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5" r:id="rId1"/>
  </p:sldMasterIdLst>
  <p:notesMasterIdLst>
    <p:notesMasterId r:id="rId48"/>
  </p:notesMasterIdLst>
  <p:handoutMasterIdLst>
    <p:handoutMasterId r:id="rId49"/>
  </p:handoutMasterIdLst>
  <p:sldIdLst>
    <p:sldId id="256" r:id="rId2"/>
    <p:sldId id="257" r:id="rId3"/>
    <p:sldId id="258" r:id="rId4"/>
    <p:sldId id="259" r:id="rId5"/>
    <p:sldId id="261" r:id="rId6"/>
    <p:sldId id="262" r:id="rId7"/>
    <p:sldId id="298" r:id="rId8"/>
    <p:sldId id="295" r:id="rId9"/>
    <p:sldId id="296" r:id="rId10"/>
    <p:sldId id="297" r:id="rId11"/>
    <p:sldId id="333" r:id="rId12"/>
    <p:sldId id="332" r:id="rId13"/>
    <p:sldId id="335" r:id="rId14"/>
    <p:sldId id="353" r:id="rId15"/>
    <p:sldId id="275" r:id="rId16"/>
    <p:sldId id="277" r:id="rId17"/>
    <p:sldId id="279" r:id="rId18"/>
    <p:sldId id="280" r:id="rId19"/>
    <p:sldId id="302" r:id="rId20"/>
    <p:sldId id="326" r:id="rId21"/>
    <p:sldId id="328" r:id="rId22"/>
    <p:sldId id="324" r:id="rId23"/>
    <p:sldId id="282" r:id="rId24"/>
    <p:sldId id="283" r:id="rId25"/>
    <p:sldId id="284" r:id="rId26"/>
    <p:sldId id="323" r:id="rId27"/>
    <p:sldId id="285" r:id="rId28"/>
    <p:sldId id="351" r:id="rId29"/>
    <p:sldId id="306" r:id="rId30"/>
    <p:sldId id="287" r:id="rId31"/>
    <p:sldId id="308" r:id="rId32"/>
    <p:sldId id="311" r:id="rId33"/>
    <p:sldId id="336" r:id="rId34"/>
    <p:sldId id="288" r:id="rId35"/>
    <p:sldId id="313" r:id="rId36"/>
    <p:sldId id="314" r:id="rId37"/>
    <p:sldId id="347" r:id="rId38"/>
    <p:sldId id="348" r:id="rId39"/>
    <p:sldId id="312" r:id="rId40"/>
    <p:sldId id="349" r:id="rId41"/>
    <p:sldId id="350" r:id="rId42"/>
    <p:sldId id="337" r:id="rId43"/>
    <p:sldId id="338" r:id="rId44"/>
    <p:sldId id="339" r:id="rId45"/>
    <p:sldId id="329" r:id="rId46"/>
    <p:sldId id="31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1A0E"/>
    <a:srgbClr val="C94292"/>
    <a:srgbClr val="5ECB13"/>
    <a:srgbClr val="9E1C1C"/>
    <a:srgbClr val="1B136D"/>
    <a:srgbClr val="B72460"/>
    <a:srgbClr val="593688"/>
    <a:srgbClr val="31704F"/>
    <a:srgbClr val="2773C3"/>
    <a:srgbClr val="EC8A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4" autoAdjust="0"/>
    <p:restoredTop sz="81098" autoAdjust="0"/>
  </p:normalViewPr>
  <p:slideViewPr>
    <p:cSldViewPr snapToGrid="0" snapToObjects="1">
      <p:cViewPr varScale="1">
        <p:scale>
          <a:sx n="91" d="100"/>
          <a:sy n="91" d="100"/>
        </p:scale>
        <p:origin x="20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2711A8-D183-D04D-8690-B7DED041A443}" type="datetimeFigureOut">
              <a:rPr lang="en-US" smtClean="0"/>
              <a:t>6/13/18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9B2586-35BA-694E-9AE2-6A30553DD751}" type="slidenum">
              <a:rPr lang="en-US" smtClean="0"/>
              <a:t>‹#›</a:t>
            </a:fld>
            <a:endParaRPr lang="en-US"/>
          </a:p>
        </p:txBody>
      </p:sp>
    </p:spTree>
    <p:extLst>
      <p:ext uri="{BB962C8B-B14F-4D97-AF65-F5344CB8AC3E}">
        <p14:creationId xmlns:p14="http://schemas.microsoft.com/office/powerpoint/2010/main" val="12448769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C77A7-0F86-9C4C-8197-A8114BDFF190}" type="datetimeFigureOut">
              <a:rPr lang="en-US" smtClean="0"/>
              <a:t>6/13/18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2054D-6FB6-4543-A583-F8AB5BACC237}" type="slidenum">
              <a:rPr lang="en-US" smtClean="0"/>
              <a:t>‹#›</a:t>
            </a:fld>
            <a:endParaRPr lang="en-US"/>
          </a:p>
        </p:txBody>
      </p:sp>
    </p:spTree>
    <p:extLst>
      <p:ext uri="{BB962C8B-B14F-4D97-AF65-F5344CB8AC3E}">
        <p14:creationId xmlns:p14="http://schemas.microsoft.com/office/powerpoint/2010/main" val="3323864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a:t>
            </a:r>
            <a:r>
              <a:rPr lang="en-US" sz="1200" b="1" kern="1200" baseline="0" dirty="0">
                <a:solidFill>
                  <a:schemeClr val="tx1"/>
                </a:solidFill>
                <a:effectLst/>
                <a:latin typeface="+mn-lt"/>
                <a:ea typeface="+mn-ea"/>
                <a:cs typeface="+mn-cs"/>
              </a:rPr>
              <a:t> Notes</a:t>
            </a:r>
          </a:p>
          <a:p>
            <a:r>
              <a:rPr lang="en-US" dirty="0"/>
              <a:t>This</a:t>
            </a:r>
            <a:r>
              <a:rPr lang="en-US" baseline="0" dirty="0"/>
              <a:t> lesson focuses on breast cancer. For more detailed information about effective approaches to teaching this course, please review the Educator’s Guide. Information about resources, how to inform parents of the curriculum, and how to expand this lesson for include other forms of cancer are included in that document.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0</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following is further</a:t>
            </a:r>
            <a:r>
              <a:rPr lang="en-US" baseline="0" dirty="0"/>
              <a:t> explanation: R</a:t>
            </a:r>
            <a:r>
              <a:rPr lang="en-US" dirty="0"/>
              <a:t>emember, cancer is many diseases rather than a single disease, and cures are already available for many forms of cancer. Fewer than half of all people with cancer in the U.S. actually die of the disease.</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9</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10</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Pause</a:t>
            </a:r>
            <a:r>
              <a:rPr lang="en-US" baseline="0" dirty="0"/>
              <a:t> the True/False slides for an activity about the fight on cancer.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Small Groups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Divide the class into four groups and </a:t>
            </a:r>
            <a:r>
              <a:rPr lang="en-US" dirty="0"/>
              <a:t>assign one of the professions listed on the slide to each group. Ask</a:t>
            </a:r>
            <a:r>
              <a:rPr lang="en-US" baseline="0" dirty="0"/>
              <a:t> each group to brainstorm ideas of how each role works toward fighting cancer. Ask a member of each group to share what they’ve determined.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12</a:t>
            </a:fld>
            <a:endParaRPr lang="en-US"/>
          </a:p>
        </p:txBody>
      </p:sp>
    </p:spTree>
    <p:extLst>
      <p:ext uri="{BB962C8B-B14F-4D97-AF65-F5344CB8AC3E}">
        <p14:creationId xmlns:p14="http://schemas.microsoft.com/office/powerpoint/2010/main" val="421772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following is more explanation of the main categories of cancer:</a:t>
            </a:r>
          </a:p>
          <a:p>
            <a:pPr marL="628650" lvl="1" indent="-171450">
              <a:buFont typeface="Arial"/>
              <a:buChar char="•"/>
            </a:pPr>
            <a:r>
              <a:rPr lang="en-US" sz="1200" kern="1200" dirty="0">
                <a:solidFill>
                  <a:schemeClr val="tx1"/>
                </a:solidFill>
                <a:effectLst/>
                <a:latin typeface="+mn-lt"/>
                <a:ea typeface="+mn-ea"/>
                <a:cs typeface="+mn-cs"/>
              </a:rPr>
              <a:t>Carcinoma: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cancer that begins in the skin or in tissues that line or cover internal organs</a:t>
            </a:r>
          </a:p>
          <a:p>
            <a:pPr marL="628650" lvl="1" indent="-171450">
              <a:buFont typeface="Arial"/>
              <a:buChar char="•"/>
            </a:pPr>
            <a:r>
              <a:rPr lang="en-US" sz="1200" kern="1200" dirty="0">
                <a:solidFill>
                  <a:schemeClr val="tx1"/>
                </a:solidFill>
                <a:effectLst/>
                <a:latin typeface="+mn-lt"/>
                <a:ea typeface="+mn-ea"/>
                <a:cs typeface="+mn-cs"/>
              </a:rPr>
              <a:t>Sarcoma: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cancer that begins in bone, cartilage, fat, muscle, blood vessels, or other connective or supportive tissue</a:t>
            </a:r>
          </a:p>
          <a:p>
            <a:pPr marL="628650" lvl="1" indent="-171450">
              <a:buFont typeface="Arial"/>
              <a:buChar char="•"/>
            </a:pPr>
            <a:r>
              <a:rPr lang="en-US" sz="1200" kern="1200" dirty="0">
                <a:solidFill>
                  <a:schemeClr val="tx1"/>
                </a:solidFill>
                <a:effectLst/>
                <a:latin typeface="+mn-lt"/>
                <a:ea typeface="+mn-ea"/>
                <a:cs typeface="+mn-cs"/>
              </a:rPr>
              <a:t>Leukemia: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cancer that starts in blood-forming tissue, such as the bone marrow, and causes large numbers of abnormal blood cells to be produced and enter the blood</a:t>
            </a:r>
          </a:p>
          <a:p>
            <a:pPr marL="628650" lvl="1" indent="-171450">
              <a:buFont typeface="Arial"/>
              <a:buChar char="•"/>
            </a:pPr>
            <a:r>
              <a:rPr lang="en-US" sz="1200" kern="1200" dirty="0">
                <a:solidFill>
                  <a:schemeClr val="tx1"/>
                </a:solidFill>
                <a:effectLst/>
                <a:latin typeface="+mn-lt"/>
                <a:ea typeface="+mn-ea"/>
                <a:cs typeface="+mn-cs"/>
              </a:rPr>
              <a:t>Lymphoma and myeloma: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cancers that begin in the cells of the immune system</a:t>
            </a:r>
          </a:p>
          <a:p>
            <a:pPr marL="628650" lvl="1" indent="-171450">
              <a:buFont typeface="Arial"/>
              <a:buChar char="•"/>
            </a:pPr>
            <a:r>
              <a:rPr lang="en-US" sz="1200" kern="1200" dirty="0">
                <a:solidFill>
                  <a:schemeClr val="tx1"/>
                </a:solidFill>
                <a:effectLst/>
                <a:latin typeface="+mn-lt"/>
                <a:ea typeface="+mn-ea"/>
                <a:cs typeface="+mn-cs"/>
              </a:rPr>
              <a:t>Central nervous system cancers: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cancers that begin in the tissues of the brain and spinal cord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57657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a photo of cancerous</a:t>
            </a:r>
            <a:r>
              <a:rPr lang="en-US" baseline="0" dirty="0"/>
              <a:t> cells.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14</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15</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following is further</a:t>
            </a:r>
            <a:r>
              <a:rPr lang="en-US" baseline="0" dirty="0"/>
              <a:t> explanation about abnormal gene function: </a:t>
            </a:r>
            <a:r>
              <a:rPr lang="en-US" sz="1200" kern="1200" dirty="0">
                <a:solidFill>
                  <a:schemeClr val="tx1"/>
                </a:solidFill>
                <a:effectLst/>
                <a:latin typeface="+mn-lt"/>
                <a:ea typeface="+mn-ea"/>
                <a:cs typeface="+mn-cs"/>
              </a:rPr>
              <a:t>Many gene changes that lead to cancer are the result of tobacco use, poor diet, exposure to ultraviolet (UV) radiation from the sun, or exposure to carcinogens (cancer-causing substances) in the workplace or in the environment. Some gene alterations are inherited (from one or both parents). However, having an inherited gene alteration does not always mean that the person will develop cancer; it only means that their chance of getting cancer is increased.</a:t>
            </a:r>
            <a:endParaRPr lang="en-US" dirty="0">
              <a:effectLst/>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16</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Students</a:t>
            </a:r>
            <a:r>
              <a:rPr lang="en-US" sz="1200" b="0" kern="1200" baseline="0" dirty="0">
                <a:solidFill>
                  <a:schemeClr val="tx1"/>
                </a:solidFill>
                <a:effectLst/>
                <a:latin typeface="+mn-lt"/>
                <a:ea typeface="+mn-ea"/>
                <a:cs typeface="+mn-cs"/>
              </a:rPr>
              <a:t> will work together to create graphic organizers. </a:t>
            </a:r>
            <a:r>
              <a:rPr lang="en-US" sz="1200" kern="1200" dirty="0">
                <a:solidFill>
                  <a:schemeClr val="tx1"/>
                </a:solidFill>
                <a:effectLst/>
                <a:latin typeface="+mn-lt"/>
                <a:ea typeface="+mn-ea"/>
                <a:cs typeface="+mn-cs"/>
              </a:rPr>
              <a:t>Hand out the </a:t>
            </a:r>
            <a:r>
              <a:rPr lang="en-US" sz="1200" b="1" kern="1200" dirty="0">
                <a:solidFill>
                  <a:schemeClr val="tx1"/>
                </a:solidFill>
                <a:effectLst/>
                <a:latin typeface="+mn-lt"/>
                <a:ea typeface="+mn-ea"/>
                <a:cs typeface="+mn-cs"/>
              </a:rPr>
              <a:t>Cancer Concept Map worksheet</a:t>
            </a:r>
            <a:r>
              <a:rPr lang="en-US" sz="1200" b="0" kern="1200" baseline="0" dirty="0">
                <a:solidFill>
                  <a:schemeClr val="tx1"/>
                </a:solidFill>
                <a:effectLst/>
                <a:latin typeface="+mn-lt"/>
                <a:ea typeface="+mn-ea"/>
                <a:cs typeface="+mn-cs"/>
              </a:rPr>
              <a:t> to begin.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Think-Pair-Share Graphic Organizer</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Ask students to think about what they know about cancer, allowing 1-2 minutes for them to think quietly to themselves. After a few minutes, ask students to pair up with 1 or 2 other students to discuss their thoughts and create a Graphic Organizer or KWL chart. After 4 or 5 minutes, ask each group to share with the rest of the class what they know about cancer. Go around the room asking each group to share what they know about cancer.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Note: A KWL chart is a type of graphic organizer. To make one, have students create the following three columns on a piece of paper: K (what they know about cancer), W (what they want to learn about cancer), and L (what they have learned in the lessons related to cancer). Students should leave room in the L-column for additional information.</a:t>
            </a: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17</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Ask students to use their notes, graphic organizers, and everything they learned in class to write a response to Steve’s question, “What is cancer?”</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18</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a:solidFill>
                  <a:schemeClr val="tx1"/>
                </a:solidFill>
                <a:effectLst/>
                <a:latin typeface="+mn-lt"/>
                <a:ea typeface="+mn-ea"/>
                <a:cs typeface="+mn-cs"/>
              </a:rPr>
              <a:t>Instructor</a:t>
            </a:r>
            <a:r>
              <a:rPr lang="en-US" sz="1200" b="1" kern="1200" baseline="0" dirty="0">
                <a:solidFill>
                  <a:schemeClr val="tx1"/>
                </a:solidFill>
                <a:effectLst/>
                <a:latin typeface="+mn-lt"/>
                <a:ea typeface="+mn-ea"/>
                <a:cs typeface="+mn-cs"/>
              </a:rPr>
              <a:t> Notes</a:t>
            </a:r>
          </a:p>
          <a:p>
            <a:pPr marL="0" indent="0">
              <a:buFont typeface="Wingdings" charset="2"/>
              <a:buNone/>
            </a:pPr>
            <a:endParaRPr lang="en-US" sz="1200" b="1" kern="1200" dirty="0">
              <a:solidFill>
                <a:schemeClr val="tx1"/>
              </a:solidFill>
              <a:effectLst/>
              <a:latin typeface="+mn-lt"/>
              <a:ea typeface="+mn-ea"/>
              <a:cs typeface="+mn-cs"/>
            </a:endParaRPr>
          </a:p>
          <a:p>
            <a:pPr marL="0" indent="0">
              <a:buFont typeface="Wingdings" charset="2"/>
              <a:buNone/>
            </a:pPr>
            <a:r>
              <a:rPr lang="en-US" sz="1200" b="1" kern="1200" dirty="0">
                <a:solidFill>
                  <a:schemeClr val="tx1"/>
                </a:solidFill>
                <a:effectLst/>
                <a:latin typeface="+mn-lt"/>
                <a:ea typeface="+mn-ea"/>
                <a:cs typeface="+mn-cs"/>
              </a:rPr>
              <a:t>Lesson Summary:</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 meet Steve and Nikki and learn about their mother’s breast cancer.  Students identify common misconceptions about cancer and create a graphic organizer to answer the question, “What is cancer?”  Students apply their knowledge about cellular structure, function, and growth to understanding the development of cancer at the cellular level.</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Lesson Duration: </a:t>
            </a:r>
            <a:r>
              <a:rPr lang="en-US" sz="1200" kern="1200" dirty="0">
                <a:solidFill>
                  <a:schemeClr val="tx1"/>
                </a:solidFill>
                <a:effectLst/>
                <a:latin typeface="+mn-lt"/>
                <a:ea typeface="+mn-ea"/>
                <a:cs typeface="+mn-cs"/>
              </a:rPr>
              <a:t>Two 45-60 minute class periods</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a:t>
            </a:fld>
            <a:endParaRPr lang="en-US"/>
          </a:p>
        </p:txBody>
      </p:sp>
    </p:spTree>
    <p:extLst>
      <p:ext uri="{BB962C8B-B14F-4D97-AF65-F5344CB8AC3E}">
        <p14:creationId xmlns:p14="http://schemas.microsoft.com/office/powerpoint/2010/main" val="2128321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19</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a:solidFill>
                  <a:schemeClr val="tx1"/>
                </a:solidFill>
                <a:effectLst/>
                <a:latin typeface="+mn-lt"/>
                <a:ea typeface="+mn-ea"/>
                <a:cs typeface="+mn-cs"/>
              </a:rPr>
              <a:t>Instructor</a:t>
            </a:r>
            <a:r>
              <a:rPr lang="en-US" sz="1200" b="1" kern="1200" baseline="0" dirty="0">
                <a:solidFill>
                  <a:schemeClr val="tx1"/>
                </a:solidFill>
                <a:effectLst/>
                <a:latin typeface="+mn-lt"/>
                <a:ea typeface="+mn-ea"/>
                <a:cs typeface="+mn-cs"/>
              </a:rPr>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a:t>Remind students about Steve and Nikki,</a:t>
            </a:r>
            <a:r>
              <a:rPr lang="en-US" baseline="0" dirty="0"/>
              <a:t> and that they are learning about their mom’s cancer. Ask them to pull out their homework assignment from yesterday.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aseline="0" dirty="0"/>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Review</a:t>
            </a:r>
            <a:r>
              <a:rPr lang="en-US" sz="1200" b="1" kern="1200" baseline="0" dirty="0">
                <a:solidFill>
                  <a:schemeClr val="tx1"/>
                </a:solidFill>
                <a:effectLst/>
                <a:latin typeface="+mn-lt"/>
                <a:ea typeface="+mn-ea"/>
                <a:cs typeface="+mn-cs"/>
              </a:rPr>
              <a:t> of homework assignment</a:t>
            </a:r>
            <a:endParaRPr lang="en-US" sz="1200" b="1"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20</a:t>
            </a:fld>
            <a:endParaRPr lang="en-US"/>
          </a:p>
        </p:txBody>
      </p:sp>
    </p:spTree>
    <p:extLst>
      <p:ext uri="{BB962C8B-B14F-4D97-AF65-F5344CB8AC3E}">
        <p14:creationId xmlns:p14="http://schemas.microsoft.com/office/powerpoint/2010/main" val="275775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Nikki has a lot of questions about cancer. In this next session we’ll discuss cells, cell cycles, and how cancer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Discussion</a:t>
            </a:r>
          </a:p>
          <a:p>
            <a:pPr lvl="0"/>
            <a:r>
              <a:rPr lang="en-US" sz="1200" kern="1200" dirty="0">
                <a:solidFill>
                  <a:schemeClr val="tx1"/>
                </a:solidFill>
                <a:effectLst/>
                <a:latin typeface="+mn-lt"/>
                <a:ea typeface="+mn-ea"/>
                <a:cs typeface="+mn-cs"/>
              </a:rPr>
              <a:t>Ask students: “What do you believe would be the most useful thing to learn about cancer? What are you most curious about?”</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EE32054D-6FB6-4543-A583-F8AB5BACC237}" type="slidenum">
              <a:rPr lang="en-US" smtClean="0"/>
              <a:t>21</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The following slides will show images of healthy and cancerous cells. Before showing the images, ask the class about differences between healthy and cancerous cells.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Healthy</a:t>
            </a:r>
            <a:r>
              <a:rPr lang="en-US" sz="1200" b="1" kern="1200" baseline="0" dirty="0">
                <a:solidFill>
                  <a:schemeClr val="tx1"/>
                </a:solidFill>
                <a:effectLst/>
                <a:latin typeface="+mn-lt"/>
                <a:ea typeface="+mn-ea"/>
                <a:cs typeface="+mn-cs"/>
              </a:rPr>
              <a:t> vs. Cancerous Cells Brainstorm</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students to think of how normal and cancerous cells might differ. Write students’ suggestions on the board. Tell students they are next going to compare images of healthy and cancerous cells, then divide the class into small groups of four to six students.</a:t>
            </a:r>
          </a:p>
        </p:txBody>
      </p:sp>
      <p:sp>
        <p:nvSpPr>
          <p:cNvPr id="4" name="Slide Number Placeholder 3"/>
          <p:cNvSpPr>
            <a:spLocks noGrp="1"/>
          </p:cNvSpPr>
          <p:nvPr>
            <p:ph type="sldNum" sz="quarter" idx="10"/>
          </p:nvPr>
        </p:nvSpPr>
        <p:spPr/>
        <p:txBody>
          <a:bodyPr/>
          <a:lstStyle/>
          <a:p>
            <a:fld id="{EE32054D-6FB6-4543-A583-F8AB5BACC237}" type="slidenum">
              <a:rPr lang="en-US" smtClean="0"/>
              <a:t>22</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Small Groups</a:t>
            </a:r>
          </a:p>
          <a:p>
            <a:pPr lvl="0"/>
            <a:r>
              <a:rPr lang="en-US" sz="1200" kern="1200" dirty="0">
                <a:solidFill>
                  <a:schemeClr val="tx1"/>
                </a:solidFill>
                <a:effectLst/>
                <a:latin typeface="+mn-lt"/>
                <a:ea typeface="+mn-ea"/>
                <a:cs typeface="+mn-cs"/>
              </a:rPr>
              <a:t>Show</a:t>
            </a:r>
            <a:r>
              <a:rPr lang="en-US" sz="1200" kern="1200" baseline="0" dirty="0">
                <a:solidFill>
                  <a:schemeClr val="tx1"/>
                </a:solidFill>
                <a:effectLst/>
                <a:latin typeface="+mn-lt"/>
                <a:ea typeface="+mn-ea"/>
                <a:cs typeface="+mn-cs"/>
              </a:rPr>
              <a:t> this slide </a:t>
            </a:r>
            <a:r>
              <a:rPr lang="en-US" sz="1200" kern="1200" dirty="0">
                <a:solidFill>
                  <a:schemeClr val="tx1"/>
                </a:solidFill>
                <a:effectLst/>
                <a:latin typeface="+mn-lt"/>
                <a:ea typeface="+mn-ea"/>
                <a:cs typeface="+mn-cs"/>
              </a:rPr>
              <a:t>of Normal and Cancer Cells-Structure. Allow groups enough time to study the images and list any differences they observe. Tell the class you will be returning to these images at the end of the lesson to discuss their answers.</a:t>
            </a:r>
            <a:r>
              <a:rPr lang="en-US" dirty="0">
                <a:effectLst/>
              </a:rPr>
              <a:t> </a:t>
            </a:r>
          </a:p>
        </p:txBody>
      </p:sp>
      <p:sp>
        <p:nvSpPr>
          <p:cNvPr id="4" name="Slide Number Placeholder 3"/>
          <p:cNvSpPr>
            <a:spLocks noGrp="1"/>
          </p:cNvSpPr>
          <p:nvPr>
            <p:ph type="sldNum" sz="quarter" idx="10"/>
          </p:nvPr>
        </p:nvSpPr>
        <p:spPr/>
        <p:txBody>
          <a:bodyPr/>
          <a:lstStyle/>
          <a:p>
            <a:fld id="{EE32054D-6FB6-4543-A583-F8AB5BACC237}" type="slidenum">
              <a:rPr lang="en-US" smtClean="0"/>
              <a:t>23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Discuss differences between normal and cancerous cells, including:</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a:solidFill>
                  <a:schemeClr val="tx1"/>
                </a:solidFill>
                <a:effectLst/>
                <a:latin typeface="+mn-lt"/>
                <a:ea typeface="+mn-ea"/>
                <a:cs typeface="+mn-cs"/>
              </a:rPr>
              <a:t>Normal cells have a large cytoplasm; cancerous cells have a small cytoplasm</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a:solidFill>
                  <a:schemeClr val="tx1"/>
                </a:solidFill>
                <a:effectLst/>
                <a:latin typeface="+mn-lt"/>
                <a:ea typeface="+mn-ea"/>
                <a:cs typeface="+mn-cs"/>
              </a:rPr>
              <a:t>Normal cells have a single nucleus; cancerous cells have multiple nuclei</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a:solidFill>
                  <a:schemeClr val="tx1"/>
                </a:solidFill>
                <a:effectLst/>
                <a:latin typeface="+mn-lt"/>
                <a:ea typeface="+mn-ea"/>
                <a:cs typeface="+mn-cs"/>
              </a:rPr>
              <a:t>Normal cells have a nucleolus; cancerous cells have multiple and large nucleoli</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dirty="0">
                <a:solidFill>
                  <a:schemeClr val="tx1"/>
                </a:solidFill>
                <a:effectLst/>
                <a:latin typeface="+mn-lt"/>
                <a:ea typeface="+mn-ea"/>
                <a:cs typeface="+mn-cs"/>
              </a:rPr>
              <a:t>Normal cells have fine chromatin; cancerous cells have coarse chromatin</a:t>
            </a:r>
          </a:p>
        </p:txBody>
      </p:sp>
      <p:sp>
        <p:nvSpPr>
          <p:cNvPr id="4" name="Slide Number Placeholder 3"/>
          <p:cNvSpPr>
            <a:spLocks noGrp="1"/>
          </p:cNvSpPr>
          <p:nvPr>
            <p:ph type="sldNum" sz="quarter" idx="10"/>
          </p:nvPr>
        </p:nvSpPr>
        <p:spPr/>
        <p:txBody>
          <a:bodyPr/>
          <a:lstStyle/>
          <a:p>
            <a:fld id="{EE32054D-6FB6-4543-A583-F8AB5BACC237}" type="slidenum">
              <a:rPr lang="en-US" smtClean="0"/>
              <a:t>24</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25</a:t>
            </a:fld>
            <a:endParaRPr lang="en-US"/>
          </a:p>
        </p:txBody>
      </p:sp>
    </p:spTree>
    <p:extLst>
      <p:ext uri="{BB962C8B-B14F-4D97-AF65-F5344CB8AC3E}">
        <p14:creationId xmlns:p14="http://schemas.microsoft.com/office/powerpoint/2010/main" val="628131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Hand out the </a:t>
            </a:r>
            <a:r>
              <a:rPr lang="en-US" sz="1200" b="1" i="1" kern="1200" baseline="0" dirty="0">
                <a:solidFill>
                  <a:srgbClr val="FF0000"/>
                </a:solidFill>
                <a:effectLst/>
                <a:latin typeface="+mn-lt"/>
                <a:ea typeface="+mn-ea"/>
                <a:cs typeface="+mn-cs"/>
              </a:rPr>
              <a:t>Cell Structure and Function </a:t>
            </a:r>
            <a:r>
              <a:rPr lang="en-US" sz="1200" b="1" i="1" kern="1200" baseline="0" dirty="0">
                <a:solidFill>
                  <a:schemeClr val="tx1"/>
                </a:solidFill>
                <a:effectLst/>
                <a:latin typeface="+mn-lt"/>
                <a:ea typeface="+mn-ea"/>
                <a:cs typeface="+mn-cs"/>
              </a:rPr>
              <a:t>Worksheet</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to the class and give them a few minutes to fill it out. Next, discuss the answers as a class before moving onto the next slide.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baseline="0" dirty="0">
                <a:solidFill>
                  <a:schemeClr val="tx1"/>
                </a:solidFill>
                <a:effectLst/>
                <a:latin typeface="+mn-lt"/>
                <a:ea typeface="+mn-ea"/>
                <a:cs typeface="+mn-cs"/>
              </a:rPr>
              <a:t>NOTE: </a:t>
            </a:r>
            <a:r>
              <a:rPr lang="en-US" sz="1200" b="0" kern="1200" baseline="0" dirty="0">
                <a:solidFill>
                  <a:schemeClr val="tx1"/>
                </a:solidFill>
                <a:effectLst/>
                <a:latin typeface="+mn-lt"/>
                <a:ea typeface="+mn-ea"/>
                <a:cs typeface="+mn-cs"/>
              </a:rPr>
              <a:t>This is an optional slide for review. Use or delete this slide depending on the needs of the students. </a:t>
            </a:r>
          </a:p>
        </p:txBody>
      </p:sp>
      <p:sp>
        <p:nvSpPr>
          <p:cNvPr id="4" name="Slide Number Placeholder 3"/>
          <p:cNvSpPr>
            <a:spLocks noGrp="1"/>
          </p:cNvSpPr>
          <p:nvPr>
            <p:ph type="sldNum" sz="quarter" idx="10"/>
          </p:nvPr>
        </p:nvSpPr>
        <p:spPr/>
        <p:txBody>
          <a:bodyPr/>
          <a:lstStyle/>
          <a:p>
            <a:fld id="{EE32054D-6FB6-4543-A583-F8AB5BACC237}" type="slidenum">
              <a:rPr lang="en-US" smtClean="0"/>
              <a:t>26</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Review answers to </a:t>
            </a:r>
            <a:r>
              <a:rPr lang="en-US" sz="1200" b="1" i="1" kern="1200" baseline="0" dirty="0">
                <a:solidFill>
                  <a:srgbClr val="FF0000"/>
                </a:solidFill>
                <a:effectLst/>
                <a:latin typeface="+mn-lt"/>
                <a:ea typeface="+mn-ea"/>
                <a:cs typeface="+mn-cs"/>
              </a:rPr>
              <a:t>Cell Structure and Function </a:t>
            </a:r>
            <a:r>
              <a:rPr lang="en-US" sz="1200" b="1" i="1" kern="1200" baseline="0" dirty="0">
                <a:solidFill>
                  <a:schemeClr val="tx1"/>
                </a:solidFill>
                <a:effectLst/>
                <a:latin typeface="+mn-lt"/>
                <a:ea typeface="+mn-ea"/>
                <a:cs typeface="+mn-cs"/>
              </a:rPr>
              <a:t>Worksheet.</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baseline="0" dirty="0">
                <a:solidFill>
                  <a:schemeClr val="tx1"/>
                </a:solidFill>
                <a:effectLst/>
                <a:latin typeface="+mn-lt"/>
                <a:ea typeface="+mn-ea"/>
                <a:cs typeface="+mn-cs"/>
              </a:rPr>
              <a:t>NOTE: </a:t>
            </a:r>
            <a:r>
              <a:rPr lang="en-US" sz="1200" b="0" kern="1200" baseline="0" dirty="0">
                <a:solidFill>
                  <a:schemeClr val="tx1"/>
                </a:solidFill>
                <a:effectLst/>
                <a:latin typeface="+mn-lt"/>
                <a:ea typeface="+mn-ea"/>
                <a:cs typeface="+mn-cs"/>
              </a:rPr>
              <a:t>This is an optional slide for review. Use or delete this slide depending on the needs of the students. </a:t>
            </a:r>
          </a:p>
        </p:txBody>
      </p:sp>
      <p:sp>
        <p:nvSpPr>
          <p:cNvPr id="4" name="Slide Number Placeholder 3"/>
          <p:cNvSpPr>
            <a:spLocks noGrp="1"/>
          </p:cNvSpPr>
          <p:nvPr>
            <p:ph type="sldNum" sz="quarter" idx="10"/>
          </p:nvPr>
        </p:nvSpPr>
        <p:spPr/>
        <p:txBody>
          <a:bodyPr/>
          <a:lstStyle/>
          <a:p>
            <a:fld id="{EE32054D-6FB6-4543-A583-F8AB5BACC237}" type="slidenum">
              <a:rPr lang="en-US" smtClean="0"/>
              <a:t>27</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Review</a:t>
            </a:r>
            <a:r>
              <a:rPr lang="en-US" sz="1200" b="0" kern="1200" baseline="0" dirty="0">
                <a:solidFill>
                  <a:schemeClr val="tx1"/>
                </a:solidFill>
                <a:effectLst/>
                <a:latin typeface="+mn-lt"/>
                <a:ea typeface="+mn-ea"/>
                <a:cs typeface="+mn-cs"/>
              </a:rPr>
              <a:t> cell cycle and regulation.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400" b="1" dirty="0">
              <a:solidFill>
                <a:schemeClr val="tx1"/>
              </a:solidFill>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400" b="1" dirty="0">
                <a:solidFill>
                  <a:schemeClr val="tx1"/>
                </a:solidFill>
              </a:rPr>
              <a:t>Gap</a:t>
            </a:r>
            <a:r>
              <a:rPr lang="en-US" sz="1400" b="1" baseline="0" dirty="0">
                <a:solidFill>
                  <a:schemeClr val="tx1"/>
                </a:solidFill>
              </a:rPr>
              <a:t> 0 (</a:t>
            </a:r>
            <a:r>
              <a:rPr lang="en-US" sz="1400" b="1" dirty="0">
                <a:solidFill>
                  <a:schemeClr val="tx1"/>
                </a:solidFill>
              </a:rPr>
              <a:t>G0) Phase </a:t>
            </a:r>
            <a:r>
              <a:rPr lang="en-US" sz="1400" dirty="0">
                <a:solidFill>
                  <a:schemeClr val="tx1"/>
                </a:solidFill>
              </a:rPr>
              <a:t>is the resting stage,</a:t>
            </a:r>
            <a:r>
              <a:rPr lang="en-US" sz="1400" baseline="0" dirty="0">
                <a:solidFill>
                  <a:schemeClr val="tx1"/>
                </a:solidFill>
              </a:rPr>
              <a:t> w</a:t>
            </a:r>
            <a:r>
              <a:rPr lang="en-US" sz="1400" dirty="0">
                <a:solidFill>
                  <a:schemeClr val="tx1"/>
                </a:solidFill>
              </a:rPr>
              <a:t>hen a cell leaves the cell cycle, either temporarily or permanently. Often they will never</a:t>
            </a:r>
            <a:r>
              <a:rPr lang="en-US" sz="1400" baseline="0" dirty="0">
                <a:solidFill>
                  <a:schemeClr val="tx1"/>
                </a:solidFill>
              </a:rPr>
              <a:t> </a:t>
            </a:r>
            <a:r>
              <a:rPr lang="en-US" sz="1400" dirty="0">
                <a:solidFill>
                  <a:schemeClr val="tx1"/>
                </a:solidFill>
              </a:rPr>
              <a:t>reenter the cell but instead will carry out their function in the organism until they die.</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400" b="1" dirty="0">
                <a:solidFill>
                  <a:schemeClr val="tx1"/>
                </a:solidFill>
              </a:rPr>
              <a:t>GAP 1 (G2) Phase </a:t>
            </a:r>
            <a:r>
              <a:rPr lang="en-US" sz="1400" dirty="0">
                <a:solidFill>
                  <a:schemeClr val="tx1"/>
                </a:solidFill>
              </a:rPr>
              <a:t>includes growth and prep of chromosomes for replication.</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400" b="1" dirty="0">
                <a:solidFill>
                  <a:schemeClr val="tx1"/>
                </a:solidFill>
              </a:rPr>
              <a:t>Synthesis</a:t>
            </a:r>
            <a:r>
              <a:rPr lang="en-US" sz="1400" b="1" baseline="0" dirty="0">
                <a:solidFill>
                  <a:schemeClr val="tx1"/>
                </a:solidFill>
              </a:rPr>
              <a:t> (S)</a:t>
            </a:r>
            <a:r>
              <a:rPr lang="en-US" sz="1400" b="1" dirty="0">
                <a:solidFill>
                  <a:schemeClr val="tx1"/>
                </a:solidFill>
              </a:rPr>
              <a:t> Phase </a:t>
            </a:r>
            <a:r>
              <a:rPr lang="en-US" sz="1400" dirty="0">
                <a:solidFill>
                  <a:schemeClr val="tx1"/>
                </a:solidFill>
              </a:rPr>
              <a:t>is where DNA replication occurs.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400" b="1" dirty="0">
                <a:solidFill>
                  <a:schemeClr val="tx1"/>
                </a:solidFill>
              </a:rPr>
              <a:t>GAP 2 (G2) Phase </a:t>
            </a:r>
            <a:r>
              <a:rPr lang="en-US" sz="1400" dirty="0">
                <a:solidFill>
                  <a:schemeClr val="tx1"/>
                </a:solidFill>
              </a:rPr>
              <a:t>includes preparation for mitosis.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400" b="1" dirty="0">
                <a:solidFill>
                  <a:schemeClr val="tx1"/>
                </a:solidFill>
              </a:rPr>
              <a:t>Mitosis (M) Phase </a:t>
            </a:r>
            <a:r>
              <a:rPr lang="en-US" sz="1400" dirty="0">
                <a:solidFill>
                  <a:schemeClr val="tx1"/>
                </a:solidFill>
              </a:rPr>
              <a:t>is where nuclear and cytoplasmic division occur. Mitosis is further divided into 4 phases (prophase,</a:t>
            </a:r>
            <a:r>
              <a:rPr lang="en-US" sz="1400" baseline="0" dirty="0">
                <a:solidFill>
                  <a:schemeClr val="tx1"/>
                </a:solidFill>
              </a:rPr>
              <a:t> metaphase, anaphase, telophase)</a:t>
            </a:r>
            <a:r>
              <a:rPr lang="en-US" sz="1400" dirty="0">
                <a:solidFill>
                  <a:schemeClr val="tx1"/>
                </a:solidFill>
              </a:rPr>
              <a:t>. </a:t>
            </a:r>
          </a:p>
        </p:txBody>
      </p:sp>
      <p:sp>
        <p:nvSpPr>
          <p:cNvPr id="4" name="Slide Number Placeholder 3"/>
          <p:cNvSpPr>
            <a:spLocks noGrp="1"/>
          </p:cNvSpPr>
          <p:nvPr>
            <p:ph type="sldNum" sz="quarter" idx="10"/>
          </p:nvPr>
        </p:nvSpPr>
        <p:spPr/>
        <p:txBody>
          <a:bodyPr/>
          <a:lstStyle/>
          <a:p>
            <a:fld id="{7197B13E-6808-4CE5-98FD-7DC7D37EDA2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438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a:solidFill>
                  <a:schemeClr val="tx1"/>
                </a:solidFill>
                <a:effectLst/>
                <a:latin typeface="+mn-lt"/>
                <a:ea typeface="+mn-ea"/>
                <a:cs typeface="+mn-cs"/>
              </a:rPr>
              <a:t>Instructor</a:t>
            </a:r>
            <a:r>
              <a:rPr lang="en-US" sz="1200" b="1" kern="1200" baseline="0" dirty="0">
                <a:solidFill>
                  <a:schemeClr val="tx1"/>
                </a:solidFill>
                <a:effectLst/>
                <a:latin typeface="+mn-lt"/>
                <a:ea typeface="+mn-ea"/>
                <a:cs typeface="+mn-cs"/>
              </a:rPr>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a:t>Introduce the class to Steve</a:t>
            </a:r>
            <a:r>
              <a:rPr lang="en-US" baseline="0" dirty="0"/>
              <a:t> and Nikki. They are fictional characters who are experiencing their mother’s breast cancer. </a:t>
            </a:r>
          </a:p>
        </p:txBody>
      </p:sp>
      <p:sp>
        <p:nvSpPr>
          <p:cNvPr id="4" name="Slide Number Placeholder 3"/>
          <p:cNvSpPr>
            <a:spLocks noGrp="1"/>
          </p:cNvSpPr>
          <p:nvPr>
            <p:ph type="sldNum" sz="quarter" idx="10"/>
          </p:nvPr>
        </p:nvSpPr>
        <p:spPr/>
        <p:txBody>
          <a:bodyPr/>
          <a:lstStyle/>
          <a:p>
            <a:fld id="{EE32054D-6FB6-4543-A583-F8AB5BACC237}" type="slidenum">
              <a:rPr lang="en-US" smtClean="0"/>
              <a:t>2</a:t>
            </a:fld>
            <a:endParaRPr lang="en-US"/>
          </a:p>
        </p:txBody>
      </p:sp>
    </p:spTree>
    <p:extLst>
      <p:ext uri="{BB962C8B-B14F-4D97-AF65-F5344CB8AC3E}">
        <p14:creationId xmlns:p14="http://schemas.microsoft.com/office/powerpoint/2010/main" val="275775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This animation is also helpful: http://</a:t>
            </a:r>
            <a:r>
              <a:rPr lang="en-US" sz="1200" b="0" kern="1200" baseline="0" dirty="0" err="1">
                <a:solidFill>
                  <a:schemeClr val="tx1"/>
                </a:solidFill>
                <a:effectLst/>
                <a:latin typeface="+mn-lt"/>
                <a:ea typeface="+mn-ea"/>
                <a:cs typeface="+mn-cs"/>
              </a:rPr>
              <a:t>www.cellsalive.com</a:t>
            </a:r>
            <a:r>
              <a:rPr lang="en-US" sz="1200" b="0" kern="1200" baseline="0" dirty="0">
                <a:solidFill>
                  <a:schemeClr val="tx1"/>
                </a:solidFill>
                <a:effectLst/>
                <a:latin typeface="+mn-lt"/>
                <a:ea typeface="+mn-ea"/>
                <a:cs typeface="+mn-cs"/>
              </a:rPr>
              <a:t>/</a:t>
            </a:r>
            <a:r>
              <a:rPr lang="en-US" sz="1200" b="0" kern="1200" baseline="0" dirty="0" err="1">
                <a:solidFill>
                  <a:schemeClr val="tx1"/>
                </a:solidFill>
                <a:effectLst/>
                <a:latin typeface="+mn-lt"/>
                <a:ea typeface="+mn-ea"/>
                <a:cs typeface="+mn-cs"/>
              </a:rPr>
              <a:t>cell_cycle_js.htm</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29</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Review</a:t>
            </a:r>
            <a:r>
              <a:rPr lang="en-US" sz="1200" b="0" kern="1200" baseline="0" dirty="0">
                <a:solidFill>
                  <a:schemeClr val="tx1"/>
                </a:solidFill>
                <a:effectLst/>
                <a:latin typeface="+mn-lt"/>
                <a:ea typeface="+mn-ea"/>
                <a:cs typeface="+mn-cs"/>
              </a:rPr>
              <a:t> of quality control of the cell cycle. </a:t>
            </a:r>
            <a:endParaRPr lang="en-US" sz="1400" b="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75772521-8AC5-43C1-8F68-16A55AAE97E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194363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Review</a:t>
            </a:r>
            <a:r>
              <a:rPr lang="en-US" sz="1200" b="0" kern="1200" baseline="0" dirty="0">
                <a:solidFill>
                  <a:schemeClr val="tx1"/>
                </a:solidFill>
                <a:effectLst/>
                <a:latin typeface="+mn-lt"/>
                <a:ea typeface="+mn-ea"/>
                <a:cs typeface="+mn-cs"/>
              </a:rPr>
              <a:t> of quality control of the cell cycle. </a:t>
            </a:r>
            <a:endParaRPr lang="en-US" sz="1400" b="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772521-8AC5-43C1-8F68-16A55AAE97E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194363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This exercise</a:t>
            </a:r>
            <a:r>
              <a:rPr lang="en-US" sz="1200" b="0" kern="1200" baseline="0" dirty="0">
                <a:solidFill>
                  <a:schemeClr val="tx1"/>
                </a:solidFill>
                <a:effectLst/>
                <a:latin typeface="+mn-lt"/>
                <a:ea typeface="+mn-ea"/>
                <a:cs typeface="+mn-cs"/>
              </a:rPr>
              <a:t> will help students demonstrate their knowledge of the cell cycle.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Jigsaw Cell Cycle Activity</a:t>
            </a:r>
          </a:p>
          <a:p>
            <a:pPr lvl="0"/>
            <a:r>
              <a:rPr lang="en-US" sz="1200" kern="1200" dirty="0">
                <a:solidFill>
                  <a:schemeClr val="tx1"/>
                </a:solidFill>
                <a:effectLst/>
                <a:latin typeface="+mn-lt"/>
                <a:ea typeface="+mn-ea"/>
                <a:cs typeface="+mn-cs"/>
              </a:rPr>
              <a:t>Divide the class into 5 groups, and arrange</a:t>
            </a:r>
            <a:r>
              <a:rPr lang="en-US" sz="1200" kern="1200" baseline="0" dirty="0">
                <a:solidFill>
                  <a:schemeClr val="tx1"/>
                </a:solidFill>
                <a:effectLst/>
                <a:latin typeface="+mn-lt"/>
                <a:ea typeface="+mn-ea"/>
                <a:cs typeface="+mn-cs"/>
              </a:rPr>
              <a:t> the groups into a circle. Assign each group to be one of the following: </a:t>
            </a:r>
            <a:endParaRPr lang="en-US" sz="12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400" b="1" dirty="0">
                <a:solidFill>
                  <a:schemeClr val="tx1"/>
                </a:solidFill>
              </a:rPr>
              <a:t>Gap</a:t>
            </a:r>
            <a:r>
              <a:rPr lang="en-US" sz="1400" b="1" baseline="0" dirty="0">
                <a:solidFill>
                  <a:schemeClr val="tx1"/>
                </a:solidFill>
              </a:rPr>
              <a:t> 0 (</a:t>
            </a:r>
            <a:r>
              <a:rPr lang="en-US" sz="1400" b="1" dirty="0">
                <a:solidFill>
                  <a:schemeClr val="tx1"/>
                </a:solidFill>
              </a:rPr>
              <a:t>G0) Phase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400" b="1" dirty="0">
                <a:solidFill>
                  <a:schemeClr val="tx1"/>
                </a:solidFill>
              </a:rPr>
              <a:t>GAP 1 (G2) Phase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400" b="1" dirty="0">
                <a:solidFill>
                  <a:schemeClr val="tx1"/>
                </a:solidFill>
              </a:rPr>
              <a:t>Synthesis</a:t>
            </a:r>
            <a:r>
              <a:rPr lang="en-US" sz="1400" b="1" baseline="0" dirty="0">
                <a:solidFill>
                  <a:schemeClr val="tx1"/>
                </a:solidFill>
              </a:rPr>
              <a:t> (S)</a:t>
            </a:r>
            <a:r>
              <a:rPr lang="en-US" sz="1400" b="1" dirty="0">
                <a:solidFill>
                  <a:schemeClr val="tx1"/>
                </a:solidFill>
              </a:rPr>
              <a:t> Phase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400" b="1" dirty="0">
                <a:solidFill>
                  <a:schemeClr val="tx1"/>
                </a:solidFill>
              </a:rPr>
              <a:t>GAP 2 (G2) Phase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400" b="1" dirty="0">
                <a:solidFill>
                  <a:schemeClr val="tx1"/>
                </a:solidFill>
              </a:rPr>
              <a:t>Mitosis (M) Phase</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sz="1400" b="1" dirty="0">
              <a:solidFill>
                <a:schemeClr val="tx1"/>
              </a:solidFill>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400" b="0" dirty="0">
                <a:solidFill>
                  <a:schemeClr val="tx1"/>
                </a:solidFill>
              </a:rPr>
              <a:t>Walk</a:t>
            </a:r>
            <a:r>
              <a:rPr lang="en-US" sz="1400" b="0" baseline="0" dirty="0">
                <a:solidFill>
                  <a:schemeClr val="tx1"/>
                </a:solidFill>
              </a:rPr>
              <a:t> from phase to phase and ask each group to explain what their function is. Ask individual students to provide detailed information about their role. Assign specific roles </a:t>
            </a:r>
            <a:r>
              <a:rPr lang="en-US" sz="1400" dirty="0">
                <a:solidFill>
                  <a:schemeClr val="tx1"/>
                </a:solidFill>
              </a:rPr>
              <a:t>(prophase,</a:t>
            </a:r>
            <a:r>
              <a:rPr lang="en-US" sz="1400" baseline="0" dirty="0">
                <a:solidFill>
                  <a:schemeClr val="tx1"/>
                </a:solidFill>
              </a:rPr>
              <a:t> metaphase, anaphase, </a:t>
            </a:r>
            <a:r>
              <a:rPr lang="en-US" sz="1400" baseline="0" dirty="0" err="1">
                <a:solidFill>
                  <a:schemeClr val="tx1"/>
                </a:solidFill>
              </a:rPr>
              <a:t>telophase</a:t>
            </a:r>
            <a:r>
              <a:rPr lang="en-US" sz="1400" baseline="0" dirty="0">
                <a:solidFill>
                  <a:schemeClr val="tx1"/>
                </a:solidFill>
              </a:rPr>
              <a:t>)</a:t>
            </a:r>
            <a:r>
              <a:rPr lang="en-US" sz="1400" b="0" baseline="0" dirty="0">
                <a:solidFill>
                  <a:schemeClr val="tx1"/>
                </a:solidFill>
              </a:rPr>
              <a:t> within Mitosis Phase and other areas where it makes sense. Switch members of groups around and repeat the activity. </a:t>
            </a:r>
            <a:endParaRPr lang="en-US" dirty="0"/>
          </a:p>
        </p:txBody>
      </p:sp>
      <p:sp>
        <p:nvSpPr>
          <p:cNvPr id="4" name="Slide Number Placeholder 3"/>
          <p:cNvSpPr>
            <a:spLocks noGrp="1"/>
          </p:cNvSpPr>
          <p:nvPr>
            <p:ph type="sldNum" sz="quarter" idx="10"/>
          </p:nvPr>
        </p:nvSpPr>
        <p:spPr/>
        <p:txBody>
          <a:bodyPr/>
          <a:lstStyle/>
          <a:p>
            <a:fld id="{7197B13E-6808-4CE5-98FD-7DC7D37EDA2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43840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lvl="0"/>
            <a:r>
              <a:rPr lang="en-US" sz="1200" b="0" kern="1200" baseline="0" dirty="0">
                <a:solidFill>
                  <a:schemeClr val="tx1"/>
                </a:solidFill>
                <a:effectLst/>
                <a:latin typeface="+mn-lt"/>
                <a:ea typeface="+mn-ea"/>
                <a:cs typeface="+mn-cs"/>
              </a:rPr>
              <a:t>Link to the following video: </a:t>
            </a: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outreach.mcb.harvard.edu</a:t>
            </a:r>
            <a:r>
              <a:rPr lang="en-US" sz="1200" kern="1200" dirty="0">
                <a:solidFill>
                  <a:schemeClr val="tx1"/>
                </a:solidFill>
                <a:effectLst/>
                <a:latin typeface="+mn-lt"/>
                <a:ea typeface="+mn-ea"/>
                <a:cs typeface="+mn-cs"/>
              </a:rPr>
              <a:t>/animations/</a:t>
            </a:r>
            <a:r>
              <a:rPr lang="en-US" sz="1200" kern="1200" dirty="0" err="1">
                <a:solidFill>
                  <a:schemeClr val="tx1"/>
                </a:solidFill>
                <a:effectLst/>
                <a:latin typeface="+mn-lt"/>
                <a:ea typeface="+mn-ea"/>
                <a:cs typeface="+mn-cs"/>
              </a:rPr>
              <a:t>checkpoints.swf</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2400" b="1" kern="1200" dirty="0">
                <a:solidFill>
                  <a:schemeClr val="tx1"/>
                </a:solidFill>
                <a:effectLst/>
                <a:latin typeface="+mn-lt"/>
                <a:ea typeface="+mn-ea"/>
                <a:cs typeface="+mn-cs"/>
              </a:rPr>
              <a:t>Instructor Notes</a:t>
            </a:r>
          </a:p>
          <a:p>
            <a:r>
              <a:rPr lang="en-US" sz="2400" dirty="0">
                <a:solidFill>
                  <a:srgbClr val="DFE6D0"/>
                </a:solidFill>
              </a:rPr>
              <a:t>Explain</a:t>
            </a:r>
            <a:r>
              <a:rPr lang="en-US" sz="2400" baseline="0" dirty="0">
                <a:solidFill>
                  <a:srgbClr val="DFE6D0"/>
                </a:solidFill>
              </a:rPr>
              <a:t> to students that there </a:t>
            </a:r>
            <a:r>
              <a:rPr lang="en-US" sz="2400" dirty="0">
                <a:solidFill>
                  <a:srgbClr val="DFE6D0"/>
                </a:solidFill>
              </a:rPr>
              <a:t>are two types of mutation that can lead to uncontrolled cell</a:t>
            </a:r>
            <a:r>
              <a:rPr lang="en-US" sz="2400" baseline="0" dirty="0">
                <a:solidFill>
                  <a:srgbClr val="DFE6D0"/>
                </a:solidFill>
              </a:rPr>
              <a:t> division and cancer: </a:t>
            </a:r>
            <a:r>
              <a:rPr lang="en-US" sz="1200" kern="1200" dirty="0">
                <a:solidFill>
                  <a:schemeClr val="tx1"/>
                </a:solidFill>
                <a:effectLst/>
                <a:latin typeface="+mn-lt"/>
                <a:ea typeface="+mn-ea"/>
                <a:cs typeface="+mn-cs"/>
              </a:rPr>
              <a:t>Tumor Suppressor Gene Mutations and Proto-oncogene Mutations</a:t>
            </a:r>
            <a:r>
              <a:rPr lang="en-US" sz="2400" kern="1200" dirty="0">
                <a:solidFill>
                  <a:schemeClr val="tx1"/>
                </a:solidFill>
                <a:effectLst/>
                <a:latin typeface="+mn-lt"/>
                <a:ea typeface="+mn-ea"/>
                <a:cs typeface="+mn-cs"/>
              </a:rPr>
              <a:t>.</a:t>
            </a:r>
            <a:endParaRPr lang="en-US" sz="2400" dirty="0">
              <a:solidFill>
                <a:srgbClr val="DFE6D0"/>
              </a:solidFill>
            </a:endParaRPr>
          </a:p>
        </p:txBody>
      </p:sp>
      <p:sp>
        <p:nvSpPr>
          <p:cNvPr id="4" name="Slide Number Placeholder 3"/>
          <p:cNvSpPr>
            <a:spLocks noGrp="1"/>
          </p:cNvSpPr>
          <p:nvPr>
            <p:ph type="sldNum" sz="quarter" idx="10"/>
          </p:nvPr>
        </p:nvSpPr>
        <p:spPr/>
        <p:txBody>
          <a:bodyPr/>
          <a:lstStyle/>
          <a:p>
            <a:fld id="{7197B13E-6808-4CE5-98FD-7DC7D37EDA2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321481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24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2400" b="0" kern="1200" dirty="0">
                <a:solidFill>
                  <a:schemeClr val="tx1"/>
                </a:solidFill>
                <a:effectLst/>
                <a:latin typeface="+mn-lt"/>
                <a:ea typeface="+mn-ea"/>
                <a:cs typeface="+mn-cs"/>
              </a:rPr>
              <a:t>Remind students that</a:t>
            </a:r>
            <a:r>
              <a:rPr lang="en-US" sz="2400" b="0" kern="1200" baseline="0" dirty="0">
                <a:solidFill>
                  <a:schemeClr val="tx1"/>
                </a:solidFill>
                <a:effectLst/>
                <a:latin typeface="+mn-lt"/>
                <a:ea typeface="+mn-ea"/>
                <a:cs typeface="+mn-cs"/>
              </a:rPr>
              <a:t> everyone has tumor suppressor genes and proto-oncogenes. Normally, both work fine and cells do not grow out of control. However, mutations in either or both of these types of genes change their function, which may lead to cancer. Explain that usually the cells in Tumor Suppressor Gene Mutation and Proto-Oncogene Mutation would go through apoptosis; however, cancer cells avoid apoptosis and keep growing and dividing, resulting in a tumor. </a:t>
            </a:r>
            <a:r>
              <a:rPr lang="en-US" sz="2800" dirty="0"/>
              <a:t>This is a recessive mutation so both alleles in the gene need to be mutated to cause the cancer. </a:t>
            </a:r>
            <a:endParaRPr lang="en-US" sz="2800" b="0" dirty="0">
              <a:solidFill>
                <a:schemeClr val="tx1"/>
              </a:solidFill>
            </a:endParaRPr>
          </a:p>
          <a:p>
            <a:endParaRPr lang="en-US" sz="2400" dirty="0">
              <a:solidFill>
                <a:srgbClr val="DFE6D0"/>
              </a:solidFill>
            </a:endParaRPr>
          </a:p>
          <a:p>
            <a:r>
              <a:rPr lang="en-US" sz="2400" dirty="0">
                <a:solidFill>
                  <a:srgbClr val="DFE6D0"/>
                </a:solidFill>
              </a:rPr>
              <a:t>Animation </a:t>
            </a:r>
            <a:r>
              <a:rPr lang="en-US" sz="2400" baseline="0" dirty="0">
                <a:solidFill>
                  <a:srgbClr val="DFE6D0"/>
                </a:solidFill>
              </a:rPr>
              <a:t>of Tumor</a:t>
            </a:r>
          </a:p>
          <a:p>
            <a:r>
              <a:rPr lang="en-US" sz="2400" baseline="0" dirty="0">
                <a:solidFill>
                  <a:srgbClr val="DFE6D0"/>
                </a:solidFill>
              </a:rPr>
              <a:t> Suppressor Gene Mutation </a:t>
            </a:r>
            <a:r>
              <a:rPr lang="en-US" sz="2400" dirty="0">
                <a:solidFill>
                  <a:srgbClr val="DFE6D0"/>
                </a:solidFill>
              </a:rPr>
              <a:t>example</a:t>
            </a:r>
            <a:r>
              <a:rPr lang="en-US" sz="2400" baseline="0" dirty="0">
                <a:solidFill>
                  <a:srgbClr val="DFE6D0"/>
                </a:solidFill>
              </a:rPr>
              <a:t>: Retinoblastoma </a:t>
            </a:r>
            <a:r>
              <a:rPr lang="en-US" sz="2400" dirty="0">
                <a:solidFill>
                  <a:srgbClr val="DFE6D0"/>
                </a:solidFill>
              </a:rPr>
              <a:t>https://</a:t>
            </a:r>
            <a:r>
              <a:rPr lang="en-US" sz="2400" dirty="0" err="1">
                <a:solidFill>
                  <a:srgbClr val="DFE6D0"/>
                </a:solidFill>
              </a:rPr>
              <a:t>www.youtube.com</a:t>
            </a:r>
            <a:r>
              <a:rPr lang="en-US" sz="2400" dirty="0">
                <a:solidFill>
                  <a:srgbClr val="DFE6D0"/>
                </a:solidFill>
              </a:rPr>
              <a:t>/</a:t>
            </a:r>
            <a:r>
              <a:rPr lang="en-US" sz="2400" dirty="0" err="1">
                <a:solidFill>
                  <a:srgbClr val="DFE6D0"/>
                </a:solidFill>
              </a:rPr>
              <a:t>watch?v</a:t>
            </a:r>
            <a:r>
              <a:rPr lang="en-US" sz="2400" dirty="0">
                <a:solidFill>
                  <a:srgbClr val="DFE6D0"/>
                </a:solidFill>
              </a:rPr>
              <a:t>=0GlOb76xPW4</a:t>
            </a:r>
          </a:p>
        </p:txBody>
      </p:sp>
      <p:sp>
        <p:nvSpPr>
          <p:cNvPr id="4" name="Slide Number Placeholder 3"/>
          <p:cNvSpPr>
            <a:spLocks noGrp="1"/>
          </p:cNvSpPr>
          <p:nvPr>
            <p:ph type="sldNum" sz="quarter" idx="10"/>
          </p:nvPr>
        </p:nvSpPr>
        <p:spPr/>
        <p:txBody>
          <a:bodyPr/>
          <a:lstStyle/>
          <a:p>
            <a:fld id="{7197B13E-6808-4CE5-98FD-7DC7D37EDA2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21481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Use this real-world comparison</a:t>
            </a:r>
            <a:r>
              <a:rPr lang="en-US" sz="1200" b="0" kern="1200" baseline="0" dirty="0">
                <a:solidFill>
                  <a:schemeClr val="tx1"/>
                </a:solidFill>
                <a:effectLst/>
                <a:latin typeface="+mn-lt"/>
                <a:ea typeface="+mn-ea"/>
                <a:cs typeface="+mn-cs"/>
              </a:rPr>
              <a:t> to further explain Tumor Suppressor Gene Mutation.</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36</a:t>
            </a:fld>
            <a:endParaRPr lang="en-US"/>
          </a:p>
        </p:txBody>
      </p:sp>
    </p:spTree>
    <p:extLst>
      <p:ext uri="{BB962C8B-B14F-4D97-AF65-F5344CB8AC3E}">
        <p14:creationId xmlns:p14="http://schemas.microsoft.com/office/powerpoint/2010/main" val="1632005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Discuss the concept</a:t>
            </a:r>
            <a:r>
              <a:rPr lang="en-US" sz="1200" b="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losing both copies of the gene, and how</a:t>
            </a:r>
            <a:r>
              <a:rPr lang="en-US" sz="1200" kern="1200" baseline="0" dirty="0">
                <a:solidFill>
                  <a:schemeClr val="tx1"/>
                </a:solidFill>
                <a:effectLst/>
                <a:latin typeface="+mn-lt"/>
                <a:ea typeface="+mn-ea"/>
                <a:cs typeface="+mn-cs"/>
              </a:rPr>
              <a:t> it is linked to the tumor </a:t>
            </a:r>
            <a:r>
              <a:rPr lang="en-US" sz="1200" kern="1200" dirty="0">
                <a:solidFill>
                  <a:schemeClr val="tx1"/>
                </a:solidFill>
                <a:effectLst/>
                <a:latin typeface="+mn-lt"/>
                <a:ea typeface="+mn-ea"/>
                <a:cs typeface="+mn-cs"/>
              </a:rPr>
              <a:t>suppressor function. Note</a:t>
            </a:r>
            <a:r>
              <a:rPr lang="en-US" sz="1200" kern="1200" baseline="0" dirty="0">
                <a:solidFill>
                  <a:schemeClr val="tx1"/>
                </a:solidFill>
                <a:effectLst/>
                <a:latin typeface="+mn-lt"/>
                <a:ea typeface="+mn-ea"/>
                <a:cs typeface="+mn-cs"/>
              </a:rPr>
              <a:t> that t</a:t>
            </a:r>
            <a:r>
              <a:rPr lang="en-US" sz="1200" kern="1200" dirty="0">
                <a:solidFill>
                  <a:schemeClr val="tx1"/>
                </a:solidFill>
                <a:effectLst/>
                <a:latin typeface="+mn-lt"/>
                <a:ea typeface="+mn-ea"/>
                <a:cs typeface="+mn-cs"/>
              </a:rPr>
              <a:t>his is the same graphic</a:t>
            </a:r>
            <a:r>
              <a:rPr lang="en-US" sz="1200" kern="1200" baseline="0" dirty="0">
                <a:solidFill>
                  <a:schemeClr val="tx1"/>
                </a:solidFill>
                <a:effectLst/>
                <a:latin typeface="+mn-lt"/>
                <a:ea typeface="+mn-ea"/>
                <a:cs typeface="+mn-cs"/>
              </a:rPr>
              <a:t> students saw on Slide 17 – the repetition of this graphic is meant for reinforcement of the concept.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37</a:t>
            </a:fld>
            <a:endParaRPr lang="en-US"/>
          </a:p>
        </p:txBody>
      </p:sp>
    </p:spTree>
    <p:extLst>
      <p:ext uri="{BB962C8B-B14F-4D97-AF65-F5344CB8AC3E}">
        <p14:creationId xmlns:p14="http://schemas.microsoft.com/office/powerpoint/2010/main" val="581620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24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2400" b="0" kern="1200" dirty="0">
                <a:solidFill>
                  <a:schemeClr val="tx1"/>
                </a:solidFill>
                <a:effectLst/>
                <a:latin typeface="+mn-lt"/>
                <a:ea typeface="+mn-ea"/>
                <a:cs typeface="+mn-cs"/>
              </a:rPr>
              <a:t>Remind students that</a:t>
            </a:r>
            <a:r>
              <a:rPr lang="en-US" sz="2400" b="0" kern="1200" baseline="0" dirty="0">
                <a:solidFill>
                  <a:schemeClr val="tx1"/>
                </a:solidFill>
                <a:effectLst/>
                <a:latin typeface="+mn-lt"/>
                <a:ea typeface="+mn-ea"/>
                <a:cs typeface="+mn-cs"/>
              </a:rPr>
              <a:t> everyone has tumor suppressor genes and proto-oncogenes. Normally, both work fine and cells do not grow out of control. However, mutations in either or both of these types of genes change their function, which may lead to cancer. Explain that usually the cells in Tumor Suppressor Gene Mutation and Proto-Oncogene Mutation would go through apoptosis; however, cancer cells avoid apoptosis and keep growing and dividing, resulting in a tumor.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24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2400" b="0" kern="1200" baseline="0" dirty="0">
                <a:solidFill>
                  <a:schemeClr val="tx1"/>
                </a:solidFill>
                <a:effectLst/>
                <a:latin typeface="+mn-lt"/>
                <a:ea typeface="+mn-ea"/>
                <a:cs typeface="+mn-cs"/>
              </a:rPr>
              <a:t>Proto-oncogenes are a dominant gene mutation so only one allele needs to be mutated to cause cancer.</a:t>
            </a:r>
            <a:endParaRPr lang="en-US" sz="2800" b="0" dirty="0">
              <a:solidFill>
                <a:schemeClr val="tx1"/>
              </a:solidFill>
            </a:endParaRPr>
          </a:p>
        </p:txBody>
      </p:sp>
      <p:sp>
        <p:nvSpPr>
          <p:cNvPr id="4" name="Slide Number Placeholder 3"/>
          <p:cNvSpPr>
            <a:spLocks noGrp="1"/>
          </p:cNvSpPr>
          <p:nvPr>
            <p:ph type="sldNum" sz="quarter" idx="10"/>
          </p:nvPr>
        </p:nvSpPr>
        <p:spPr/>
        <p:txBody>
          <a:bodyPr/>
          <a:lstStyle/>
          <a:p>
            <a:fld id="{7197B13E-6808-4CE5-98FD-7DC7D37EDA2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32148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Tell the class they will develop a response to Steve’s question, “What is Cancer?”</a:t>
            </a:r>
          </a:p>
          <a:p>
            <a:endParaRPr lang="en-US" sz="1200" b="0" i="0" u="none" strike="noStrike" kern="1200" baseline="0" dirty="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Small Group Brainstorm</a:t>
            </a:r>
          </a:p>
          <a:p>
            <a:pPr eaLnBrk="1" hangingPunct="1">
              <a:spcBef>
                <a:spcPct val="0"/>
              </a:spcBef>
            </a:pPr>
            <a:r>
              <a:rPr lang="en-US" sz="1200" b="0" i="0" u="none" strike="noStrike" kern="1200" baseline="0" dirty="0">
                <a:solidFill>
                  <a:schemeClr val="tx1"/>
                </a:solidFill>
                <a:latin typeface="+mn-lt"/>
                <a:ea typeface="+mn-ea"/>
                <a:cs typeface="+mn-cs"/>
              </a:rPr>
              <a:t>Divide the class into small groups and have students brainstorm what they know about cancer. </a:t>
            </a:r>
            <a:r>
              <a:rPr lang="en-US" dirty="0">
                <a:latin typeface="Calibri" charset="0"/>
                <a:ea typeface="MS PGothic" charset="0"/>
              </a:rPr>
              <a:t>Use the smart board and write the student responses to this question in the box provided. You can then save the notes the students make to each question by saving by one of the following methods:</a:t>
            </a:r>
          </a:p>
          <a:p>
            <a:pPr eaLnBrk="1" hangingPunct="1">
              <a:spcBef>
                <a:spcPct val="0"/>
              </a:spcBef>
            </a:pPr>
            <a:r>
              <a:rPr lang="en-US" dirty="0">
                <a:latin typeface="Calibri" charset="0"/>
                <a:ea typeface="MS PGothic" charset="0"/>
              </a:rPr>
              <a:t>-Press Print Screen button on keyboard and past into a word document</a:t>
            </a:r>
          </a:p>
          <a:p>
            <a:pPr eaLnBrk="1" hangingPunct="1">
              <a:spcBef>
                <a:spcPct val="0"/>
              </a:spcBef>
            </a:pPr>
            <a:r>
              <a:rPr lang="en-US" dirty="0">
                <a:latin typeface="Calibri" charset="0"/>
                <a:ea typeface="MS PGothic" charset="0"/>
              </a:rPr>
              <a:t>-Use the screen capture feature of notebook software that comes with the smart board to add the screen to a set of class notes to be shared with the class later.</a:t>
            </a:r>
          </a:p>
          <a:p>
            <a:pPr eaLnBrk="1" hangingPunct="1">
              <a:spcBef>
                <a:spcPct val="0"/>
              </a:spcBef>
            </a:pPr>
            <a:r>
              <a:rPr lang="en-US" dirty="0">
                <a:latin typeface="Calibri" charset="0"/>
                <a:ea typeface="MS PGothic" charset="0"/>
              </a:rPr>
              <a:t>-Use PowerPoint</a:t>
            </a:r>
            <a:r>
              <a:rPr lang="ja-JP" altLang="en-US" dirty="0">
                <a:latin typeface="Calibri" charset="0"/>
                <a:ea typeface="MS PGothic" charset="0"/>
              </a:rPr>
              <a:t>’</a:t>
            </a:r>
            <a:r>
              <a:rPr lang="en-US" altLang="ja-JP" dirty="0">
                <a:latin typeface="Calibri" charset="0"/>
                <a:ea typeface="MS PGothic" charset="0"/>
              </a:rPr>
              <a:t>s annotate pen and save the notes to the slide</a:t>
            </a:r>
          </a:p>
        </p:txBody>
      </p:sp>
      <p:sp>
        <p:nvSpPr>
          <p:cNvPr id="4" name="Slide Number Placeholder 3"/>
          <p:cNvSpPr>
            <a:spLocks noGrp="1"/>
          </p:cNvSpPr>
          <p:nvPr>
            <p:ph type="sldNum" sz="quarter" idx="10"/>
          </p:nvPr>
        </p:nvSpPr>
        <p:spPr/>
        <p:txBody>
          <a:bodyPr/>
          <a:lstStyle/>
          <a:p>
            <a:fld id="{EE32054D-6FB6-4543-A583-F8AB5BACC237}" type="slidenum">
              <a:rPr lang="en-US" smtClean="0"/>
              <a:t>3</a:t>
            </a:fld>
            <a:endParaRPr lang="en-US"/>
          </a:p>
        </p:txBody>
      </p:sp>
    </p:spTree>
    <p:extLst>
      <p:ext uri="{BB962C8B-B14F-4D97-AF65-F5344CB8AC3E}">
        <p14:creationId xmlns:p14="http://schemas.microsoft.com/office/powerpoint/2010/main" val="8552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Use this real-world comparison</a:t>
            </a:r>
            <a:r>
              <a:rPr lang="en-US" sz="1200" b="0" kern="1200" baseline="0" dirty="0">
                <a:solidFill>
                  <a:schemeClr val="tx1"/>
                </a:solidFill>
                <a:effectLst/>
                <a:latin typeface="+mn-lt"/>
                <a:ea typeface="+mn-ea"/>
                <a:cs typeface="+mn-cs"/>
              </a:rPr>
              <a:t> to further explain Proto-Oncogene mutation.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39</a:t>
            </a:fld>
            <a:endParaRPr lang="en-US"/>
          </a:p>
        </p:txBody>
      </p:sp>
    </p:spTree>
    <p:extLst>
      <p:ext uri="{BB962C8B-B14F-4D97-AF65-F5344CB8AC3E}">
        <p14:creationId xmlns:p14="http://schemas.microsoft.com/office/powerpoint/2010/main" val="2426353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Explain to students that </a:t>
            </a:r>
            <a:r>
              <a:rPr lang="en-US" sz="1200" kern="1200" dirty="0">
                <a:solidFill>
                  <a:schemeClr val="tx1"/>
                </a:solidFill>
                <a:effectLst/>
                <a:latin typeface="+mn-lt"/>
                <a:ea typeface="+mn-ea"/>
                <a:cs typeface="+mn-cs"/>
              </a:rPr>
              <a:t>most cancers have both loss of brakes and the gas pedal on. Note</a:t>
            </a:r>
            <a:r>
              <a:rPr lang="en-US" sz="1200" kern="1200" baseline="0" dirty="0">
                <a:solidFill>
                  <a:schemeClr val="tx1"/>
                </a:solidFill>
                <a:effectLst/>
                <a:latin typeface="+mn-lt"/>
                <a:ea typeface="+mn-ea"/>
                <a:cs typeface="+mn-cs"/>
              </a:rPr>
              <a:t> that t</a:t>
            </a:r>
            <a:r>
              <a:rPr lang="en-US" sz="1200" kern="1200" dirty="0">
                <a:solidFill>
                  <a:schemeClr val="tx1"/>
                </a:solidFill>
                <a:effectLst/>
                <a:latin typeface="+mn-lt"/>
                <a:ea typeface="+mn-ea"/>
                <a:cs typeface="+mn-cs"/>
              </a:rPr>
              <a:t>his is the same graphic</a:t>
            </a:r>
            <a:r>
              <a:rPr lang="en-US" sz="1200" kern="1200" baseline="0" dirty="0">
                <a:solidFill>
                  <a:schemeClr val="tx1"/>
                </a:solidFill>
                <a:effectLst/>
                <a:latin typeface="+mn-lt"/>
                <a:ea typeface="+mn-ea"/>
                <a:cs typeface="+mn-cs"/>
              </a:rPr>
              <a:t> students saw on Slide 17 – the repetition of this graphic is meant for reinforcement of the concept.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40</a:t>
            </a:fld>
            <a:endParaRPr lang="en-US"/>
          </a:p>
        </p:txBody>
      </p:sp>
    </p:spTree>
    <p:extLst>
      <p:ext uri="{BB962C8B-B14F-4D97-AF65-F5344CB8AC3E}">
        <p14:creationId xmlns:p14="http://schemas.microsoft.com/office/powerpoint/2010/main" val="3647014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Tell students they are going to demonstrate their understanding of the relationship between the cell cycle and the development of cancer by acting out the cell cycles of healthy and cancerous cells. Remind students that everyone has tumor suppressor genes and proto-oncogenes. Normally, both genes work fine and cells do not grow out of control. However, mutations in either or both of these types of genes change their function, which may lead to cancer. </a:t>
            </a:r>
            <a:r>
              <a:rPr lang="en-US" sz="1200" kern="1200" dirty="0">
                <a:solidFill>
                  <a:schemeClr val="tx1"/>
                </a:solidFill>
                <a:latin typeface="+mn-lt"/>
                <a:ea typeface="+mn-ea"/>
                <a:cs typeface="+mn-cs"/>
              </a:rPr>
              <a:t>There are three different scenarios: Normal Cell Division, Tumor Suppressor Gene Mutation, and Proto-Oncogene Mutation.</a:t>
            </a:r>
          </a:p>
          <a:p>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NOTE: </a:t>
            </a:r>
            <a:r>
              <a:rPr lang="en-US" sz="1200" b="0" kern="1200" baseline="0" dirty="0">
                <a:solidFill>
                  <a:schemeClr val="tx1"/>
                </a:solidFill>
                <a:effectLst/>
                <a:latin typeface="+mn-lt"/>
                <a:ea typeface="+mn-ea"/>
                <a:cs typeface="+mn-cs"/>
              </a:rPr>
              <a:t>This is an optional activity. Use or delete this slide and the following slide depending on whether you’d like to use it.</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kern="1200" dirty="0">
                <a:solidFill>
                  <a:schemeClr val="tx1"/>
                </a:solidFill>
                <a:effectLst/>
                <a:latin typeface="+mn-lt"/>
                <a:ea typeface="+mn-ea"/>
                <a:cs typeface="+mn-cs"/>
              </a:rPr>
              <a:t>Divide the class into three groups</a:t>
            </a:r>
            <a:r>
              <a:rPr lang="en-US" sz="1200" kern="1200" baseline="0" dirty="0">
                <a:solidFill>
                  <a:schemeClr val="tx1"/>
                </a:solidFill>
                <a:effectLst/>
                <a:latin typeface="+mn-lt"/>
                <a:ea typeface="+mn-ea"/>
                <a:cs typeface="+mn-cs"/>
              </a:rPr>
              <a:t> and pass out one of each of the following scripts to the </a:t>
            </a:r>
            <a:r>
              <a:rPr lang="en-US" sz="1200" kern="1200" dirty="0">
                <a:solidFill>
                  <a:schemeClr val="tx1"/>
                </a:solidFill>
                <a:latin typeface="+mn-lt"/>
                <a:ea typeface="+mn-ea"/>
                <a:cs typeface="+mn-cs"/>
              </a:rPr>
              <a:t>students in each group: </a:t>
            </a:r>
            <a:r>
              <a:rPr lang="en-US" sz="1200" b="1" kern="1200" dirty="0">
                <a:solidFill>
                  <a:schemeClr val="tx1"/>
                </a:solidFill>
                <a:latin typeface="+mn-lt"/>
                <a:ea typeface="+mn-ea"/>
                <a:cs typeface="+mn-cs"/>
              </a:rPr>
              <a:t>Normal Cell Division Script, Tumor Suppressor Gene Mutation Script, </a:t>
            </a:r>
            <a:r>
              <a:rPr lang="en-US" sz="1200" kern="1200" dirty="0">
                <a:solidFill>
                  <a:schemeClr val="tx1"/>
                </a:solidFill>
                <a:latin typeface="+mn-lt"/>
                <a:ea typeface="+mn-ea"/>
                <a:cs typeface="+mn-cs"/>
              </a:rPr>
              <a:t>and </a:t>
            </a:r>
            <a:r>
              <a:rPr lang="en-US" sz="1200" b="1" kern="1200" dirty="0">
                <a:solidFill>
                  <a:schemeClr val="tx1"/>
                </a:solidFill>
                <a:latin typeface="+mn-lt"/>
                <a:ea typeface="+mn-ea"/>
                <a:cs typeface="+mn-cs"/>
              </a:rPr>
              <a:t>Proto-oncogene Mutation Script</a:t>
            </a:r>
            <a:r>
              <a:rPr lang="en-US" sz="1200" kern="1200" dirty="0">
                <a:solidFill>
                  <a:schemeClr val="tx1"/>
                </a:solidFill>
                <a:effectLst/>
                <a:latin typeface="+mn-lt"/>
                <a:ea typeface="+mn-ea"/>
                <a:cs typeface="+mn-cs"/>
              </a:rPr>
              <a:t>. Go through the Learning Activity below. </a:t>
            </a:r>
            <a:endParaRPr lang="en-US" sz="1200" b="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endParaRPr lang="en-US" sz="1200" b="1" kern="1200" dirty="0">
              <a:solidFill>
                <a:schemeClr val="tx1"/>
              </a:solidFill>
              <a:effectLst/>
              <a:latin typeface="+mn-lt"/>
              <a:ea typeface="+mn-ea"/>
              <a:cs typeface="+mn-cs"/>
            </a:endParaRPr>
          </a:p>
          <a:p>
            <a:pPr marL="171450" indent="-171450">
              <a:buFont typeface="Wingdings" charset="2"/>
              <a:buChar char="Ø"/>
            </a:pPr>
            <a:r>
              <a:rPr lang="en-US" sz="1200" b="1" kern="1200" dirty="0">
                <a:solidFill>
                  <a:schemeClr val="tx1"/>
                </a:solidFill>
                <a:effectLst/>
                <a:latin typeface="+mn-lt"/>
                <a:ea typeface="+mn-ea"/>
                <a:cs typeface="+mn-cs"/>
              </a:rPr>
              <a:t>Learning Activity: </a:t>
            </a:r>
            <a:r>
              <a:rPr lang="en-US" sz="1200" b="0" i="0" u="none" strike="noStrike" kern="1200" baseline="0" dirty="0">
                <a:solidFill>
                  <a:schemeClr val="tx1"/>
                </a:solidFill>
                <a:latin typeface="+mn-lt"/>
                <a:ea typeface="+mn-ea"/>
                <a:cs typeface="+mn-cs"/>
              </a:rPr>
              <a:t>Assign each group a scenario to review. Assign or have students select a role. Students can prepare for their role in several ways. Students can review the scenario script. More advanced students can write their own scripts. Give each group nametags and ask them to write their role </a:t>
            </a:r>
            <a:r>
              <a:rPr lang="en-US" sz="1100" b="0" i="0" u="none" strike="noStrike" kern="1200" baseline="0" dirty="0">
                <a:solidFill>
                  <a:schemeClr val="tx1"/>
                </a:solidFill>
                <a:latin typeface="+mn-lt"/>
                <a:ea typeface="+mn-ea"/>
                <a:cs typeface="+mn-cs"/>
              </a:rPr>
              <a:t>on their name tag. The following players are needed for each scenario:</a:t>
            </a:r>
          </a:p>
          <a:p>
            <a:pPr marL="171450" indent="-171450">
              <a:buFont typeface="Wingdings" charset="2"/>
              <a:buChar char="Ø"/>
            </a:pPr>
            <a:endParaRPr lang="en-US" sz="11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Voiceover/Teacher (1)</a:t>
            </a:r>
          </a:p>
          <a:p>
            <a:r>
              <a:rPr lang="en-US" sz="1200" b="0" i="0" u="none" strike="noStrike" kern="1200" baseline="0" dirty="0">
                <a:solidFill>
                  <a:schemeClr val="tx1"/>
                </a:solidFill>
                <a:latin typeface="+mn-lt"/>
                <a:ea typeface="+mn-ea"/>
                <a:cs typeface="+mn-cs"/>
              </a:rPr>
              <a:t>Narrator (1)</a:t>
            </a:r>
          </a:p>
          <a:p>
            <a:r>
              <a:rPr lang="pl-PL" sz="1200" b="0" i="0" u="none" strike="noStrike" kern="1200" baseline="0" dirty="0" err="1">
                <a:solidFill>
                  <a:schemeClr val="tx1"/>
                </a:solidFill>
                <a:latin typeface="+mn-lt"/>
                <a:ea typeface="+mn-ea"/>
                <a:cs typeface="+mn-cs"/>
              </a:rPr>
              <a:t>Enzyme</a:t>
            </a:r>
            <a:r>
              <a:rPr lang="pl-PL" sz="1200" b="0" i="0" u="none" strike="noStrike" kern="1200" baseline="0" dirty="0">
                <a:solidFill>
                  <a:schemeClr val="tx1"/>
                </a:solidFill>
                <a:latin typeface="+mn-lt"/>
                <a:ea typeface="+mn-ea"/>
                <a:cs typeface="+mn-cs"/>
              </a:rPr>
              <a:t> 1 (1)</a:t>
            </a:r>
            <a:endParaRPr lang="en-US" sz="1100" b="0" i="0" u="none" strike="noStrike" kern="1200" baseline="0" dirty="0">
              <a:solidFill>
                <a:schemeClr val="tx1"/>
              </a:solidFill>
              <a:effectLst/>
              <a:latin typeface="+mn-lt"/>
              <a:ea typeface="+mn-ea"/>
              <a:cs typeface="+mn-cs"/>
            </a:endParaRPr>
          </a:p>
          <a:p>
            <a:r>
              <a:rPr lang="pl-PL" sz="1200" b="0" i="0" u="none" strike="noStrike" kern="1200" baseline="0" dirty="0" err="1">
                <a:solidFill>
                  <a:schemeClr val="tx1"/>
                </a:solidFill>
                <a:latin typeface="+mn-lt"/>
                <a:ea typeface="+mn-ea"/>
                <a:cs typeface="+mn-cs"/>
              </a:rPr>
              <a:t>Enzyme</a:t>
            </a:r>
            <a:r>
              <a:rPr lang="pl-PL" sz="1200" b="0" i="0" u="none" strike="noStrike" kern="1200" baseline="0" dirty="0">
                <a:solidFill>
                  <a:schemeClr val="tx1"/>
                </a:solidFill>
                <a:latin typeface="+mn-lt"/>
                <a:ea typeface="+mn-ea"/>
                <a:cs typeface="+mn-cs"/>
              </a:rPr>
              <a:t> 2 (1)</a:t>
            </a:r>
          </a:p>
          <a:p>
            <a:r>
              <a:rPr lang="pl-PL" sz="1200" b="0" i="0" u="none" strike="noStrike" kern="1200" baseline="0" dirty="0">
                <a:solidFill>
                  <a:schemeClr val="tx1"/>
                </a:solidFill>
                <a:latin typeface="+mn-lt"/>
                <a:ea typeface="+mn-ea"/>
                <a:cs typeface="+mn-cs"/>
              </a:rPr>
              <a:t>Cell </a:t>
            </a:r>
            <a:r>
              <a:rPr lang="pl-PL" sz="1200" b="0" i="0" u="none" strike="noStrike" kern="1200" baseline="0" dirty="0" err="1">
                <a:solidFill>
                  <a:schemeClr val="tx1"/>
                </a:solidFill>
                <a:latin typeface="+mn-lt"/>
                <a:ea typeface="+mn-ea"/>
                <a:cs typeface="+mn-cs"/>
              </a:rPr>
              <a:t>Membrane</a:t>
            </a:r>
            <a:r>
              <a:rPr lang="pl-PL" sz="1200" b="0" i="0" u="none" strike="noStrike" kern="1200" baseline="0" dirty="0">
                <a:solidFill>
                  <a:schemeClr val="tx1"/>
                </a:solidFill>
                <a:latin typeface="+mn-lt"/>
                <a:ea typeface="+mn-ea"/>
                <a:cs typeface="+mn-cs"/>
              </a:rPr>
              <a:t> (2)</a:t>
            </a:r>
          </a:p>
          <a:p>
            <a:r>
              <a:rPr lang="pl-PL" sz="1200" b="0" i="0" u="none" strike="noStrike" kern="1200" baseline="0" dirty="0" err="1">
                <a:solidFill>
                  <a:schemeClr val="tx1"/>
                </a:solidFill>
                <a:latin typeface="+mn-lt"/>
                <a:ea typeface="+mn-ea"/>
                <a:cs typeface="+mn-cs"/>
              </a:rPr>
              <a:t>Centrioles</a:t>
            </a:r>
            <a:r>
              <a:rPr lang="pl-PL" sz="1200" b="0" i="0" u="none" strike="noStrike" kern="1200" baseline="0" dirty="0">
                <a:solidFill>
                  <a:schemeClr val="tx1"/>
                </a:solidFill>
                <a:latin typeface="+mn-lt"/>
                <a:ea typeface="+mn-ea"/>
                <a:cs typeface="+mn-cs"/>
              </a:rPr>
              <a:t> (2)</a:t>
            </a:r>
          </a:p>
          <a:p>
            <a:r>
              <a:rPr lang="pl-PL" sz="1200" b="0" i="0" u="none" strike="noStrike" kern="1200" baseline="0" dirty="0">
                <a:solidFill>
                  <a:schemeClr val="tx1"/>
                </a:solidFill>
                <a:latin typeface="+mn-lt"/>
                <a:ea typeface="+mn-ea"/>
                <a:cs typeface="+mn-cs"/>
              </a:rPr>
              <a:t>DNA/</a:t>
            </a:r>
            <a:r>
              <a:rPr lang="pl-PL" sz="1200" b="0" i="0" u="none" strike="noStrike" kern="1200" baseline="0" dirty="0" err="1">
                <a:solidFill>
                  <a:schemeClr val="tx1"/>
                </a:solidFill>
                <a:latin typeface="+mn-lt"/>
                <a:ea typeface="+mn-ea"/>
                <a:cs typeface="+mn-cs"/>
              </a:rPr>
              <a:t>Chromatids</a:t>
            </a:r>
            <a:r>
              <a:rPr lang="pl-PL" sz="1200" b="0" i="0" u="none" strike="noStrike" kern="1200" baseline="0" dirty="0">
                <a:solidFill>
                  <a:schemeClr val="tx1"/>
                </a:solidFill>
                <a:latin typeface="+mn-lt"/>
                <a:ea typeface="+mn-ea"/>
                <a:cs typeface="+mn-cs"/>
              </a:rPr>
              <a:t> (6) (</a:t>
            </a:r>
            <a:r>
              <a:rPr lang="pl-PL" sz="1200" b="0" i="0" u="none" strike="noStrike" kern="1200" baseline="0" dirty="0" err="1">
                <a:solidFill>
                  <a:schemeClr val="tx1"/>
                </a:solidFill>
                <a:latin typeface="+mn-lt"/>
                <a:ea typeface="+mn-ea"/>
                <a:cs typeface="+mn-cs"/>
              </a:rPr>
              <a:t>Have</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students</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write</a:t>
            </a:r>
            <a:r>
              <a:rPr lang="pl-PL" sz="1200" b="0" i="0" u="none" strike="noStrike" kern="1200" baseline="0" dirty="0">
                <a:solidFill>
                  <a:schemeClr val="tx1"/>
                </a:solidFill>
                <a:latin typeface="+mn-lt"/>
                <a:ea typeface="+mn-ea"/>
                <a:cs typeface="+mn-cs"/>
              </a:rPr>
              <a:t> DNA on one </a:t>
            </a:r>
            <a:r>
              <a:rPr lang="pl-PL" sz="1200" b="0" i="0" u="none" strike="noStrike" kern="1200" baseline="0" dirty="0" err="1">
                <a:solidFill>
                  <a:schemeClr val="tx1"/>
                </a:solidFill>
                <a:latin typeface="+mn-lt"/>
                <a:ea typeface="+mn-ea"/>
                <a:cs typeface="+mn-cs"/>
              </a:rPr>
              <a:t>side</a:t>
            </a:r>
            <a:r>
              <a:rPr lang="pl-PL" sz="1200" b="0" i="0" u="none" strike="noStrike" kern="1200" baseline="0" dirty="0">
                <a:solidFill>
                  <a:schemeClr val="tx1"/>
                </a:solidFill>
                <a:latin typeface="+mn-lt"/>
                <a:ea typeface="+mn-ea"/>
                <a:cs typeface="+mn-cs"/>
              </a:rPr>
              <a:t> of </a:t>
            </a:r>
            <a:r>
              <a:rPr lang="pl-PL" sz="1200" b="0" i="0" u="none" strike="noStrike" kern="1200" baseline="0" dirty="0" err="1">
                <a:solidFill>
                  <a:schemeClr val="tx1"/>
                </a:solidFill>
                <a:latin typeface="+mn-lt"/>
                <a:ea typeface="+mn-ea"/>
                <a:cs typeface="+mn-cs"/>
              </a:rPr>
              <a:t>their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nametag</a:t>
            </a:r>
            <a:r>
              <a:rPr lang="pl-PL" sz="1200" b="0" i="0" u="none" strike="noStrike" kern="1200" baseline="0" dirty="0">
                <a:solidFill>
                  <a:schemeClr val="tx1"/>
                </a:solidFill>
                <a:latin typeface="+mn-lt"/>
                <a:ea typeface="+mn-ea"/>
                <a:cs typeface="+mn-cs"/>
              </a:rPr>
              <a:t> and </a:t>
            </a:r>
            <a:r>
              <a:rPr lang="pl-PL" sz="1200" b="0" i="0" u="none" strike="noStrike" kern="1200" baseline="0" dirty="0" err="1">
                <a:solidFill>
                  <a:schemeClr val="tx1"/>
                </a:solidFill>
                <a:latin typeface="+mn-lt"/>
                <a:ea typeface="+mn-ea"/>
                <a:cs typeface="+mn-cs"/>
              </a:rPr>
              <a:t>Chromatid</a:t>
            </a:r>
            <a:r>
              <a:rPr lang="pl-PL" sz="1200" b="0" i="0" u="none" strike="noStrike" kern="1200" baseline="0" dirty="0">
                <a:solidFill>
                  <a:schemeClr val="tx1"/>
                </a:solidFill>
                <a:latin typeface="+mn-lt"/>
                <a:ea typeface="+mn-ea"/>
                <a:cs typeface="+mn-cs"/>
              </a:rPr>
              <a:t> on  the </a:t>
            </a:r>
            <a:r>
              <a:rPr lang="pl-PL" sz="1200" b="0" i="0" u="none" strike="noStrike" kern="1200" baseline="0" dirty="0" err="1">
                <a:solidFill>
                  <a:schemeClr val="tx1"/>
                </a:solidFill>
                <a:latin typeface="+mn-lt"/>
                <a:ea typeface="+mn-ea"/>
                <a:cs typeface="+mn-cs"/>
              </a:rPr>
              <a:t>other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side</a:t>
            </a:r>
            <a:r>
              <a:rPr lang="pl-PL" sz="1200" b="0" i="0" u="none" strike="noStrike" kern="1200" baseline="0" dirty="0">
                <a:solidFill>
                  <a:schemeClr val="tx1"/>
                </a:solidFill>
                <a:latin typeface="+mn-lt"/>
                <a:ea typeface="+mn-ea"/>
                <a:cs typeface="+mn-cs"/>
              </a:rPr>
              <a:t>.)</a:t>
            </a:r>
          </a:p>
          <a:p>
            <a:r>
              <a:rPr lang="pl-PL" sz="1200" b="0" i="0" u="none" strike="noStrike" kern="1200" baseline="0" dirty="0" err="1">
                <a:solidFill>
                  <a:schemeClr val="tx1"/>
                </a:solidFill>
                <a:latin typeface="+mn-lt"/>
                <a:ea typeface="+mn-ea"/>
                <a:cs typeface="+mn-cs"/>
              </a:rPr>
              <a:t>Mutated</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Chromatids</a:t>
            </a:r>
            <a:r>
              <a:rPr lang="pl-PL" sz="1200" b="0" i="0" u="none" strike="noStrike" kern="1200" baseline="0" dirty="0">
                <a:solidFill>
                  <a:schemeClr val="tx1"/>
                </a:solidFill>
                <a:latin typeface="+mn-lt"/>
                <a:ea typeface="+mn-ea"/>
                <a:cs typeface="+mn-cs"/>
              </a:rPr>
              <a:t>/</a:t>
            </a:r>
            <a:r>
              <a:rPr lang="pl-PL" sz="1200" b="0" i="0" u="none" strike="noStrike" kern="1200" baseline="0" dirty="0" err="1">
                <a:solidFill>
                  <a:schemeClr val="tx1"/>
                </a:solidFill>
                <a:latin typeface="+mn-lt"/>
                <a:ea typeface="+mn-ea"/>
                <a:cs typeface="+mn-cs"/>
              </a:rPr>
              <a:t>Mutated</a:t>
            </a:r>
            <a:r>
              <a:rPr lang="pl-PL" sz="1200" b="0" i="0" u="none" strike="noStrike" kern="1200" baseline="0" dirty="0">
                <a:solidFill>
                  <a:schemeClr val="tx1"/>
                </a:solidFill>
                <a:latin typeface="+mn-lt"/>
                <a:ea typeface="+mn-ea"/>
                <a:cs typeface="+mn-cs"/>
              </a:rPr>
              <a:t> DNA 1 </a:t>
            </a:r>
            <a:r>
              <a:rPr lang="pl-PL" sz="1200" b="0" i="0" u="none" strike="noStrike" kern="1200" baseline="0" dirty="0" err="1">
                <a:solidFill>
                  <a:schemeClr val="tx1"/>
                </a:solidFill>
                <a:latin typeface="+mn-lt"/>
                <a:ea typeface="+mn-ea"/>
                <a:cs typeface="+mn-cs"/>
              </a:rPr>
              <a:t>molecules</a:t>
            </a:r>
            <a:r>
              <a:rPr lang="pl-PL" sz="1200" b="0" i="0" u="none" strike="noStrike" kern="1200" baseline="0" dirty="0">
                <a:solidFill>
                  <a:schemeClr val="tx1"/>
                </a:solidFill>
                <a:latin typeface="+mn-lt"/>
                <a:ea typeface="+mn-ea"/>
                <a:cs typeface="+mn-cs"/>
              </a:rPr>
              <a:t> (6)</a:t>
            </a:r>
          </a:p>
          <a:p>
            <a:r>
              <a:rPr lang="pl-PL" sz="1200" b="0" i="0" u="none" strike="noStrike" kern="1200" baseline="0" dirty="0" err="1">
                <a:solidFill>
                  <a:schemeClr val="tx1"/>
                </a:solidFill>
                <a:latin typeface="+mn-lt"/>
                <a:ea typeface="+mn-ea"/>
                <a:cs typeface="+mn-cs"/>
              </a:rPr>
              <a:t>Nuclear</a:t>
            </a:r>
            <a:r>
              <a:rPr lang="pl-PL" sz="1200" b="0" i="0" u="none" strike="noStrike" kern="1200" baseline="0" dirty="0">
                <a:solidFill>
                  <a:schemeClr val="tx1"/>
                </a:solidFill>
                <a:latin typeface="+mn-lt"/>
                <a:ea typeface="+mn-ea"/>
                <a:cs typeface="+mn-cs"/>
              </a:rPr>
              <a:t> </a:t>
            </a:r>
            <a:r>
              <a:rPr lang="pl-PL" sz="1200" b="0" i="0" u="none" strike="noStrike" kern="1200" baseline="0" dirty="0" err="1">
                <a:solidFill>
                  <a:schemeClr val="tx1"/>
                </a:solidFill>
                <a:latin typeface="+mn-lt"/>
                <a:ea typeface="+mn-ea"/>
                <a:cs typeface="+mn-cs"/>
              </a:rPr>
              <a:t>Membrane</a:t>
            </a:r>
            <a:r>
              <a:rPr lang="pl-PL" sz="1200" b="0" i="0" u="none" strike="noStrike" kern="1200" baseline="0" dirty="0">
                <a:solidFill>
                  <a:schemeClr val="tx1"/>
                </a:solidFill>
                <a:latin typeface="+mn-lt"/>
                <a:ea typeface="+mn-ea"/>
                <a:cs typeface="+mn-cs"/>
              </a:rPr>
              <a:t>/</a:t>
            </a:r>
            <a:r>
              <a:rPr lang="pl-PL" sz="1200" b="0" i="0" u="none" strike="noStrike" kern="1200" baseline="0" dirty="0" err="1">
                <a:solidFill>
                  <a:schemeClr val="tx1"/>
                </a:solidFill>
                <a:latin typeface="+mn-lt"/>
                <a:ea typeface="+mn-ea"/>
                <a:cs typeface="+mn-cs"/>
              </a:rPr>
              <a:t>Envelope</a:t>
            </a:r>
            <a:r>
              <a:rPr lang="pl-PL" sz="1200" b="0" i="0" u="none" strike="noStrike" kern="1200" baseline="0" dirty="0">
                <a:solidFill>
                  <a:schemeClr val="tx1"/>
                </a:solidFill>
                <a:latin typeface="+mn-lt"/>
                <a:ea typeface="+mn-ea"/>
                <a:cs typeface="+mn-cs"/>
              </a:rPr>
              <a:t> (2)</a:t>
            </a:r>
          </a:p>
          <a:p>
            <a:endParaRPr lang="en-US" sz="11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Take the class to a large space, such as an all-purpose room or gym. Provide students with the appropriate prop or sign for their role. Place two large pieces of yarn in a circle to represent the Cell Membrane. A smaller circle of yarn in the center of the Cell represents the Nuclear Envelope. Two students will be responsible for moving the yarn during the role-play.</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Allow students time to practice and then present their Cell Cycle skit to the rest of the class. Students presenting Normal Cell Division go first, followed by the groups presenting Tumor Suppressor Gene Mutation and Proto-oncogene Mutation. While each group presents their skit, the teacher can show cell cycle images or run the animations. As a class, discuss each skit after it has been performed. Discuss what happened and compare it with the other skits.</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Tell students that usually the cells in Tumor Suppressor Gene Mutation and Proto-oncogene Mutation would go through apoptosis. However, cancer cells avoid apoptosis and keep growing and dividing, resulting in a tumor.</a:t>
            </a:r>
            <a:endParaRPr lang="en-US" sz="1100" b="0" i="0" u="none" strike="noStrike" kern="1200" baseline="0" dirty="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42</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a:solidFill>
                  <a:schemeClr val="tx1"/>
                </a:solidFill>
                <a:effectLst/>
                <a:latin typeface="+mn-lt"/>
                <a:ea typeface="+mn-ea"/>
                <a:cs typeface="+mn-cs"/>
              </a:rPr>
              <a:t>Ask</a:t>
            </a:r>
            <a:r>
              <a:rPr lang="en-US" sz="1200" b="0" kern="1200" baseline="0" dirty="0">
                <a:solidFill>
                  <a:schemeClr val="tx1"/>
                </a:solidFill>
                <a:effectLst/>
                <a:latin typeface="+mn-lt"/>
                <a:ea typeface="+mn-ea"/>
                <a:cs typeface="+mn-cs"/>
              </a:rPr>
              <a:t> students to demonstrate their understanding of the relationship between the cell cycle and cancer by creating a model.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a:solidFill>
                  <a:schemeClr val="tx1"/>
                </a:solidFill>
                <a:effectLst/>
                <a:latin typeface="+mn-lt"/>
                <a:ea typeface="+mn-ea"/>
                <a:cs typeface="+mn-cs"/>
              </a:rPr>
              <a:t>Alternative Homework</a:t>
            </a:r>
            <a:r>
              <a:rPr lang="en-US" sz="1200" b="1" kern="1200" baseline="0" dirty="0">
                <a:solidFill>
                  <a:schemeClr val="tx1"/>
                </a:solidFill>
                <a:effectLst/>
                <a:latin typeface="+mn-lt"/>
                <a:ea typeface="+mn-ea"/>
                <a:cs typeface="+mn-cs"/>
              </a:rPr>
              <a:t> Assignments:</a:t>
            </a:r>
            <a:endParaRPr lang="en-US" sz="1200" b="1" kern="1200" dirty="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a:solidFill>
                  <a:schemeClr val="tx1"/>
                </a:solidFill>
                <a:effectLst/>
                <a:latin typeface="+mn-lt"/>
                <a:ea typeface="+mn-ea"/>
                <a:cs typeface="+mn-cs"/>
              </a:rPr>
              <a:t>Option 1:</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Have students write an imaginary conversation between the cell, proto-oncogene, and tumor-suppressor gene. </a:t>
            </a:r>
            <a:endParaRPr lang="en-US" sz="1200" kern="1200" dirty="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a:solidFill>
                  <a:schemeClr val="tx1"/>
                </a:solidFill>
                <a:effectLst/>
                <a:latin typeface="+mn-lt"/>
                <a:ea typeface="+mn-ea"/>
                <a:cs typeface="+mn-cs"/>
              </a:rPr>
              <a:t>Option 2:</a:t>
            </a:r>
            <a:r>
              <a:rPr lang="en-US" sz="1200" kern="1200" dirty="0">
                <a:solidFill>
                  <a:schemeClr val="tx1"/>
                </a:solidFill>
                <a:effectLst/>
                <a:latin typeface="+mn-lt"/>
                <a:ea typeface="+mn-ea"/>
                <a:cs typeface="+mn-cs"/>
              </a:rPr>
              <a:t> Ask students</a:t>
            </a:r>
            <a:r>
              <a:rPr lang="en-US" sz="1200" kern="1200" baseline="0" dirty="0">
                <a:solidFill>
                  <a:schemeClr val="tx1"/>
                </a:solidFill>
                <a:effectLst/>
                <a:latin typeface="+mn-lt"/>
                <a:ea typeface="+mn-ea"/>
                <a:cs typeface="+mn-cs"/>
              </a:rPr>
              <a:t> to describe how the role-play could be used to demonstrate meiosis.</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43</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Ask the class to write a response to Nikki’s questions about how the cell cycle relates to cancer.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eaLnBrk="1" hangingPunct="1">
              <a:spcBef>
                <a:spcPct val="0"/>
              </a:spcBef>
            </a:pPr>
            <a:r>
              <a:rPr lang="en-US" dirty="0">
                <a:latin typeface="Calibri" charset="0"/>
                <a:ea typeface="MS PGothic" charset="0"/>
              </a:rPr>
              <a:t>Use the smart board and write the student responses to this question in the box provided. You can then save the notes the students make to each question by saving by one of the following methods:</a:t>
            </a:r>
          </a:p>
          <a:p>
            <a:pPr eaLnBrk="1" hangingPunct="1">
              <a:spcBef>
                <a:spcPct val="0"/>
              </a:spcBef>
            </a:pPr>
            <a:r>
              <a:rPr lang="en-US" dirty="0">
                <a:latin typeface="Calibri" charset="0"/>
                <a:ea typeface="MS PGothic" charset="0"/>
              </a:rPr>
              <a:t>-Press Print Screen button on keyboard </a:t>
            </a:r>
            <a:r>
              <a:rPr lang="en-US">
                <a:latin typeface="Calibri" charset="0"/>
                <a:ea typeface="MS PGothic" charset="0"/>
              </a:rPr>
              <a:t>and paste </a:t>
            </a:r>
            <a:r>
              <a:rPr lang="en-US" dirty="0">
                <a:latin typeface="Calibri" charset="0"/>
                <a:ea typeface="MS PGothic" charset="0"/>
              </a:rPr>
              <a:t>into a word document</a:t>
            </a:r>
          </a:p>
          <a:p>
            <a:pPr eaLnBrk="1" hangingPunct="1">
              <a:spcBef>
                <a:spcPct val="0"/>
              </a:spcBef>
            </a:pPr>
            <a:r>
              <a:rPr lang="en-US" dirty="0">
                <a:latin typeface="Calibri" charset="0"/>
                <a:ea typeface="MS PGothic" charset="0"/>
              </a:rPr>
              <a:t>-Use the screen capture feature of notebook software that comes with the smart board to add the screen to a set of class notes to be shared with the class later.</a:t>
            </a:r>
          </a:p>
          <a:p>
            <a:pPr eaLnBrk="1" hangingPunct="1">
              <a:spcBef>
                <a:spcPct val="0"/>
              </a:spcBef>
            </a:pPr>
            <a:r>
              <a:rPr lang="en-US" dirty="0">
                <a:latin typeface="Calibri" charset="0"/>
                <a:ea typeface="MS PGothic" charset="0"/>
              </a:rPr>
              <a:t>-Use PowerPoint</a:t>
            </a:r>
            <a:r>
              <a:rPr lang="ja-JP" altLang="en-US" dirty="0">
                <a:latin typeface="Calibri" charset="0"/>
                <a:ea typeface="MS PGothic" charset="0"/>
              </a:rPr>
              <a:t>’</a:t>
            </a:r>
            <a:r>
              <a:rPr lang="en-US" altLang="ja-JP" dirty="0">
                <a:latin typeface="Calibri" charset="0"/>
                <a:ea typeface="MS PGothic" charset="0"/>
              </a:rPr>
              <a:t>s annotate pen and save the notes to the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44</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a:solidFill>
                  <a:schemeClr val="tx1"/>
                </a:solidFill>
                <a:effectLst/>
                <a:latin typeface="+mn-lt"/>
                <a:ea typeface="+mn-ea"/>
                <a:cs typeface="+mn-cs"/>
              </a:rPr>
              <a:t>Pass out the </a:t>
            </a:r>
            <a:r>
              <a:rPr lang="en-US" sz="1200" b="1" kern="1200" baseline="0" dirty="0">
                <a:solidFill>
                  <a:schemeClr val="tx1"/>
                </a:solidFill>
                <a:effectLst/>
                <a:latin typeface="+mn-lt"/>
                <a:ea typeface="+mn-ea"/>
                <a:cs typeface="+mn-cs"/>
              </a:rPr>
              <a:t>Lesson 1 Quiz </a:t>
            </a:r>
            <a:r>
              <a:rPr lang="en-US" sz="1200" b="0" kern="1200" baseline="0" dirty="0">
                <a:solidFill>
                  <a:schemeClr val="tx1"/>
                </a:solidFill>
                <a:effectLst/>
                <a:latin typeface="+mn-lt"/>
                <a:ea typeface="+mn-ea"/>
                <a:cs typeface="+mn-cs"/>
              </a:rPr>
              <a:t>to assess students’ understanding of Lesson 1 objectives. </a:t>
            </a:r>
          </a:p>
        </p:txBody>
      </p:sp>
      <p:sp>
        <p:nvSpPr>
          <p:cNvPr id="4" name="Slide Number Placeholder 3"/>
          <p:cNvSpPr>
            <a:spLocks noGrp="1"/>
          </p:cNvSpPr>
          <p:nvPr>
            <p:ph type="sldNum" sz="quarter" idx="10"/>
          </p:nvPr>
        </p:nvSpPr>
        <p:spPr/>
        <p:txBody>
          <a:bodyPr/>
          <a:lstStyle/>
          <a:p>
            <a:fld id="{EE32054D-6FB6-4543-A583-F8AB5BACC237}" type="slidenum">
              <a:rPr lang="en-US" smtClean="0"/>
              <a:t>45</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Hand out worksheet “What Do YOU Believe” and proceed with the learning activity.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a:solidFill>
                  <a:schemeClr val="tx1"/>
                </a:solidFill>
                <a:effectLst/>
                <a:latin typeface="+mn-lt"/>
                <a:ea typeface="+mn-ea"/>
                <a:cs typeface="+mn-cs"/>
              </a:rPr>
              <a:t>Learning Activity: Handout</a:t>
            </a:r>
          </a:p>
          <a:p>
            <a:r>
              <a:rPr lang="en-US" sz="1200" b="0" i="0" u="none" strike="noStrike" kern="1200" baseline="0" dirty="0">
                <a:solidFill>
                  <a:schemeClr val="tx1"/>
                </a:solidFill>
                <a:latin typeface="+mn-lt"/>
                <a:ea typeface="+mn-ea"/>
                <a:cs typeface="+mn-cs"/>
              </a:rPr>
              <a:t>Ask students to take a few minutes to fill out the handout. Ask them to hold onto them and check their answers as you go through the following slides.</a:t>
            </a:r>
          </a:p>
        </p:txBody>
      </p:sp>
      <p:sp>
        <p:nvSpPr>
          <p:cNvPr id="4" name="Slide Number Placeholder 3"/>
          <p:cNvSpPr>
            <a:spLocks noGrp="1"/>
          </p:cNvSpPr>
          <p:nvPr>
            <p:ph type="sldNum" sz="quarter" idx="10"/>
          </p:nvPr>
        </p:nvSpPr>
        <p:spPr/>
        <p:txBody>
          <a:bodyPr/>
          <a:lstStyle/>
          <a:p>
            <a:fld id="{EE32054D-6FB6-4543-A583-F8AB5BACC237}" type="slidenum">
              <a:rPr lang="en-US" smtClean="0"/>
              <a:t>4</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Once the </a:t>
            </a:r>
            <a:r>
              <a:rPr lang="en-US" sz="1200" b="1" i="0" u="none" strike="noStrike" kern="1200" baseline="0" dirty="0">
                <a:solidFill>
                  <a:schemeClr val="tx1"/>
                </a:solidFill>
                <a:latin typeface="+mn-lt"/>
                <a:ea typeface="+mn-ea"/>
                <a:cs typeface="+mn-cs"/>
              </a:rPr>
              <a:t>“What Do YOU Believe” worksheet </a:t>
            </a:r>
            <a:r>
              <a:rPr lang="en-US" sz="1200" b="0" i="0" u="none" strike="noStrike" kern="1200" baseline="0" dirty="0">
                <a:solidFill>
                  <a:schemeClr val="tx1"/>
                </a:solidFill>
                <a:latin typeface="+mn-lt"/>
                <a:ea typeface="+mn-ea"/>
                <a:cs typeface="+mn-cs"/>
              </a:rPr>
              <a:t>has been completed and discussed by the classroom groups, go through the questions in this presentation to learn about the correct answers.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5</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risk of dying from breast cancer is not increasing in the United States. This graphic shows that in 1980, 31.7 women and 0.3 men per 100,000 people died per year. In 2010, the number of women who died per 100,000 people was 21.9. The total decreased from 18.0 to 12.2.</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6</a:t>
            </a:fld>
            <a:endParaRPr lang="en-US"/>
          </a:p>
        </p:txBody>
      </p:sp>
    </p:spTree>
    <p:extLst>
      <p:ext uri="{BB962C8B-B14F-4D97-AF65-F5344CB8AC3E}">
        <p14:creationId xmlns:p14="http://schemas.microsoft.com/office/powerpoint/2010/main" val="29518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following is further</a:t>
            </a:r>
            <a:r>
              <a:rPr lang="en-US" baseline="0" dirty="0"/>
              <a:t> explanation of viruses that can lead to cancer: </a:t>
            </a:r>
            <a:r>
              <a:rPr lang="en-US" dirty="0"/>
              <a:t>Two common cancers caused by viruses are cervical cancer and liver cancer. Human papillomavirus (HPV), a sexually transmitted disease, can cause cervical cancer. And hepatitis C, a virus transmitted through sexual intercourse or use of infected intravenous (IV) needles, can cause liver cancer, though only a small number of those with the virus will develop liver cancer.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7</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a:solidFill>
                  <a:schemeClr val="tx1"/>
                </a:solidFill>
                <a:effectLst/>
                <a:latin typeface="+mn-lt"/>
                <a:ea typeface="+mn-ea"/>
                <a:cs typeface="+mn-cs"/>
              </a:rPr>
              <a:t>Instructor Notes</a:t>
            </a: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following is further</a:t>
            </a:r>
            <a:r>
              <a:rPr lang="en-US" baseline="0" dirty="0"/>
              <a:t> explanation: </a:t>
            </a:r>
            <a:r>
              <a:rPr lang="en-US" dirty="0"/>
              <a:t>What you eat, whether you are physically active, whether you are sunburned, and especially whether you smoke as a young person have a substantial influence on whether you develop cancer later in life.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8</a:t>
            </a:fld>
            <a:endParaRPr lang="en-US"/>
          </a:p>
        </p:txBody>
      </p:sp>
    </p:spTree>
    <p:extLst>
      <p:ext uri="{BB962C8B-B14F-4D97-AF65-F5344CB8AC3E}">
        <p14:creationId xmlns:p14="http://schemas.microsoft.com/office/powerpoint/2010/main" val="216973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882699E3-9664-6D4E-A400-574028037310}"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42E85041-83FC-BF41-88B2-45B2868A9261}" type="datetime1">
              <a:rPr lang="en-US" smtClean="0"/>
              <a:t>6/13/18</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DFA4CD0D-274C-6F41-B6D8-5A8C22712253}"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D3BF4FF8-6660-BE44-8428-D79D3627432C}"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A253C874-1892-F045-9A25-24ED96DCE981}"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2656DEF0-D267-EB43-B22F-D221C0E8D301}"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B94FD07E-3E28-E948-B008-09B58368CE34}"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1E9D2343-5890-DF48-A50C-93ADEAA3A7E9}"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B3DB5F92-3450-EF4F-83F8-26FB30468A03}"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67788C62-3923-DE40-8D2A-6D5E10F39C57}" type="datetime1">
              <a:rPr lang="en-US" smtClean="0"/>
              <a:t>6/13/18</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E864A748-90E2-C14A-B09D-C1F3D890A0A5}" type="datetime1">
              <a:rPr lang="en-US" smtClean="0"/>
              <a:t>6/13/18</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a:prstGeom prst="rect">
            <a:avLst/>
          </a:prstGeom>
        </p:spPr>
        <p:txBody>
          <a:bodyPr/>
          <a:lstStyle/>
          <a:p>
            <a:fld id="{B24F585A-85A1-7D4E-9049-44E5CD670B35}" type="datetime1">
              <a:rPr lang="en-US" smtClean="0"/>
              <a:t>6/13/18</a:t>
            </a:fld>
            <a:endParaRPr lang="en-US"/>
          </a:p>
        </p:txBody>
      </p:sp>
      <p:sp>
        <p:nvSpPr>
          <p:cNvPr id="8" name="Footer Placeholder 7"/>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580094" y="188259"/>
            <a:ext cx="2133600" cy="365125"/>
          </a:xfrm>
          <a:prstGeom prst="rect">
            <a:avLst/>
          </a:prstGeom>
        </p:spPr>
        <p:txBody>
          <a:bodyPr/>
          <a:lstStyle/>
          <a:p>
            <a:fld id="{E6885EDF-06D4-DD40-BDDE-1DC4665E573C}" type="datetime1">
              <a:rPr lang="en-US" smtClean="0"/>
              <a:t>6/13/18</a:t>
            </a:fld>
            <a:endParaRPr lang="en-US"/>
          </a:p>
        </p:txBody>
      </p:sp>
      <p:sp>
        <p:nvSpPr>
          <p:cNvPr id="4" name="Footer Placeholder 3"/>
          <p:cNvSpPr>
            <a:spLocks noGrp="1"/>
          </p:cNvSpPr>
          <p:nvPr>
            <p:ph type="ftr" sz="quarter" idx="11"/>
          </p:nvPr>
        </p:nvSpPr>
        <p:spPr>
          <a:xfrm>
            <a:off x="1120588" y="188259"/>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094" y="188259"/>
            <a:ext cx="2133600" cy="365125"/>
          </a:xfrm>
          <a:prstGeom prst="rect">
            <a:avLst/>
          </a:prstGeom>
        </p:spPr>
        <p:txBody>
          <a:bodyPr/>
          <a:lstStyle/>
          <a:p>
            <a:fld id="{1C4861E8-E1AD-9646-9A76-5C6053C709E8}" type="datetime1">
              <a:rPr lang="en-US" smtClean="0"/>
              <a:t>6/13/18</a:t>
            </a:fld>
            <a:endParaRPr lang="en-US"/>
          </a:p>
        </p:txBody>
      </p:sp>
      <p:sp>
        <p:nvSpPr>
          <p:cNvPr id="3" name="Footer Placeholder 2"/>
          <p:cNvSpPr>
            <a:spLocks noGrp="1"/>
          </p:cNvSpPr>
          <p:nvPr>
            <p:ph type="ftr" sz="quarter" idx="11"/>
          </p:nvPr>
        </p:nvSpPr>
        <p:spPr>
          <a:xfrm>
            <a:off x="1120588" y="188259"/>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1733F31B-AE2A-894F-8F84-69569114EA28}" type="datetime1">
              <a:rPr lang="en-US" smtClean="0"/>
              <a:t>6/13/18</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385481"/>
            <a:ext cx="701524" cy="449690"/>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CFE4BAC9-6D41-4691-9299-18EF07EF0177}" type="slidenum">
              <a:rPr lang="en-US" smtClean="0"/>
              <a:pPr/>
              <a:t>‹#›</a:t>
            </a:fld>
            <a:endParaRPr lang="en-US" dirty="0"/>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21523" y="6412911"/>
            <a:ext cx="413728" cy="422259"/>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outreach.mcb.harvard.edu/animations/cellcycle.swf" TargetMode="External"/><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outreach.mcb.harvard.edu/animations/checkpoints.swf"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48592"/>
          </a:xfrm>
          <a:prstGeom prst="rect">
            <a:avLst/>
          </a:prstGeom>
        </p:spPr>
      </p:pic>
    </p:spTree>
    <p:extLst>
      <p:ext uri="{BB962C8B-B14F-4D97-AF65-F5344CB8AC3E}">
        <p14:creationId xmlns:p14="http://schemas.microsoft.com/office/powerpoint/2010/main" val="3538901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12344" y="1162352"/>
            <a:ext cx="4367212" cy="2249488"/>
          </a:xfrm>
        </p:spPr>
        <p:txBody>
          <a:bodyPr>
            <a:noAutofit/>
          </a:bodyPr>
          <a:lstStyle/>
          <a:p>
            <a:pPr marL="0" indent="0">
              <a:buNone/>
            </a:pPr>
            <a:r>
              <a:rPr lang="en-US" b="1" dirty="0">
                <a:solidFill>
                  <a:schemeClr val="tx1">
                    <a:lumMod val="85000"/>
                    <a:lumOff val="15000"/>
                  </a:schemeClr>
                </a:solidFill>
              </a:rPr>
              <a:t>Question 4: </a:t>
            </a:r>
            <a:br>
              <a:rPr lang="en-US" b="1" dirty="0">
                <a:solidFill>
                  <a:schemeClr val="tx1">
                    <a:lumMod val="85000"/>
                    <a:lumOff val="15000"/>
                  </a:schemeClr>
                </a:solidFill>
              </a:rPr>
            </a:br>
            <a:r>
              <a:rPr lang="en-US" dirty="0">
                <a:solidFill>
                  <a:schemeClr val="tx1">
                    <a:lumMod val="85000"/>
                    <a:lumOff val="15000"/>
                  </a:schemeClr>
                </a:solidFill>
              </a:rPr>
              <a:t>There is currently a cure for cancer but the medical industry won’t tell the public about it because they make too much money treating cancer patients. </a:t>
            </a:r>
          </a:p>
          <a:p>
            <a:pPr marL="0" indent="0">
              <a:buNone/>
            </a:pPr>
            <a:r>
              <a:rPr lang="en-US" dirty="0">
                <a:solidFill>
                  <a:schemeClr val="tx1">
                    <a:lumMod val="85000"/>
                    <a:lumOff val="15000"/>
                  </a:schemeClr>
                </a:solidFill>
              </a:rPr>
              <a:t> </a:t>
            </a:r>
          </a:p>
        </p:txBody>
      </p:sp>
      <p:sp>
        <p:nvSpPr>
          <p:cNvPr id="5" name="Content Placeholder 2"/>
          <p:cNvSpPr txBox="1">
            <a:spLocks/>
          </p:cNvSpPr>
          <p:nvPr/>
        </p:nvSpPr>
        <p:spPr>
          <a:xfrm>
            <a:off x="1141075" y="3297646"/>
            <a:ext cx="7627973" cy="296744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10000"/>
              </a:lnSpc>
              <a:spcBef>
                <a:spcPts val="0"/>
              </a:spcBef>
              <a:buNone/>
            </a:pPr>
            <a:r>
              <a:rPr lang="en-US" sz="3500" b="1" dirty="0">
                <a:solidFill>
                  <a:srgbClr val="31704F"/>
                </a:solidFill>
              </a:rPr>
              <a:t>FALSE. </a:t>
            </a:r>
          </a:p>
          <a:p>
            <a:pPr marL="0" indent="0">
              <a:lnSpc>
                <a:spcPct val="110000"/>
              </a:lnSpc>
              <a:spcBef>
                <a:spcPts val="0"/>
              </a:spcBef>
              <a:buNone/>
            </a:pPr>
            <a:r>
              <a:rPr lang="en-US" dirty="0"/>
              <a:t>Plenty of doctors and their loved </a:t>
            </a:r>
            <a:br>
              <a:rPr lang="en-US" dirty="0"/>
            </a:br>
            <a:r>
              <a:rPr lang="en-US" dirty="0"/>
              <a:t>ones die of cancer each year. Why would </a:t>
            </a:r>
            <a:br>
              <a:rPr lang="en-US" dirty="0"/>
            </a:br>
            <a:r>
              <a:rPr lang="en-US" dirty="0"/>
              <a:t>anyone hide such an important discovery? </a:t>
            </a:r>
            <a:br>
              <a:rPr lang="en-US" dirty="0"/>
            </a:br>
            <a:r>
              <a:rPr lang="en-US" dirty="0"/>
              <a:t>Think about the speed with which other medical breakthroughs in vaccines and antibiotics have been announced and applied. </a:t>
            </a:r>
            <a:endParaRPr lang="en-US" dirty="0">
              <a:solidFill>
                <a:srgbClr val="FF0000"/>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t>9</a:t>
            </a:fld>
            <a:endParaRPr lang="en-US"/>
          </a:p>
        </p:txBody>
      </p:sp>
    </p:spTree>
    <p:extLst>
      <p:ext uri="{BB962C8B-B14F-4D97-AF65-F5344CB8AC3E}">
        <p14:creationId xmlns:p14="http://schemas.microsoft.com/office/powerpoint/2010/main" val="1695249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9142" y="1197430"/>
            <a:ext cx="4515757" cy="1390951"/>
          </a:xfrm>
        </p:spPr>
        <p:txBody>
          <a:bodyPr>
            <a:noAutofit/>
          </a:bodyPr>
          <a:lstStyle/>
          <a:p>
            <a:pPr marL="0" indent="0">
              <a:buNone/>
            </a:pPr>
            <a:r>
              <a:rPr lang="en-US" sz="2200" b="1" dirty="0">
                <a:latin typeface="Century Gothic"/>
              </a:rPr>
              <a:t>Question 5: </a:t>
            </a:r>
            <a:br>
              <a:rPr lang="en-US" sz="2200" b="1" dirty="0">
                <a:latin typeface="Century Gothic"/>
              </a:rPr>
            </a:br>
            <a:r>
              <a:rPr lang="en-US" sz="2200" dirty="0">
                <a:latin typeface="Century Gothic"/>
              </a:rPr>
              <a:t>Treating cancer with surgery can cause it to spread throughout the body. </a:t>
            </a:r>
          </a:p>
          <a:p>
            <a:pPr marL="0" indent="0">
              <a:buNone/>
            </a:pPr>
            <a:r>
              <a:rPr lang="en-US" sz="2200" dirty="0">
                <a:latin typeface="Century Gothic"/>
              </a:rPr>
              <a:t> </a:t>
            </a:r>
            <a:endParaRPr lang="en-US" sz="2200" dirty="0">
              <a:solidFill>
                <a:srgbClr val="FF0000"/>
              </a:solidFill>
              <a:latin typeface="Century Gothic"/>
            </a:endParaRPr>
          </a:p>
        </p:txBody>
      </p:sp>
      <p:sp>
        <p:nvSpPr>
          <p:cNvPr id="5" name="Content Placeholder 2"/>
          <p:cNvSpPr txBox="1">
            <a:spLocks/>
          </p:cNvSpPr>
          <p:nvPr/>
        </p:nvSpPr>
        <p:spPr>
          <a:xfrm>
            <a:off x="4209141" y="2687563"/>
            <a:ext cx="4709081" cy="345440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spcBef>
                <a:spcPts val="0"/>
              </a:spcBef>
              <a:buNone/>
            </a:pPr>
            <a:r>
              <a:rPr lang="en-US" sz="3500" b="1" dirty="0">
                <a:solidFill>
                  <a:srgbClr val="1B136D"/>
                </a:solidFill>
                <a:latin typeface="Century Gothic"/>
                <a:cs typeface="Calisto MT"/>
              </a:rPr>
              <a:t>FALSE. </a:t>
            </a:r>
            <a:endParaRPr lang="en-US" b="1" dirty="0">
              <a:solidFill>
                <a:srgbClr val="FF0000"/>
              </a:solidFill>
              <a:latin typeface="Century Gothic"/>
              <a:cs typeface="Calisto MT"/>
            </a:endParaRPr>
          </a:p>
          <a:p>
            <a:pPr marL="0" indent="0">
              <a:spcBef>
                <a:spcPts val="0"/>
              </a:spcBef>
              <a:buNone/>
            </a:pPr>
            <a:r>
              <a:rPr lang="en-US" dirty="0">
                <a:solidFill>
                  <a:srgbClr val="595959"/>
                </a:solidFill>
                <a:latin typeface="Century Gothic"/>
                <a:cs typeface="Calisto MT"/>
              </a:rPr>
              <a:t>Specialists in cancer surgery know how to safely take biopsy samples and to remove tumors without causing the cancer to spread. In many cases, surgery is an essential part of the cancer treatment plan.</a:t>
            </a:r>
          </a:p>
        </p:txBody>
      </p:sp>
      <p:sp>
        <p:nvSpPr>
          <p:cNvPr id="9" name="Slide Number Placeholder 8"/>
          <p:cNvSpPr>
            <a:spLocks noGrp="1"/>
          </p:cNvSpPr>
          <p:nvPr>
            <p:ph type="sldNum" sz="quarter" idx="12"/>
          </p:nvPr>
        </p:nvSpPr>
        <p:spPr/>
        <p:txBody>
          <a:bodyPr/>
          <a:lstStyle/>
          <a:p>
            <a:fld id="{CFE4BAC9-6D41-4691-9299-18EF07EF0177}" type="slidenum">
              <a:rPr lang="en-US" smtClean="0"/>
              <a:t>10</a:t>
            </a:fld>
            <a:endParaRPr lang="en-US"/>
          </a:p>
        </p:txBody>
      </p:sp>
    </p:spTree>
    <p:extLst>
      <p:ext uri="{BB962C8B-B14F-4D97-AF65-F5344CB8AC3E}">
        <p14:creationId xmlns:p14="http://schemas.microsoft.com/office/powerpoint/2010/main" val="2367120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35715" y="1330325"/>
            <a:ext cx="4057952" cy="701675"/>
          </a:xfrm>
        </p:spPr>
        <p:txBody>
          <a:bodyPr>
            <a:noAutofit/>
          </a:bodyPr>
          <a:lstStyle/>
          <a:p>
            <a:pPr marL="0" indent="0">
              <a:buNone/>
            </a:pPr>
            <a:r>
              <a:rPr lang="en-US" sz="2200" b="1" dirty="0"/>
              <a:t>Question 6: </a:t>
            </a:r>
            <a:br>
              <a:rPr lang="en-US" sz="2200" b="1" dirty="0"/>
            </a:br>
            <a:r>
              <a:rPr lang="en-US" sz="2200" dirty="0"/>
              <a:t>Cancer can be effectively treated.</a:t>
            </a:r>
          </a:p>
          <a:p>
            <a:pPr marL="0" indent="0">
              <a:buNone/>
            </a:pPr>
            <a:r>
              <a:rPr lang="en-US" sz="2200" dirty="0"/>
              <a:t> </a:t>
            </a:r>
            <a:endParaRPr lang="en-US" sz="2200" dirty="0">
              <a:solidFill>
                <a:srgbClr val="FF0000"/>
              </a:solidFill>
            </a:endParaRPr>
          </a:p>
        </p:txBody>
      </p:sp>
      <p:sp>
        <p:nvSpPr>
          <p:cNvPr id="5" name="Content Placeholder 2"/>
          <p:cNvSpPr txBox="1">
            <a:spLocks/>
          </p:cNvSpPr>
          <p:nvPr/>
        </p:nvSpPr>
        <p:spPr>
          <a:xfrm>
            <a:off x="4535715" y="2453561"/>
            <a:ext cx="4281713" cy="393192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20000"/>
              </a:lnSpc>
              <a:buNone/>
            </a:pPr>
            <a:r>
              <a:rPr lang="en-US" sz="3500" b="1" dirty="0">
                <a:solidFill>
                  <a:srgbClr val="2773C3"/>
                </a:solidFill>
              </a:rPr>
              <a:t>TRUE. </a:t>
            </a:r>
            <a:endParaRPr lang="en-US" sz="3500" b="1" dirty="0">
              <a:solidFill>
                <a:srgbClr val="FF0000"/>
              </a:solidFill>
            </a:endParaRPr>
          </a:p>
          <a:p>
            <a:pPr marL="0" indent="0">
              <a:lnSpc>
                <a:spcPct val="120000"/>
              </a:lnSpc>
              <a:spcBef>
                <a:spcPts val="0"/>
              </a:spcBef>
              <a:buNone/>
            </a:pPr>
            <a:r>
              <a:rPr lang="en-US" dirty="0"/>
              <a:t>The five major types of treatment for cancer are surgery, radiation, chemotherapy, biologic therapies, and therapies that boost the patient’s immune system. </a:t>
            </a:r>
            <a:endParaRPr lang="en-US" dirty="0">
              <a:solidFill>
                <a:srgbClr val="FF0000"/>
              </a:solidFill>
            </a:endParaRPr>
          </a:p>
        </p:txBody>
      </p:sp>
      <p:sp>
        <p:nvSpPr>
          <p:cNvPr id="9" name="Slide Number Placeholder 8"/>
          <p:cNvSpPr>
            <a:spLocks noGrp="1"/>
          </p:cNvSpPr>
          <p:nvPr>
            <p:ph type="sldNum" sz="quarter" idx="12"/>
          </p:nvPr>
        </p:nvSpPr>
        <p:spPr/>
        <p:txBody>
          <a:bodyPr/>
          <a:lstStyle/>
          <a:p>
            <a:fld id="{CFE4BAC9-6D41-4691-9299-18EF07EF0177}" type="slidenum">
              <a:rPr lang="en-US" smtClean="0"/>
              <a:t>11</a:t>
            </a:fld>
            <a:endParaRPr lang="en-US"/>
          </a:p>
        </p:txBody>
      </p:sp>
    </p:spTree>
    <p:extLst>
      <p:ext uri="{BB962C8B-B14F-4D97-AF65-F5344CB8AC3E}">
        <p14:creationId xmlns:p14="http://schemas.microsoft.com/office/powerpoint/2010/main" val="98900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65238" y="1088572"/>
            <a:ext cx="7849809" cy="1282096"/>
          </a:xfrm>
        </p:spPr>
        <p:txBody>
          <a:bodyPr/>
          <a:lstStyle/>
          <a:p>
            <a:pPr marL="0" indent="0">
              <a:lnSpc>
                <a:spcPct val="110000"/>
              </a:lnSpc>
              <a:buNone/>
            </a:pPr>
            <a:r>
              <a:rPr lang="en-US" sz="2200" dirty="0"/>
              <a:t>Effective cancer treatments can include several types of </a:t>
            </a:r>
            <a:r>
              <a:rPr lang="en-US" sz="2200" b="1" dirty="0">
                <a:solidFill>
                  <a:srgbClr val="593688"/>
                </a:solidFill>
              </a:rPr>
              <a:t>Cancer Warriors</a:t>
            </a:r>
            <a:r>
              <a:rPr lang="en-US" sz="2200" dirty="0"/>
              <a:t>. What do each of the following professionals do to fight cancer?</a:t>
            </a:r>
          </a:p>
          <a:p>
            <a:pPr marL="0" indent="0">
              <a:lnSpc>
                <a:spcPct val="110000"/>
              </a:lnSpc>
              <a:buNone/>
            </a:pPr>
            <a:endParaRPr lang="en-US" dirty="0"/>
          </a:p>
        </p:txBody>
      </p:sp>
      <p:sp>
        <p:nvSpPr>
          <p:cNvPr id="18" name="Slide Number Placeholder 17"/>
          <p:cNvSpPr>
            <a:spLocks noGrp="1"/>
          </p:cNvSpPr>
          <p:nvPr>
            <p:ph type="sldNum" sz="quarter" idx="12"/>
          </p:nvPr>
        </p:nvSpPr>
        <p:spPr/>
        <p:txBody>
          <a:bodyPr/>
          <a:lstStyle/>
          <a:p>
            <a:fld id="{CFE4BAC9-6D41-4691-9299-18EF07EF0177}" type="slidenum">
              <a:rPr lang="en-US" smtClean="0"/>
              <a:t>12</a:t>
            </a:fld>
            <a:endParaRPr lang="en-US"/>
          </a:p>
        </p:txBody>
      </p:sp>
    </p:spTree>
    <p:extLst>
      <p:ext uri="{BB962C8B-B14F-4D97-AF65-F5344CB8AC3E}">
        <p14:creationId xmlns:p14="http://schemas.microsoft.com/office/powerpoint/2010/main" val="1091111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E4BAC9-6D41-4691-9299-18EF07EF0177}" type="slidenum">
              <a:rPr lang="en-US" smtClean="0">
                <a:solidFill>
                  <a:prstClr val="black">
                    <a:lumMod val="65000"/>
                    <a:lumOff val="35000"/>
                  </a:prstClr>
                </a:solidFill>
              </a:rPr>
              <a:pPr/>
              <a:t>13</a:t>
            </a:fld>
            <a:endParaRPr lang="en-US">
              <a:solidFill>
                <a:prstClr val="black">
                  <a:lumMod val="65000"/>
                  <a:lumOff val="35000"/>
                </a:prstClr>
              </a:solidFill>
            </a:endParaRPr>
          </a:p>
        </p:txBody>
      </p:sp>
      <p:sp>
        <p:nvSpPr>
          <p:cNvPr id="2" name="TextBox 1"/>
          <p:cNvSpPr txBox="1"/>
          <p:nvPr/>
        </p:nvSpPr>
        <p:spPr>
          <a:xfrm>
            <a:off x="6643688" y="642938"/>
            <a:ext cx="184731" cy="369332"/>
          </a:xfrm>
          <a:prstGeom prst="rect">
            <a:avLst/>
          </a:prstGeom>
          <a:noFill/>
        </p:spPr>
        <p:txBody>
          <a:bodyPr wrap="none" rtlCol="0">
            <a:spAutoFit/>
          </a:bodyPr>
          <a:lstStyle/>
          <a:p>
            <a:endParaRPr lang="en-US" dirty="0">
              <a:solidFill>
                <a:prstClr val="black"/>
              </a:solidFill>
            </a:endParaRPr>
          </a:p>
        </p:txBody>
      </p:sp>
      <p:sp>
        <p:nvSpPr>
          <p:cNvPr id="5" name="Rectangle 4"/>
          <p:cNvSpPr/>
          <p:nvPr/>
        </p:nvSpPr>
        <p:spPr>
          <a:xfrm>
            <a:off x="4043360" y="1173532"/>
            <a:ext cx="4800601" cy="1107996"/>
          </a:xfrm>
          <a:prstGeom prst="rect">
            <a:avLst/>
          </a:prstGeom>
        </p:spPr>
        <p:txBody>
          <a:bodyPr wrap="square">
            <a:spAutoFit/>
          </a:bodyPr>
          <a:lstStyle/>
          <a:p>
            <a:r>
              <a:rPr lang="en-US" sz="2200" b="1" dirty="0">
                <a:solidFill>
                  <a:srgbClr val="FFFFFF"/>
                </a:solidFill>
              </a:rPr>
              <a:t>Question 7: </a:t>
            </a:r>
            <a:br>
              <a:rPr lang="en-US" sz="2200" b="1" dirty="0">
                <a:solidFill>
                  <a:srgbClr val="FFFFFF"/>
                </a:solidFill>
              </a:rPr>
            </a:br>
            <a:r>
              <a:rPr lang="en-US" sz="2200" dirty="0">
                <a:solidFill>
                  <a:srgbClr val="FFFFFF"/>
                </a:solidFill>
              </a:rPr>
              <a:t>Cancer is a group of over 100 diseases.</a:t>
            </a:r>
            <a:endParaRPr lang="en-US" sz="2200" dirty="0"/>
          </a:p>
        </p:txBody>
      </p:sp>
      <p:sp>
        <p:nvSpPr>
          <p:cNvPr id="9" name="Rectangle 8"/>
          <p:cNvSpPr/>
          <p:nvPr/>
        </p:nvSpPr>
        <p:spPr>
          <a:xfrm>
            <a:off x="4043360" y="2343472"/>
            <a:ext cx="1434422" cy="630942"/>
          </a:xfrm>
          <a:prstGeom prst="rect">
            <a:avLst/>
          </a:prstGeom>
        </p:spPr>
        <p:txBody>
          <a:bodyPr wrap="square">
            <a:spAutoFit/>
          </a:bodyPr>
          <a:lstStyle/>
          <a:p>
            <a:r>
              <a:rPr lang="en-US" sz="3500" b="1" dirty="0">
                <a:solidFill>
                  <a:srgbClr val="FFFFFF"/>
                </a:solidFill>
              </a:rPr>
              <a:t>TRUE. </a:t>
            </a:r>
          </a:p>
        </p:txBody>
      </p:sp>
      <p:sp>
        <p:nvSpPr>
          <p:cNvPr id="10" name="Rectangle 9"/>
          <p:cNvSpPr/>
          <p:nvPr/>
        </p:nvSpPr>
        <p:spPr>
          <a:xfrm>
            <a:off x="4043360" y="2974414"/>
            <a:ext cx="5100640" cy="3268587"/>
          </a:xfrm>
          <a:prstGeom prst="rect">
            <a:avLst/>
          </a:prstGeom>
        </p:spPr>
        <p:txBody>
          <a:bodyPr wrap="square">
            <a:spAutoFit/>
          </a:bodyPr>
          <a:lstStyle/>
          <a:p>
            <a:r>
              <a:rPr lang="en-US" sz="2400" dirty="0">
                <a:solidFill>
                  <a:srgbClr val="FFFFFF"/>
                </a:solidFill>
              </a:rPr>
              <a:t>The main categories of cancer include:</a:t>
            </a:r>
          </a:p>
          <a:p>
            <a:pPr marL="800100" lvl="1" indent="-342900">
              <a:lnSpc>
                <a:spcPct val="110000"/>
              </a:lnSpc>
              <a:buFont typeface="Wingdings" charset="2"/>
              <a:buChar char="§"/>
            </a:pPr>
            <a:r>
              <a:rPr lang="en-US" sz="2400" dirty="0">
                <a:solidFill>
                  <a:srgbClr val="FFFFFF"/>
                </a:solidFill>
              </a:rPr>
              <a:t>Carcinoma </a:t>
            </a:r>
          </a:p>
          <a:p>
            <a:pPr marL="800100" lvl="1" indent="-342900">
              <a:lnSpc>
                <a:spcPct val="110000"/>
              </a:lnSpc>
              <a:buFont typeface="Wingdings" charset="2"/>
              <a:buChar char="§"/>
            </a:pPr>
            <a:r>
              <a:rPr lang="en-US" sz="2400" dirty="0">
                <a:solidFill>
                  <a:srgbClr val="FFFFFF"/>
                </a:solidFill>
              </a:rPr>
              <a:t>Sarcoma </a:t>
            </a:r>
          </a:p>
          <a:p>
            <a:pPr marL="800100" lvl="1" indent="-342900">
              <a:lnSpc>
                <a:spcPct val="110000"/>
              </a:lnSpc>
              <a:buFont typeface="Wingdings" charset="2"/>
              <a:buChar char="§"/>
            </a:pPr>
            <a:r>
              <a:rPr lang="en-US" sz="2400" dirty="0">
                <a:solidFill>
                  <a:srgbClr val="FFFFFF"/>
                </a:solidFill>
              </a:rPr>
              <a:t>Leukemia </a:t>
            </a:r>
          </a:p>
          <a:p>
            <a:pPr marL="800100" lvl="1" indent="-342900">
              <a:lnSpc>
                <a:spcPct val="110000"/>
              </a:lnSpc>
              <a:buFont typeface="Wingdings" charset="2"/>
              <a:buChar char="§"/>
            </a:pPr>
            <a:r>
              <a:rPr lang="en-US" sz="2400" dirty="0">
                <a:solidFill>
                  <a:srgbClr val="FFFFFF"/>
                </a:solidFill>
              </a:rPr>
              <a:t>Lymphoma and myeloma</a:t>
            </a:r>
          </a:p>
          <a:p>
            <a:pPr marL="800100" lvl="1" indent="-342900">
              <a:lnSpc>
                <a:spcPct val="110000"/>
              </a:lnSpc>
              <a:buFont typeface="Wingdings" charset="2"/>
              <a:buChar char="§"/>
            </a:pPr>
            <a:r>
              <a:rPr lang="en-US" sz="2400" dirty="0">
                <a:solidFill>
                  <a:srgbClr val="FFFFFF"/>
                </a:solidFill>
              </a:rPr>
              <a:t>Central nervous system cancers</a:t>
            </a:r>
          </a:p>
        </p:txBody>
      </p:sp>
    </p:spTree>
    <p:extLst>
      <p:ext uri="{BB962C8B-B14F-4D97-AF65-F5344CB8AC3E}">
        <p14:creationId xmlns:p14="http://schemas.microsoft.com/office/powerpoint/2010/main" val="647525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75" y="1215572"/>
            <a:ext cx="4925181" cy="1803399"/>
          </a:xfrm>
        </p:spPr>
        <p:txBody>
          <a:bodyPr>
            <a:noAutofit/>
          </a:bodyPr>
          <a:lstStyle/>
          <a:p>
            <a:pPr marL="0" indent="0">
              <a:buNone/>
            </a:pPr>
            <a:r>
              <a:rPr lang="en-US" sz="2200" b="1" dirty="0">
                <a:solidFill>
                  <a:srgbClr val="FFFFFF"/>
                </a:solidFill>
              </a:rPr>
              <a:t>Question 8: </a:t>
            </a:r>
            <a:br>
              <a:rPr lang="en-US" sz="2200" b="1" dirty="0">
                <a:solidFill>
                  <a:srgbClr val="FFFFFF"/>
                </a:solidFill>
              </a:rPr>
            </a:br>
            <a:r>
              <a:rPr lang="en-US" sz="2200" dirty="0">
                <a:solidFill>
                  <a:srgbClr val="FFFFFF"/>
                </a:solidFill>
              </a:rPr>
              <a:t>Cancer cells can be distinguished from normal cells because of their abnormal growth.</a:t>
            </a:r>
          </a:p>
        </p:txBody>
      </p:sp>
      <p:sp>
        <p:nvSpPr>
          <p:cNvPr id="5" name="Content Placeholder 2"/>
          <p:cNvSpPr txBox="1">
            <a:spLocks/>
          </p:cNvSpPr>
          <p:nvPr/>
        </p:nvSpPr>
        <p:spPr>
          <a:xfrm>
            <a:off x="4073675" y="2650065"/>
            <a:ext cx="4783667" cy="3437467"/>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spcBef>
                <a:spcPts val="0"/>
              </a:spcBef>
              <a:buClrTx/>
              <a:buNone/>
              <a:defRPr/>
            </a:pPr>
            <a:r>
              <a:rPr lang="en-US" sz="3500" b="1" dirty="0">
                <a:solidFill>
                  <a:srgbClr val="5ECB13"/>
                </a:solidFill>
              </a:rPr>
              <a:t>TRUE</a:t>
            </a:r>
            <a:r>
              <a:rPr lang="en-US" sz="3500" dirty="0">
                <a:solidFill>
                  <a:srgbClr val="5ECB13"/>
                </a:solidFill>
              </a:rPr>
              <a:t>. </a:t>
            </a:r>
          </a:p>
          <a:p>
            <a:pPr marL="0" indent="0" defTabSz="457200">
              <a:spcBef>
                <a:spcPts val="0"/>
              </a:spcBef>
              <a:buClrTx/>
              <a:buNone/>
              <a:defRPr/>
            </a:pPr>
            <a:r>
              <a:rPr lang="en-US" sz="2300" dirty="0">
                <a:solidFill>
                  <a:schemeClr val="bg1"/>
                </a:solidFill>
              </a:rPr>
              <a:t>Normally, cells grow and divide to produce more cells as they are needed to keep the body healthy. Sometimes, this orderly process goes wrong. New cells form when the body does not need them, and old cells do not die when they should. </a:t>
            </a:r>
          </a:p>
        </p:txBody>
      </p:sp>
      <p:sp>
        <p:nvSpPr>
          <p:cNvPr id="8" name="Slide Number Placeholder 7"/>
          <p:cNvSpPr>
            <a:spLocks noGrp="1"/>
          </p:cNvSpPr>
          <p:nvPr>
            <p:ph type="sldNum" sz="quarter" idx="12"/>
          </p:nvPr>
        </p:nvSpPr>
        <p:spPr/>
        <p:txBody>
          <a:bodyPr/>
          <a:lstStyle/>
          <a:p>
            <a:fld id="{CFE4BAC9-6D41-4691-9299-18EF07EF0177}" type="slidenum">
              <a:rPr lang="en-US" smtClean="0"/>
              <a:t>14</a:t>
            </a:fld>
            <a:endParaRPr lang="en-US"/>
          </a:p>
        </p:txBody>
      </p:sp>
    </p:spTree>
    <p:extLst>
      <p:ext uri="{BB962C8B-B14F-4D97-AF65-F5344CB8AC3E}">
        <p14:creationId xmlns:p14="http://schemas.microsoft.com/office/powerpoint/2010/main" val="366904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4136572" y="1355876"/>
            <a:ext cx="3756555" cy="1047448"/>
          </a:xfrm>
          <a:prstGeom prst="rect">
            <a:avLst/>
          </a:prstGeom>
        </p:spPr>
        <p:txBody>
          <a:bodyPr lIns="0" tIns="0" rIns="0" bIns="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110000"/>
              </a:lnSpc>
              <a:buFont typeface="Wingdings 2" pitchFamily="18" charset="2"/>
              <a:buNone/>
            </a:pPr>
            <a:r>
              <a:rPr lang="en-US" b="1" dirty="0">
                <a:solidFill>
                  <a:schemeClr val="bg1"/>
                </a:solidFill>
              </a:rPr>
              <a:t>Question 9: </a:t>
            </a:r>
            <a:br>
              <a:rPr lang="en-US" b="1" dirty="0">
                <a:solidFill>
                  <a:schemeClr val="bg1"/>
                </a:solidFill>
              </a:rPr>
            </a:br>
            <a:r>
              <a:rPr lang="en-US" sz="2200" dirty="0">
                <a:solidFill>
                  <a:schemeClr val="bg1"/>
                </a:solidFill>
              </a:rPr>
              <a:t>Cancer can only occur in specific cells in the body.</a:t>
            </a:r>
          </a:p>
        </p:txBody>
      </p:sp>
      <p:sp>
        <p:nvSpPr>
          <p:cNvPr id="10" name="Content Placeholder 2"/>
          <p:cNvSpPr txBox="1">
            <a:spLocks/>
          </p:cNvSpPr>
          <p:nvPr/>
        </p:nvSpPr>
        <p:spPr>
          <a:xfrm>
            <a:off x="4136572" y="2806097"/>
            <a:ext cx="4499427" cy="2893178"/>
          </a:xfrm>
          <a:prstGeom prst="rect">
            <a:avLst/>
          </a:prstGeom>
        </p:spPr>
        <p:txBody>
          <a:bodyPr vert="horz" lIns="0" tIns="0" rIns="0" bIns="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lnSpc>
                <a:spcPct val="120000"/>
              </a:lnSpc>
              <a:spcBef>
                <a:spcPts val="0"/>
              </a:spcBef>
              <a:buClrTx/>
              <a:buNone/>
              <a:defRPr/>
            </a:pPr>
            <a:r>
              <a:rPr lang="en-US" sz="3500" b="1" dirty="0">
                <a:solidFill>
                  <a:srgbClr val="EC8A28"/>
                </a:solidFill>
              </a:rPr>
              <a:t>FALSE. </a:t>
            </a:r>
          </a:p>
          <a:p>
            <a:pPr marL="0" indent="0" defTabSz="457200">
              <a:lnSpc>
                <a:spcPct val="120000"/>
              </a:lnSpc>
              <a:spcBef>
                <a:spcPts val="0"/>
              </a:spcBef>
              <a:buClrTx/>
              <a:buNone/>
              <a:defRPr/>
            </a:pPr>
            <a:r>
              <a:rPr lang="en-US" dirty="0">
                <a:solidFill>
                  <a:schemeClr val="bg1"/>
                </a:solidFill>
              </a:rPr>
              <a:t>The body is made up of many types of cells, and all cancer begins in cells. Cancer can develop in any cell in the body, which is why there are so many different types. </a:t>
            </a:r>
          </a:p>
        </p:txBody>
      </p:sp>
      <p:sp>
        <p:nvSpPr>
          <p:cNvPr id="13" name="Slide Number Placeholder 12"/>
          <p:cNvSpPr>
            <a:spLocks noGrp="1"/>
          </p:cNvSpPr>
          <p:nvPr>
            <p:ph type="sldNum" sz="quarter" idx="12"/>
          </p:nvPr>
        </p:nvSpPr>
        <p:spPr/>
        <p:txBody>
          <a:bodyPr/>
          <a:lstStyle/>
          <a:p>
            <a:fld id="{CFE4BAC9-6D41-4691-9299-18EF07EF0177}" type="slidenum">
              <a:rPr lang="en-US" smtClean="0"/>
              <a:t>15</a:t>
            </a:fld>
            <a:endParaRPr lang="en-US"/>
          </a:p>
        </p:txBody>
      </p:sp>
    </p:spTree>
    <p:extLst>
      <p:ext uri="{BB962C8B-B14F-4D97-AF65-F5344CB8AC3E}">
        <p14:creationId xmlns:p14="http://schemas.microsoft.com/office/powerpoint/2010/main" val="419621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1448" y="1072444"/>
            <a:ext cx="3742266" cy="1415143"/>
          </a:xfrm>
        </p:spPr>
        <p:txBody>
          <a:bodyPr lIns="0" tIns="0" rIns="0" bIns="0">
            <a:noAutofit/>
          </a:bodyPr>
          <a:lstStyle/>
          <a:p>
            <a:pPr marL="0" indent="0">
              <a:buNone/>
            </a:pPr>
            <a:r>
              <a:rPr lang="en-US" b="1" dirty="0">
                <a:solidFill>
                  <a:srgbClr val="595959"/>
                </a:solidFill>
              </a:rPr>
              <a:t>Question 10: </a:t>
            </a:r>
            <a:br>
              <a:rPr lang="en-US" b="1" dirty="0">
                <a:solidFill>
                  <a:srgbClr val="595959"/>
                </a:solidFill>
              </a:rPr>
            </a:br>
            <a:r>
              <a:rPr lang="en-US" dirty="0">
                <a:solidFill>
                  <a:srgbClr val="595959"/>
                </a:solidFill>
              </a:rPr>
              <a:t>Cancer develops because of abnormal gene function. </a:t>
            </a:r>
          </a:p>
        </p:txBody>
      </p:sp>
      <p:sp>
        <p:nvSpPr>
          <p:cNvPr id="5" name="Slide Number Placeholder 4"/>
          <p:cNvSpPr>
            <a:spLocks noGrp="1"/>
          </p:cNvSpPr>
          <p:nvPr>
            <p:ph type="sldNum" sz="quarter" idx="12"/>
          </p:nvPr>
        </p:nvSpPr>
        <p:spPr/>
        <p:txBody>
          <a:bodyPr/>
          <a:lstStyle/>
          <a:p>
            <a:fld id="{CFE4BAC9-6D41-4691-9299-18EF07EF0177}" type="slidenum">
              <a:rPr lang="en-US" smtClean="0"/>
              <a:t>16</a:t>
            </a:fld>
            <a:endParaRPr lang="en-US"/>
          </a:p>
        </p:txBody>
      </p:sp>
      <p:sp>
        <p:nvSpPr>
          <p:cNvPr id="7" name="Rectangle 6"/>
          <p:cNvSpPr/>
          <p:nvPr/>
        </p:nvSpPr>
        <p:spPr>
          <a:xfrm>
            <a:off x="4281714" y="2298094"/>
            <a:ext cx="4572000" cy="3930953"/>
          </a:xfrm>
          <a:prstGeom prst="rect">
            <a:avLst/>
          </a:prstGeom>
        </p:spPr>
        <p:txBody>
          <a:bodyPr lIns="0" tIns="0" rIns="0" bIns="0">
            <a:noAutofit/>
          </a:bodyPr>
          <a:lstStyle/>
          <a:p>
            <a:pPr>
              <a:lnSpc>
                <a:spcPct val="110000"/>
              </a:lnSpc>
            </a:pPr>
            <a:r>
              <a:rPr lang="en-US" sz="3500" b="1" dirty="0">
                <a:solidFill>
                  <a:srgbClr val="C94292"/>
                </a:solidFill>
              </a:rPr>
              <a:t>TRUE. </a:t>
            </a:r>
            <a:endParaRPr lang="en-US" b="1" dirty="0">
              <a:solidFill>
                <a:srgbClr val="FF0000"/>
              </a:solidFill>
            </a:endParaRPr>
          </a:p>
          <a:p>
            <a:pPr>
              <a:lnSpc>
                <a:spcPct val="110000"/>
              </a:lnSpc>
            </a:pPr>
            <a:r>
              <a:rPr lang="en-US" sz="2200" dirty="0">
                <a:solidFill>
                  <a:schemeClr val="tx1">
                    <a:lumMod val="65000"/>
                    <a:lumOff val="35000"/>
                  </a:schemeClr>
                </a:solidFill>
              </a:rPr>
              <a:t>Scientists have learned that cancer is caused by changes in genes that normally control the growth and death of cells. Certain lifestyle and environmental factors can change some normal genes into genes that allow the growth of cancer. </a:t>
            </a:r>
          </a:p>
          <a:p>
            <a:endParaRPr lang="en-US" dirty="0"/>
          </a:p>
        </p:txBody>
      </p:sp>
    </p:spTree>
    <p:extLst>
      <p:ext uri="{BB962C8B-B14F-4D97-AF65-F5344CB8AC3E}">
        <p14:creationId xmlns:p14="http://schemas.microsoft.com/office/powerpoint/2010/main" val="2380342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2017" y="1686077"/>
            <a:ext cx="7345363" cy="1464732"/>
          </a:xfrm>
        </p:spPr>
        <p:txBody>
          <a:bodyPr/>
          <a:lstStyle/>
          <a:p>
            <a:pPr marL="0" indent="0">
              <a:lnSpc>
                <a:spcPct val="110000"/>
              </a:lnSpc>
              <a:buNone/>
            </a:pPr>
            <a:r>
              <a:rPr lang="en-US" sz="2200" dirty="0">
                <a:solidFill>
                  <a:schemeClr val="bg1"/>
                </a:solidFill>
              </a:rPr>
              <a:t>Construct a concept map illustrating what you know about cancer. You can use circles, ovals, squares, or other shapes for main concepts or ideas. </a:t>
            </a:r>
          </a:p>
        </p:txBody>
      </p:sp>
      <p:sp>
        <p:nvSpPr>
          <p:cNvPr id="6" name="Slide Number Placeholder 5"/>
          <p:cNvSpPr>
            <a:spLocks noGrp="1"/>
          </p:cNvSpPr>
          <p:nvPr>
            <p:ph type="sldNum" sz="quarter" idx="12"/>
          </p:nvPr>
        </p:nvSpPr>
        <p:spPr/>
        <p:txBody>
          <a:bodyPr/>
          <a:lstStyle/>
          <a:p>
            <a:fld id="{CFE4BAC9-6D41-4691-9299-18EF07EF0177}" type="slidenum">
              <a:rPr lang="en-US" smtClean="0"/>
              <a:t>17</a:t>
            </a:fld>
            <a:endParaRPr lang="en-US"/>
          </a:p>
        </p:txBody>
      </p:sp>
      <p:sp>
        <p:nvSpPr>
          <p:cNvPr id="7" name="Rectangle 6"/>
          <p:cNvSpPr>
            <a:spLocks noChangeAspect="1"/>
          </p:cNvSpPr>
          <p:nvPr/>
        </p:nvSpPr>
        <p:spPr>
          <a:xfrm>
            <a:off x="1040190" y="3150809"/>
            <a:ext cx="1194913" cy="1194913"/>
          </a:xfrm>
          <a:prstGeom prst="rect">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a:spLocks noChangeAspect="1"/>
          </p:cNvSpPr>
          <p:nvPr/>
        </p:nvSpPr>
        <p:spPr>
          <a:xfrm>
            <a:off x="7188351" y="3150809"/>
            <a:ext cx="1194913" cy="1194913"/>
          </a:xfrm>
          <a:prstGeom prst="triangl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4010780" y="3362177"/>
            <a:ext cx="1548998" cy="1548998"/>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rIns="0" bIns="0" rtlCol="0" anchor="ctr"/>
          <a:lstStyle/>
          <a:p>
            <a:pPr algn="ctr"/>
            <a:r>
              <a:rPr lang="en-US" dirty="0"/>
              <a:t>Cancer</a:t>
            </a:r>
          </a:p>
        </p:txBody>
      </p:sp>
      <p:sp>
        <p:nvSpPr>
          <p:cNvPr id="10" name="5-Point Star 9"/>
          <p:cNvSpPr>
            <a:spLocks noChangeAspect="1"/>
          </p:cNvSpPr>
          <p:nvPr/>
        </p:nvSpPr>
        <p:spPr>
          <a:xfrm>
            <a:off x="2171095" y="4847166"/>
            <a:ext cx="1194913" cy="1194913"/>
          </a:xfrm>
          <a:prstGeom prst="star5">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Hexagon 10"/>
          <p:cNvSpPr>
            <a:spLocks noChangeAspect="1"/>
          </p:cNvSpPr>
          <p:nvPr/>
        </p:nvSpPr>
        <p:spPr>
          <a:xfrm>
            <a:off x="5752495" y="4847166"/>
            <a:ext cx="1194913" cy="1194913"/>
          </a:xfrm>
          <a:prstGeom prst="hexagon">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271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5350933" y="1981199"/>
            <a:ext cx="3318934" cy="3285067"/>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20000"/>
              </a:lnSpc>
              <a:buNone/>
            </a:pPr>
            <a:r>
              <a:rPr lang="en-US" dirty="0">
                <a:solidFill>
                  <a:srgbClr val="FFFFFF"/>
                </a:solidFill>
              </a:rPr>
              <a:t>Based on what you learned today, </a:t>
            </a:r>
            <a:br>
              <a:rPr lang="en-US" dirty="0">
                <a:solidFill>
                  <a:srgbClr val="FFFFFF"/>
                </a:solidFill>
              </a:rPr>
            </a:br>
            <a:r>
              <a:rPr lang="en-US" dirty="0">
                <a:solidFill>
                  <a:srgbClr val="FFFFFF"/>
                </a:solidFill>
              </a:rPr>
              <a:t>write a response to Steve’s question: </a:t>
            </a:r>
            <a:br>
              <a:rPr lang="en-US" dirty="0">
                <a:solidFill>
                  <a:srgbClr val="FFFFFF"/>
                </a:solidFill>
              </a:rPr>
            </a:br>
            <a:r>
              <a:rPr lang="en-US" b="1" dirty="0">
                <a:solidFill>
                  <a:srgbClr val="FFFFFF"/>
                </a:solidFill>
              </a:rPr>
              <a:t>What is cancer? </a:t>
            </a:r>
          </a:p>
        </p:txBody>
      </p:sp>
      <p:sp>
        <p:nvSpPr>
          <p:cNvPr id="5" name="Slide Number Placeholder 4"/>
          <p:cNvSpPr>
            <a:spLocks noGrp="1"/>
          </p:cNvSpPr>
          <p:nvPr>
            <p:ph type="sldNum" sz="quarter" idx="12"/>
          </p:nvPr>
        </p:nvSpPr>
        <p:spPr/>
        <p:txBody>
          <a:bodyPr/>
          <a:lstStyle/>
          <a:p>
            <a:fld id="{CFE4BAC9-6D41-4691-9299-18EF07EF0177}" type="slidenum">
              <a:rPr lang="en-US" smtClean="0"/>
              <a:t>18</a:t>
            </a:fld>
            <a:endParaRPr lang="en-US"/>
          </a:p>
        </p:txBody>
      </p:sp>
    </p:spTree>
    <p:extLst>
      <p:ext uri="{BB962C8B-B14F-4D97-AF65-F5344CB8AC3E}">
        <p14:creationId xmlns:p14="http://schemas.microsoft.com/office/powerpoint/2010/main" val="2072450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65238" y="1390951"/>
            <a:ext cx="7789333" cy="5031619"/>
          </a:xfrm>
        </p:spPr>
        <p:txBody>
          <a:bodyPr>
            <a:noAutofit/>
          </a:bodyPr>
          <a:lstStyle/>
          <a:p>
            <a:pPr marL="0" indent="0">
              <a:spcBef>
                <a:spcPts val="0"/>
              </a:spcBef>
              <a:spcAft>
                <a:spcPts val="800"/>
              </a:spcAft>
              <a:buClr>
                <a:schemeClr val="bg1"/>
              </a:buClr>
              <a:buSzPct val="75000"/>
              <a:buNone/>
            </a:pPr>
            <a:r>
              <a:rPr lang="en-US" sz="2200" dirty="0">
                <a:solidFill>
                  <a:schemeClr val="bg1"/>
                </a:solidFill>
              </a:rPr>
              <a:t>Upon completion of this lesson you will be able to:</a:t>
            </a:r>
          </a:p>
          <a:p>
            <a:pPr marL="457200" lvl="0" indent="-457200">
              <a:spcBef>
                <a:spcPts val="0"/>
              </a:spcBef>
              <a:spcAft>
                <a:spcPts val="800"/>
              </a:spcAft>
              <a:buClr>
                <a:schemeClr val="bg1"/>
              </a:buClr>
              <a:buSzPct val="75000"/>
              <a:buFont typeface="+mj-lt"/>
              <a:buAutoNum type="arabicPeriod"/>
            </a:pPr>
            <a:r>
              <a:rPr lang="en-US" sz="2200" dirty="0">
                <a:solidFill>
                  <a:schemeClr val="bg1"/>
                </a:solidFill>
              </a:rPr>
              <a:t>Identify common misconceptions about cancer</a:t>
            </a:r>
          </a:p>
          <a:p>
            <a:pPr marL="457200" lvl="0" indent="-457200">
              <a:spcBef>
                <a:spcPts val="0"/>
              </a:spcBef>
              <a:spcAft>
                <a:spcPts val="800"/>
              </a:spcAft>
              <a:buClr>
                <a:schemeClr val="bg1"/>
              </a:buClr>
              <a:buSzPct val="75000"/>
              <a:buFont typeface="+mj-lt"/>
              <a:buAutoNum type="arabicPeriod"/>
            </a:pPr>
            <a:r>
              <a:rPr lang="en-US" sz="2200" dirty="0">
                <a:solidFill>
                  <a:schemeClr val="bg1"/>
                </a:solidFill>
              </a:rPr>
              <a:t>Create a graphic organizer to represent what you know about cancer</a:t>
            </a:r>
          </a:p>
          <a:p>
            <a:pPr marL="457200" lvl="0" indent="-457200">
              <a:spcBef>
                <a:spcPts val="0"/>
              </a:spcBef>
              <a:spcAft>
                <a:spcPts val="1600"/>
              </a:spcAft>
              <a:buClr>
                <a:schemeClr val="bg1"/>
              </a:buClr>
              <a:buSzPct val="75000"/>
              <a:buFont typeface="+mj-lt"/>
              <a:buAutoNum type="arabicPeriod"/>
            </a:pPr>
            <a:r>
              <a:rPr lang="en-US" sz="2200" dirty="0">
                <a:solidFill>
                  <a:schemeClr val="bg1"/>
                </a:solidFill>
              </a:rPr>
              <a:t>Summarize the characteristics of the cell cycle </a:t>
            </a:r>
            <a:br>
              <a:rPr lang="en-US" sz="2200" dirty="0">
                <a:solidFill>
                  <a:schemeClr val="bg1"/>
                </a:solidFill>
              </a:rPr>
            </a:br>
            <a:r>
              <a:rPr lang="en-US" sz="2200" dirty="0">
                <a:solidFill>
                  <a:schemeClr val="bg1"/>
                </a:solidFill>
              </a:rPr>
              <a:t>and its regulation </a:t>
            </a:r>
          </a:p>
          <a:p>
            <a:pPr marL="457200" lvl="0" indent="-457200">
              <a:spcBef>
                <a:spcPts val="0"/>
              </a:spcBef>
              <a:spcAft>
                <a:spcPts val="800"/>
              </a:spcAft>
              <a:buClr>
                <a:schemeClr val="bg1"/>
              </a:buClr>
              <a:buSzPct val="75000"/>
              <a:buFont typeface="+mj-lt"/>
              <a:buAutoNum type="arabicPeriod"/>
            </a:pPr>
            <a:r>
              <a:rPr lang="en-US" sz="2200" dirty="0">
                <a:solidFill>
                  <a:schemeClr val="bg1"/>
                </a:solidFill>
              </a:rPr>
              <a:t>Recognize the consequences of uncontrolled cell division</a:t>
            </a:r>
          </a:p>
          <a:p>
            <a:pPr marL="457200" lvl="0" indent="-457200">
              <a:spcBef>
                <a:spcPts val="0"/>
              </a:spcBef>
              <a:spcAft>
                <a:spcPts val="800"/>
              </a:spcAft>
              <a:buClr>
                <a:schemeClr val="bg1"/>
              </a:buClr>
              <a:buSzPct val="75000"/>
              <a:buFont typeface="+mj-lt"/>
              <a:buAutoNum type="arabicPeriod"/>
            </a:pPr>
            <a:r>
              <a:rPr lang="en-US" sz="2200" dirty="0">
                <a:solidFill>
                  <a:schemeClr val="bg1"/>
                </a:solidFill>
              </a:rPr>
              <a:t>Compare the appearance, structure, function, and replication of healthy cells to those of cancerous cells</a:t>
            </a:r>
          </a:p>
          <a:p>
            <a:pPr marL="457200" lvl="0" indent="-457200">
              <a:spcBef>
                <a:spcPts val="0"/>
              </a:spcBef>
              <a:spcAft>
                <a:spcPts val="800"/>
              </a:spcAft>
              <a:buClr>
                <a:schemeClr val="bg1"/>
              </a:buClr>
              <a:buSzPct val="75000"/>
              <a:buFont typeface="+mj-lt"/>
              <a:buAutoNum type="arabicPeriod"/>
            </a:pPr>
            <a:r>
              <a:rPr lang="en-US" sz="2200" dirty="0">
                <a:solidFill>
                  <a:schemeClr val="bg1"/>
                </a:solidFill>
              </a:rPr>
              <a:t>Describe how cancer develops</a:t>
            </a:r>
          </a:p>
        </p:txBody>
      </p:sp>
      <p:sp>
        <p:nvSpPr>
          <p:cNvPr id="7" name="Slide Number Placeholder 6"/>
          <p:cNvSpPr>
            <a:spLocks noGrp="1"/>
          </p:cNvSpPr>
          <p:nvPr>
            <p:ph type="sldNum" sz="quarter" idx="12"/>
          </p:nvPr>
        </p:nvSpPr>
        <p:spPr/>
        <p:txBody>
          <a:bodyPr/>
          <a:lstStyle/>
          <a:p>
            <a:fld id="{CFE4BAC9-6D41-4691-9299-18EF07EF0177}" type="slidenum">
              <a:rPr lang="en-US" smtClean="0"/>
              <a:t>1</a:t>
            </a:fld>
            <a:endParaRPr lang="en-US"/>
          </a:p>
        </p:txBody>
      </p:sp>
    </p:spTree>
    <p:extLst>
      <p:ext uri="{BB962C8B-B14F-4D97-AF65-F5344CB8AC3E}">
        <p14:creationId xmlns:p14="http://schemas.microsoft.com/office/powerpoint/2010/main" val="205704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1"/>
                                      </p:to>
                                    </p:animClr>
                                  </p:sub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1"/>
                                      </p:to>
                                    </p:animClr>
                                  </p:sub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tx1"/>
                                      </p:to>
                                    </p:animClr>
                                  </p:sub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48592"/>
          </a:xfrm>
          <a:prstGeom prst="rect">
            <a:avLst/>
          </a:prstGeom>
          <a:blipFill rotWithShape="1">
            <a:blip r:embed="rId4"/>
            <a:stretch>
              <a:fillRect/>
            </a:stretch>
          </a:blipFill>
        </p:spPr>
      </p:pic>
    </p:spTree>
    <p:extLst>
      <p:ext uri="{BB962C8B-B14F-4D97-AF65-F5344CB8AC3E}">
        <p14:creationId xmlns:p14="http://schemas.microsoft.com/office/powerpoint/2010/main" val="3260798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1733" y="2101349"/>
            <a:ext cx="3285067" cy="4284132"/>
          </a:xfrm>
        </p:spPr>
        <p:txBody>
          <a:bodyPr>
            <a:normAutofit/>
          </a:bodyPr>
          <a:lstStyle/>
          <a:p>
            <a:pPr marL="0" indent="0">
              <a:lnSpc>
                <a:spcPct val="120000"/>
              </a:lnSpc>
              <a:buNone/>
            </a:pPr>
            <a:r>
              <a:rPr lang="en-US" sz="2400" dirty="0"/>
              <a:t>Nikki has a lot of questions and Steve is not sure how to help answer them. What would you want to know if you were in their shoes? </a:t>
            </a:r>
          </a:p>
        </p:txBody>
      </p:sp>
      <p:sp>
        <p:nvSpPr>
          <p:cNvPr id="6" name="Slide Number Placeholder 5"/>
          <p:cNvSpPr>
            <a:spLocks noGrp="1"/>
          </p:cNvSpPr>
          <p:nvPr>
            <p:ph type="sldNum" sz="quarter" idx="12"/>
          </p:nvPr>
        </p:nvSpPr>
        <p:spPr/>
        <p:txBody>
          <a:bodyPr/>
          <a:lstStyle/>
          <a:p>
            <a:fld id="{CFE4BAC9-6D41-4691-9299-18EF07EF0177}" type="slidenum">
              <a:rPr lang="en-US" smtClean="0"/>
              <a:t>20</a:t>
            </a:fld>
            <a:endParaRPr lang="en-US"/>
          </a:p>
        </p:txBody>
      </p:sp>
    </p:spTree>
    <p:extLst>
      <p:ext uri="{BB962C8B-B14F-4D97-AF65-F5344CB8AC3E}">
        <p14:creationId xmlns:p14="http://schemas.microsoft.com/office/powerpoint/2010/main" val="4069984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3953928" y="1198871"/>
            <a:ext cx="5071540" cy="5032596"/>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20000"/>
              </a:lnSpc>
              <a:buNone/>
            </a:pPr>
            <a:r>
              <a:rPr lang="en-US" i="1" dirty="0">
                <a:solidFill>
                  <a:schemeClr val="tx1">
                    <a:lumMod val="65000"/>
                    <a:lumOff val="35000"/>
                  </a:schemeClr>
                </a:solidFill>
              </a:rPr>
              <a:t>I remember learning about the phases of the cell cycle, but don’t understand the deal with cancer. I wonder what mom</a:t>
            </a:r>
            <a:br>
              <a:rPr lang="en-US" i="1" dirty="0">
                <a:solidFill>
                  <a:schemeClr val="tx1">
                    <a:lumMod val="65000"/>
                    <a:lumOff val="35000"/>
                  </a:schemeClr>
                </a:solidFill>
              </a:rPr>
            </a:br>
            <a:r>
              <a:rPr lang="en-US" i="1" dirty="0">
                <a:solidFill>
                  <a:schemeClr val="tx1">
                    <a:lumMod val="65000"/>
                    <a:lumOff val="35000"/>
                  </a:schemeClr>
                </a:solidFill>
              </a:rPr>
              <a:t>  went through before now! </a:t>
            </a:r>
          </a:p>
          <a:p>
            <a:pPr marL="0" indent="0">
              <a:lnSpc>
                <a:spcPct val="120000"/>
              </a:lnSpc>
              <a:buNone/>
            </a:pPr>
            <a:r>
              <a:rPr lang="en-US" i="1" dirty="0">
                <a:solidFill>
                  <a:schemeClr val="tx1">
                    <a:lumMod val="65000"/>
                    <a:lumOff val="35000"/>
                  </a:schemeClr>
                </a:solidFill>
              </a:rPr>
              <a:t>   I really want to help but I just </a:t>
            </a:r>
            <a:br>
              <a:rPr lang="en-US" i="1" dirty="0">
                <a:solidFill>
                  <a:schemeClr val="tx1">
                    <a:lumMod val="65000"/>
                    <a:lumOff val="35000"/>
                  </a:schemeClr>
                </a:solidFill>
              </a:rPr>
            </a:br>
            <a:r>
              <a:rPr lang="en-US" i="1" dirty="0">
                <a:solidFill>
                  <a:schemeClr val="tx1">
                    <a:lumMod val="65000"/>
                    <a:lumOff val="35000"/>
                  </a:schemeClr>
                </a:solidFill>
              </a:rPr>
              <a:t>    keep wondering about what’s</a:t>
            </a:r>
            <a:br>
              <a:rPr lang="en-US" i="1" dirty="0">
                <a:solidFill>
                  <a:schemeClr val="tx1">
                    <a:lumMod val="65000"/>
                    <a:lumOff val="35000"/>
                  </a:schemeClr>
                </a:solidFill>
              </a:rPr>
            </a:br>
            <a:r>
              <a:rPr lang="en-US" i="1" dirty="0">
                <a:solidFill>
                  <a:schemeClr val="tx1">
                    <a:lumMod val="65000"/>
                    <a:lumOff val="35000"/>
                  </a:schemeClr>
                </a:solidFill>
              </a:rPr>
              <a:t>     going to happen. </a:t>
            </a:r>
            <a:br>
              <a:rPr lang="en-US" i="1" dirty="0">
                <a:solidFill>
                  <a:schemeClr val="tx1">
                    <a:lumMod val="65000"/>
                    <a:lumOff val="35000"/>
                  </a:schemeClr>
                </a:solidFill>
              </a:rPr>
            </a:br>
            <a:r>
              <a:rPr lang="en-US" i="1" dirty="0">
                <a:solidFill>
                  <a:schemeClr val="tx1">
                    <a:lumMod val="65000"/>
                    <a:lumOff val="35000"/>
                  </a:schemeClr>
                </a:solidFill>
              </a:rPr>
              <a:t>         Also, will I get cancer, too?</a:t>
            </a:r>
            <a:endParaRPr lang="en-US"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CFE4BAC9-6D41-4691-9299-18EF07EF0177}" type="slidenum">
              <a:rPr lang="en-US" smtClean="0"/>
              <a:t>21</a:t>
            </a:fld>
            <a:endParaRPr lang="en-US"/>
          </a:p>
        </p:txBody>
      </p:sp>
    </p:spTree>
    <p:extLst>
      <p:ext uri="{BB962C8B-B14F-4D97-AF65-F5344CB8AC3E}">
        <p14:creationId xmlns:p14="http://schemas.microsoft.com/office/powerpoint/2010/main" val="2252152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E4BAC9-6D41-4691-9299-18EF07EF0177}" type="slidenum">
              <a:rPr lang="en-US" smtClean="0"/>
              <a:t>22</a:t>
            </a:fld>
            <a:endParaRPr lang="en-US"/>
          </a:p>
        </p:txBody>
      </p:sp>
      <p:sp>
        <p:nvSpPr>
          <p:cNvPr id="7" name="Content Placeholder 2"/>
          <p:cNvSpPr>
            <a:spLocks noGrp="1"/>
          </p:cNvSpPr>
          <p:nvPr>
            <p:ph idx="4294967295"/>
          </p:nvPr>
        </p:nvSpPr>
        <p:spPr>
          <a:xfrm>
            <a:off x="1990726" y="1166998"/>
            <a:ext cx="6560608" cy="474834"/>
          </a:xfrm>
        </p:spPr>
        <p:txBody>
          <a:bodyPr>
            <a:noAutofit/>
          </a:bodyPr>
          <a:lstStyle/>
          <a:p>
            <a:pPr marL="0" indent="0" algn="r">
              <a:buNone/>
            </a:pPr>
            <a:r>
              <a:rPr lang="en-US" sz="2200" dirty="0">
                <a:solidFill>
                  <a:schemeClr val="bg1"/>
                </a:solidFill>
              </a:rPr>
              <a:t>How do healthy and cancerous cells differ? </a:t>
            </a:r>
          </a:p>
        </p:txBody>
      </p:sp>
      <p:sp>
        <p:nvSpPr>
          <p:cNvPr id="8" name="Content Placeholder 2"/>
          <p:cNvSpPr txBox="1">
            <a:spLocks/>
          </p:cNvSpPr>
          <p:nvPr/>
        </p:nvSpPr>
        <p:spPr>
          <a:xfrm>
            <a:off x="5716059" y="5789798"/>
            <a:ext cx="2157941" cy="474834"/>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200" dirty="0">
                <a:solidFill>
                  <a:schemeClr val="bg1"/>
                </a:solidFill>
              </a:rPr>
              <a:t>Cancerous</a:t>
            </a:r>
          </a:p>
        </p:txBody>
      </p:sp>
      <p:sp>
        <p:nvSpPr>
          <p:cNvPr id="9" name="Content Placeholder 2"/>
          <p:cNvSpPr txBox="1">
            <a:spLocks/>
          </p:cNvSpPr>
          <p:nvPr/>
        </p:nvSpPr>
        <p:spPr>
          <a:xfrm>
            <a:off x="1296459" y="5789798"/>
            <a:ext cx="2157941" cy="474834"/>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200" dirty="0">
                <a:solidFill>
                  <a:schemeClr val="bg1"/>
                </a:solidFill>
              </a:rPr>
              <a:t>Healthy</a:t>
            </a:r>
          </a:p>
        </p:txBody>
      </p:sp>
    </p:spTree>
    <p:extLst>
      <p:ext uri="{BB962C8B-B14F-4D97-AF65-F5344CB8AC3E}">
        <p14:creationId xmlns:p14="http://schemas.microsoft.com/office/powerpoint/2010/main" val="2640120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wrap="square" lIns="0" tIns="0" rIns="0" bIns="0">
            <a:noAutofit/>
          </a:bodyPr>
          <a:lstStyle/>
          <a:p>
            <a:fld id="{CFE4BAC9-6D41-4691-9299-18EF07EF0177}" type="slidenum">
              <a:rPr lang="en-US" smtClean="0"/>
              <a:t>23</a:t>
            </a:fld>
            <a:endParaRPr lang="en-US"/>
          </a:p>
        </p:txBody>
      </p:sp>
      <p:sp>
        <p:nvSpPr>
          <p:cNvPr id="7" name="Content Placeholder 2"/>
          <p:cNvSpPr txBox="1">
            <a:spLocks/>
          </p:cNvSpPr>
          <p:nvPr/>
        </p:nvSpPr>
        <p:spPr>
          <a:xfrm>
            <a:off x="5821362" y="1079158"/>
            <a:ext cx="2157941" cy="474834"/>
          </a:xfrm>
          <a:prstGeom prst="rect">
            <a:avLst/>
          </a:prstGeom>
        </p:spPr>
        <p:txBody>
          <a:bodyPr vert="horz" wrap="square" lIns="0" tIns="0" rIns="0" bIns="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200" dirty="0">
                <a:solidFill>
                  <a:schemeClr val="tx1"/>
                </a:solidFill>
              </a:rPr>
              <a:t>Cancerous</a:t>
            </a:r>
          </a:p>
        </p:txBody>
      </p:sp>
      <p:sp>
        <p:nvSpPr>
          <p:cNvPr id="8" name="Content Placeholder 2"/>
          <p:cNvSpPr txBox="1">
            <a:spLocks/>
          </p:cNvSpPr>
          <p:nvPr/>
        </p:nvSpPr>
        <p:spPr>
          <a:xfrm>
            <a:off x="862270" y="1079158"/>
            <a:ext cx="2157941" cy="474834"/>
          </a:xfrm>
          <a:prstGeom prst="rect">
            <a:avLst/>
          </a:prstGeom>
        </p:spPr>
        <p:txBody>
          <a:bodyPr vert="horz" wrap="square" lIns="0" tIns="0" rIns="0" bIns="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200" dirty="0">
                <a:solidFill>
                  <a:schemeClr val="tx1"/>
                </a:solidFill>
              </a:rPr>
              <a:t>Healthy</a:t>
            </a:r>
          </a:p>
        </p:txBody>
      </p:sp>
      <p:sp>
        <p:nvSpPr>
          <p:cNvPr id="9" name="TextBox 8"/>
          <p:cNvSpPr txBox="1"/>
          <p:nvPr/>
        </p:nvSpPr>
        <p:spPr>
          <a:xfrm>
            <a:off x="3807611" y="1956189"/>
            <a:ext cx="1393041" cy="369332"/>
          </a:xfrm>
          <a:prstGeom prst="rect">
            <a:avLst/>
          </a:prstGeom>
          <a:noFill/>
        </p:spPr>
        <p:txBody>
          <a:bodyPr wrap="square" lIns="0" tIns="0" rIns="0" bIns="0" rtlCol="0" anchor="ctr" anchorCtr="1">
            <a:noAutofit/>
          </a:bodyPr>
          <a:lstStyle/>
          <a:p>
            <a:pPr algn="ctr"/>
            <a:r>
              <a:rPr lang="en-US" dirty="0"/>
              <a:t>Cytoplasm</a:t>
            </a:r>
          </a:p>
        </p:txBody>
      </p:sp>
      <p:cxnSp>
        <p:nvCxnSpPr>
          <p:cNvPr id="11" name="Straight Connector 10"/>
          <p:cNvCxnSpPr/>
          <p:nvPr/>
        </p:nvCxnSpPr>
        <p:spPr>
          <a:xfrm flipH="1">
            <a:off x="2977878" y="2161008"/>
            <a:ext cx="829733"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286002" y="2730579"/>
            <a:ext cx="1563942"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190763" y="3377895"/>
            <a:ext cx="2659181"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561169" y="4059765"/>
            <a:ext cx="1288775"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200653" y="4064906"/>
            <a:ext cx="1699680" cy="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200654" y="3377895"/>
            <a:ext cx="1451727" cy="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200653" y="2712052"/>
            <a:ext cx="1149347" cy="1512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5200654" y="2183188"/>
            <a:ext cx="853794" cy="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849943" y="2527386"/>
            <a:ext cx="1350709" cy="369332"/>
          </a:xfrm>
          <a:prstGeom prst="rect">
            <a:avLst/>
          </a:prstGeom>
        </p:spPr>
        <p:txBody>
          <a:bodyPr wrap="square" lIns="0" tIns="0" rIns="0" bIns="0" anchor="ctr" anchorCtr="1">
            <a:noAutofit/>
          </a:bodyPr>
          <a:lstStyle/>
          <a:p>
            <a:pPr algn="ctr"/>
            <a:r>
              <a:rPr lang="en-US" dirty="0"/>
              <a:t>Nucleus</a:t>
            </a:r>
          </a:p>
        </p:txBody>
      </p:sp>
      <p:sp>
        <p:nvSpPr>
          <p:cNvPr id="3" name="Rectangle 2"/>
          <p:cNvSpPr/>
          <p:nvPr/>
        </p:nvSpPr>
        <p:spPr>
          <a:xfrm>
            <a:off x="3849944" y="3181837"/>
            <a:ext cx="1350708" cy="369332"/>
          </a:xfrm>
          <a:prstGeom prst="rect">
            <a:avLst/>
          </a:prstGeom>
        </p:spPr>
        <p:txBody>
          <a:bodyPr wrap="square" lIns="0" tIns="0" rIns="0" bIns="0" anchor="ctr" anchorCtr="1">
            <a:noAutofit/>
          </a:bodyPr>
          <a:lstStyle/>
          <a:p>
            <a:pPr algn="ctr"/>
            <a:r>
              <a:rPr lang="en-US" dirty="0"/>
              <a:t>Chromatin</a:t>
            </a:r>
          </a:p>
        </p:txBody>
      </p:sp>
      <p:sp>
        <p:nvSpPr>
          <p:cNvPr id="5" name="Rectangle 4"/>
          <p:cNvSpPr/>
          <p:nvPr/>
        </p:nvSpPr>
        <p:spPr>
          <a:xfrm>
            <a:off x="3849944" y="3848723"/>
            <a:ext cx="1350708" cy="369332"/>
          </a:xfrm>
          <a:prstGeom prst="rect">
            <a:avLst/>
          </a:prstGeom>
        </p:spPr>
        <p:txBody>
          <a:bodyPr wrap="square" lIns="0" tIns="0" rIns="0" bIns="0" anchor="ctr" anchorCtr="1">
            <a:noAutofit/>
          </a:bodyPr>
          <a:lstStyle/>
          <a:p>
            <a:pPr algn="ctr"/>
            <a:r>
              <a:rPr lang="en-US" dirty="0"/>
              <a:t>Nucleolus</a:t>
            </a:r>
          </a:p>
        </p:txBody>
      </p:sp>
    </p:spTree>
    <p:extLst>
      <p:ext uri="{BB962C8B-B14F-4D97-AF65-F5344CB8AC3E}">
        <p14:creationId xmlns:p14="http://schemas.microsoft.com/office/powerpoint/2010/main" val="170529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left)">
                                      <p:cBhvr>
                                        <p:cTn id="20" dur="500"/>
                                        <p:tgtEl>
                                          <p:spTgt spid="11"/>
                                        </p:tgtEl>
                                      </p:cBhvr>
                                    </p:animEffect>
                                  </p:childTnLst>
                                </p:cTn>
                              </p:par>
                              <p:par>
                                <p:cTn id="21" presetID="1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ppt_x</p:attrName>
                                        </p:attrNameLst>
                                      </p:cBhvr>
                                      <p:tavLst>
                                        <p:tav tm="0">
                                          <p:val>
                                            <p:strVal val="#ppt_x-#ppt_w*1.125000"/>
                                          </p:val>
                                        </p:tav>
                                        <p:tav tm="100000">
                                          <p:val>
                                            <p:strVal val="#ppt_x"/>
                                          </p:val>
                                        </p:tav>
                                      </p:tavLst>
                                    </p:anim>
                                    <p:animEffect transition="in" filter="wipe(right)">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2" presetClass="entr" presetSubtype="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ppt_x</p:attrName>
                                        </p:attrNameLst>
                                      </p:cBhvr>
                                      <p:tavLst>
                                        <p:tav tm="0">
                                          <p:val>
                                            <p:strVal val="#ppt_x+#ppt_w*1.125000"/>
                                          </p:val>
                                        </p:tav>
                                        <p:tav tm="100000">
                                          <p:val>
                                            <p:strVal val="#ppt_x"/>
                                          </p:val>
                                        </p:tav>
                                      </p:tavLst>
                                    </p:anim>
                                    <p:animEffect transition="in" filter="wipe(left)">
                                      <p:cBhvr>
                                        <p:cTn id="32" dur="500"/>
                                        <p:tgtEl>
                                          <p:spTgt spid="17"/>
                                        </p:tgtEl>
                                      </p:cBhvr>
                                    </p:animEffect>
                                  </p:childTnLst>
                                </p:cTn>
                              </p:par>
                              <p:par>
                                <p:cTn id="33" presetID="12" presetClass="entr" presetSubtype="8"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ppt_x</p:attrName>
                                        </p:attrNameLst>
                                      </p:cBhvr>
                                      <p:tavLst>
                                        <p:tav tm="0">
                                          <p:val>
                                            <p:strVal val="#ppt_x-#ppt_w*1.125000"/>
                                          </p:val>
                                        </p:tav>
                                        <p:tav tm="100000">
                                          <p:val>
                                            <p:strVal val="#ppt_x"/>
                                          </p:val>
                                        </p:tav>
                                      </p:tavLst>
                                    </p:anim>
                                    <p:animEffect transition="in" filter="wipe(righ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2" presetClass="entr" presetSubtype="2"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ppt_x</p:attrName>
                                        </p:attrNameLst>
                                      </p:cBhvr>
                                      <p:tavLst>
                                        <p:tav tm="0">
                                          <p:val>
                                            <p:strVal val="#ppt_x+#ppt_w*1.125000"/>
                                          </p:val>
                                        </p:tav>
                                        <p:tav tm="100000">
                                          <p:val>
                                            <p:strVal val="#ppt_x"/>
                                          </p:val>
                                        </p:tav>
                                      </p:tavLst>
                                    </p:anim>
                                    <p:animEffect transition="in" filter="wipe(left)">
                                      <p:cBhvr>
                                        <p:cTn id="44" dur="500"/>
                                        <p:tgtEl>
                                          <p:spTgt spid="19"/>
                                        </p:tgtEl>
                                      </p:cBhvr>
                                    </p:animEffect>
                                  </p:childTnLst>
                                </p:cTn>
                              </p:par>
                              <p:par>
                                <p:cTn id="45" presetID="1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p:tgtEl>
                                          <p:spTgt spid="25"/>
                                        </p:tgtEl>
                                        <p:attrNameLst>
                                          <p:attrName>ppt_x</p:attrName>
                                        </p:attrNameLst>
                                      </p:cBhvr>
                                      <p:tavLst>
                                        <p:tav tm="0">
                                          <p:val>
                                            <p:strVal val="#ppt_x-#ppt_w*1.125000"/>
                                          </p:val>
                                        </p:tav>
                                        <p:tav tm="100000">
                                          <p:val>
                                            <p:strVal val="#ppt_x"/>
                                          </p:val>
                                        </p:tav>
                                      </p:tavLst>
                                    </p:anim>
                                    <p:animEffect transition="in" filter="wipe(righ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childTnLst>
                                </p:cTn>
                              </p:par>
                              <p:par>
                                <p:cTn id="53" presetID="12" presetClass="entr" presetSubtype="2"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p:tgtEl>
                                          <p:spTgt spid="21"/>
                                        </p:tgtEl>
                                        <p:attrNameLst>
                                          <p:attrName>ppt_x</p:attrName>
                                        </p:attrNameLst>
                                      </p:cBhvr>
                                      <p:tavLst>
                                        <p:tav tm="0">
                                          <p:val>
                                            <p:strVal val="#ppt_x+#ppt_w*1.125000"/>
                                          </p:val>
                                        </p:tav>
                                        <p:tav tm="100000">
                                          <p:val>
                                            <p:strVal val="#ppt_x"/>
                                          </p:val>
                                        </p:tav>
                                      </p:tavLst>
                                    </p:anim>
                                    <p:animEffect transition="in" filter="wipe(left)">
                                      <p:cBhvr>
                                        <p:cTn id="56" dur="500"/>
                                        <p:tgtEl>
                                          <p:spTgt spid="21"/>
                                        </p:tgtEl>
                                      </p:cBhvr>
                                    </p:animEffect>
                                  </p:childTnLst>
                                </p:cTn>
                              </p:par>
                              <p:par>
                                <p:cTn id="57" presetID="12" presetClass="entr" presetSubtype="8"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p:tgtEl>
                                          <p:spTgt spid="23"/>
                                        </p:tgtEl>
                                        <p:attrNameLst>
                                          <p:attrName>ppt_x</p:attrName>
                                        </p:attrNameLst>
                                      </p:cBhvr>
                                      <p:tavLst>
                                        <p:tav tm="0">
                                          <p:val>
                                            <p:strVal val="#ppt_x-#ppt_w*1.125000"/>
                                          </p:val>
                                        </p:tav>
                                        <p:tav tm="100000">
                                          <p:val>
                                            <p:strVal val="#ppt_x"/>
                                          </p:val>
                                        </p:tav>
                                      </p:tavLst>
                                    </p:anim>
                                    <p:animEffect transition="in" filter="wipe(right)">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E4BAC9-6D41-4691-9299-18EF07EF0177}" type="slidenum">
              <a:rPr lang="en-US" smtClean="0"/>
              <a:t>24</a:t>
            </a:fld>
            <a:endParaRPr lang="en-US"/>
          </a:p>
        </p:txBody>
      </p:sp>
      <p:sp>
        <p:nvSpPr>
          <p:cNvPr id="16" name="TextBox 15"/>
          <p:cNvSpPr txBox="1"/>
          <p:nvPr/>
        </p:nvSpPr>
        <p:spPr>
          <a:xfrm>
            <a:off x="701524" y="4938888"/>
            <a:ext cx="3148420" cy="1306511"/>
          </a:xfrm>
          <a:prstGeom prst="rect">
            <a:avLst/>
          </a:prstGeom>
          <a:noFill/>
        </p:spPr>
        <p:txBody>
          <a:bodyPr wrap="square" rtlCol="0">
            <a:spAutoFit/>
          </a:bodyPr>
          <a:lstStyle/>
          <a:p>
            <a:pPr algn="ctr">
              <a:lnSpc>
                <a:spcPct val="110000"/>
              </a:lnSpc>
            </a:pPr>
            <a:r>
              <a:rPr lang="en-US" dirty="0"/>
              <a:t>Large Cytoplasm</a:t>
            </a:r>
          </a:p>
          <a:p>
            <a:pPr algn="ctr">
              <a:lnSpc>
                <a:spcPct val="110000"/>
              </a:lnSpc>
            </a:pPr>
            <a:r>
              <a:rPr lang="en-US" dirty="0"/>
              <a:t>Single Nucleus</a:t>
            </a:r>
          </a:p>
          <a:p>
            <a:pPr algn="ctr">
              <a:lnSpc>
                <a:spcPct val="110000"/>
              </a:lnSpc>
            </a:pPr>
            <a:r>
              <a:rPr lang="en-US" dirty="0"/>
              <a:t>Single Nucleolus</a:t>
            </a:r>
          </a:p>
          <a:p>
            <a:pPr algn="ctr">
              <a:lnSpc>
                <a:spcPct val="110000"/>
              </a:lnSpc>
            </a:pPr>
            <a:r>
              <a:rPr lang="en-US" dirty="0"/>
              <a:t>Fine Chromatin</a:t>
            </a:r>
          </a:p>
        </p:txBody>
      </p:sp>
      <p:sp>
        <p:nvSpPr>
          <p:cNvPr id="17" name="TextBox 16"/>
          <p:cNvSpPr txBox="1"/>
          <p:nvPr/>
        </p:nvSpPr>
        <p:spPr>
          <a:xfrm>
            <a:off x="5200653" y="4938888"/>
            <a:ext cx="3148420" cy="1306511"/>
          </a:xfrm>
          <a:prstGeom prst="rect">
            <a:avLst/>
          </a:prstGeom>
          <a:noFill/>
        </p:spPr>
        <p:txBody>
          <a:bodyPr wrap="square" rtlCol="0">
            <a:spAutoFit/>
          </a:bodyPr>
          <a:lstStyle/>
          <a:p>
            <a:pPr algn="ctr">
              <a:lnSpc>
                <a:spcPct val="110000"/>
              </a:lnSpc>
            </a:pPr>
            <a:r>
              <a:rPr lang="en-US" dirty="0"/>
              <a:t>Small Cytoplasm</a:t>
            </a:r>
          </a:p>
          <a:p>
            <a:pPr algn="ctr">
              <a:lnSpc>
                <a:spcPct val="110000"/>
              </a:lnSpc>
            </a:pPr>
            <a:r>
              <a:rPr lang="en-US" dirty="0"/>
              <a:t>Multiple Nuclei</a:t>
            </a:r>
          </a:p>
          <a:p>
            <a:pPr algn="ctr">
              <a:lnSpc>
                <a:spcPct val="110000"/>
              </a:lnSpc>
            </a:pPr>
            <a:r>
              <a:rPr lang="en-US" dirty="0"/>
              <a:t>Multiple &amp; Large Nucleoli</a:t>
            </a:r>
          </a:p>
          <a:p>
            <a:pPr algn="ctr">
              <a:lnSpc>
                <a:spcPct val="110000"/>
              </a:lnSpc>
            </a:pPr>
            <a:r>
              <a:rPr lang="en-US" dirty="0"/>
              <a:t>Coarse Chromatin</a:t>
            </a:r>
          </a:p>
        </p:txBody>
      </p:sp>
      <p:sp>
        <p:nvSpPr>
          <p:cNvPr id="29" name="Content Placeholder 2"/>
          <p:cNvSpPr txBox="1">
            <a:spLocks/>
          </p:cNvSpPr>
          <p:nvPr/>
        </p:nvSpPr>
        <p:spPr>
          <a:xfrm>
            <a:off x="5821362" y="1079158"/>
            <a:ext cx="2157941" cy="474834"/>
          </a:xfrm>
          <a:prstGeom prst="rect">
            <a:avLst/>
          </a:prstGeom>
        </p:spPr>
        <p:txBody>
          <a:bodyPr vert="horz" wrap="square" lIns="0" tIns="0" rIns="0" bIns="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200" dirty="0">
                <a:solidFill>
                  <a:schemeClr val="tx1"/>
                </a:solidFill>
              </a:rPr>
              <a:t>Cancerous</a:t>
            </a:r>
          </a:p>
        </p:txBody>
      </p:sp>
      <p:sp>
        <p:nvSpPr>
          <p:cNvPr id="30" name="Content Placeholder 2"/>
          <p:cNvSpPr txBox="1">
            <a:spLocks/>
          </p:cNvSpPr>
          <p:nvPr/>
        </p:nvSpPr>
        <p:spPr>
          <a:xfrm>
            <a:off x="862270" y="1079158"/>
            <a:ext cx="2157941" cy="474834"/>
          </a:xfrm>
          <a:prstGeom prst="rect">
            <a:avLst/>
          </a:prstGeom>
        </p:spPr>
        <p:txBody>
          <a:bodyPr vert="horz" wrap="square" lIns="0" tIns="0" rIns="0" bIns="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200" dirty="0">
                <a:solidFill>
                  <a:schemeClr val="tx1"/>
                </a:solidFill>
              </a:rPr>
              <a:t>Healthy</a:t>
            </a:r>
          </a:p>
        </p:txBody>
      </p:sp>
      <p:sp>
        <p:nvSpPr>
          <p:cNvPr id="31" name="TextBox 30"/>
          <p:cNvSpPr txBox="1"/>
          <p:nvPr/>
        </p:nvSpPr>
        <p:spPr>
          <a:xfrm>
            <a:off x="3807611" y="1956189"/>
            <a:ext cx="1393041" cy="369332"/>
          </a:xfrm>
          <a:prstGeom prst="rect">
            <a:avLst/>
          </a:prstGeom>
          <a:noFill/>
        </p:spPr>
        <p:txBody>
          <a:bodyPr wrap="square" lIns="0" tIns="0" rIns="0" bIns="0" rtlCol="0" anchor="ctr" anchorCtr="1">
            <a:noAutofit/>
          </a:bodyPr>
          <a:lstStyle/>
          <a:p>
            <a:pPr algn="ctr"/>
            <a:r>
              <a:rPr lang="en-US" dirty="0"/>
              <a:t>Cytoplasm</a:t>
            </a:r>
          </a:p>
        </p:txBody>
      </p:sp>
      <p:cxnSp>
        <p:nvCxnSpPr>
          <p:cNvPr id="32" name="Straight Connector 31"/>
          <p:cNvCxnSpPr/>
          <p:nvPr/>
        </p:nvCxnSpPr>
        <p:spPr>
          <a:xfrm flipH="1">
            <a:off x="2977878" y="2161008"/>
            <a:ext cx="829733"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2286002" y="2730579"/>
            <a:ext cx="1563942"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1190763" y="3377895"/>
            <a:ext cx="2659181"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561169" y="4059765"/>
            <a:ext cx="1288775" cy="0"/>
          </a:xfrm>
          <a:prstGeom prst="line">
            <a:avLst/>
          </a:prstGeom>
          <a:ln>
            <a:solidFill>
              <a:schemeClr val="tx1">
                <a:lumMod val="95000"/>
                <a:lumOff val="5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200653" y="4064906"/>
            <a:ext cx="1699680" cy="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200654" y="3377895"/>
            <a:ext cx="1514471" cy="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5200653" y="2712052"/>
            <a:ext cx="1149347" cy="1512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200654" y="2183188"/>
            <a:ext cx="853794" cy="0"/>
          </a:xfrm>
          <a:prstGeom prst="line">
            <a:avLst/>
          </a:prstGeom>
          <a:ln>
            <a:solidFill>
              <a:schemeClr val="tx1">
                <a:lumMod val="95000"/>
                <a:lumOff val="5000"/>
              </a:schemeClr>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3849943" y="2527386"/>
            <a:ext cx="1350709" cy="369332"/>
          </a:xfrm>
          <a:prstGeom prst="rect">
            <a:avLst/>
          </a:prstGeom>
        </p:spPr>
        <p:txBody>
          <a:bodyPr wrap="square" lIns="0" tIns="0" rIns="0" bIns="0" anchor="ctr" anchorCtr="1">
            <a:noAutofit/>
          </a:bodyPr>
          <a:lstStyle/>
          <a:p>
            <a:pPr algn="ctr"/>
            <a:r>
              <a:rPr lang="en-US" dirty="0"/>
              <a:t>Nucleus</a:t>
            </a:r>
          </a:p>
        </p:txBody>
      </p:sp>
      <p:sp>
        <p:nvSpPr>
          <p:cNvPr id="41" name="Rectangle 40"/>
          <p:cNvSpPr/>
          <p:nvPr/>
        </p:nvSpPr>
        <p:spPr>
          <a:xfrm>
            <a:off x="3849944" y="3181837"/>
            <a:ext cx="1350708" cy="369332"/>
          </a:xfrm>
          <a:prstGeom prst="rect">
            <a:avLst/>
          </a:prstGeom>
        </p:spPr>
        <p:txBody>
          <a:bodyPr wrap="square" lIns="0" tIns="0" rIns="0" bIns="0" anchor="ctr" anchorCtr="1">
            <a:noAutofit/>
          </a:bodyPr>
          <a:lstStyle/>
          <a:p>
            <a:pPr algn="ctr"/>
            <a:r>
              <a:rPr lang="en-US" dirty="0"/>
              <a:t>Chromatin</a:t>
            </a:r>
          </a:p>
        </p:txBody>
      </p:sp>
      <p:sp>
        <p:nvSpPr>
          <p:cNvPr id="42" name="Rectangle 41"/>
          <p:cNvSpPr/>
          <p:nvPr/>
        </p:nvSpPr>
        <p:spPr>
          <a:xfrm>
            <a:off x="3849944" y="3848723"/>
            <a:ext cx="1350708" cy="369332"/>
          </a:xfrm>
          <a:prstGeom prst="rect">
            <a:avLst/>
          </a:prstGeom>
        </p:spPr>
        <p:txBody>
          <a:bodyPr wrap="square" lIns="0" tIns="0" rIns="0" bIns="0" anchor="ctr" anchorCtr="1">
            <a:noAutofit/>
          </a:bodyPr>
          <a:lstStyle/>
          <a:p>
            <a:pPr algn="ctr"/>
            <a:r>
              <a:rPr lang="en-US" dirty="0"/>
              <a:t>Nucleolus</a:t>
            </a:r>
          </a:p>
        </p:txBody>
      </p:sp>
    </p:spTree>
    <p:extLst>
      <p:ext uri="{BB962C8B-B14F-4D97-AF65-F5344CB8AC3E}">
        <p14:creationId xmlns:p14="http://schemas.microsoft.com/office/powerpoint/2010/main" val="3541675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DragDropT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8644" y="2177671"/>
            <a:ext cx="8650842" cy="2834216"/>
          </a:xfrm>
          <a:prstGeom prst="rect">
            <a:avLst/>
          </a:prstGeom>
        </p:spPr>
      </p:pic>
      <p:sp>
        <p:nvSpPr>
          <p:cNvPr id="5" name="Slide Number Placeholder 4"/>
          <p:cNvSpPr>
            <a:spLocks noGrp="1"/>
          </p:cNvSpPr>
          <p:nvPr>
            <p:ph type="sldNum" sz="quarter" idx="12"/>
          </p:nvPr>
        </p:nvSpPr>
        <p:spPr/>
        <p:txBody>
          <a:bodyPr/>
          <a:lstStyle/>
          <a:p>
            <a:fld id="{CFE4BAC9-6D41-4691-9299-18EF07EF0177}" type="slidenum">
              <a:rPr lang="en-US" smtClean="0"/>
              <a:t>25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060223696"/>
              </p:ext>
            </p:extLst>
          </p:nvPr>
        </p:nvGraphicFramePr>
        <p:xfrm>
          <a:off x="729746" y="1972832"/>
          <a:ext cx="7503024" cy="2395060"/>
        </p:xfrm>
        <a:graphic>
          <a:graphicData uri="http://schemas.openxmlformats.org/drawingml/2006/table">
            <a:tbl>
              <a:tblPr firstRow="1" bandRow="1">
                <a:tableStyleId>{2D5ABB26-0587-4C30-8999-92F81FD0307C}</a:tableStyleId>
              </a:tblPr>
              <a:tblGrid>
                <a:gridCol w="3334255">
                  <a:extLst>
                    <a:ext uri="{9D8B030D-6E8A-4147-A177-3AD203B41FA5}">
                      <a16:colId xmlns:a16="http://schemas.microsoft.com/office/drawing/2014/main" val="20000"/>
                    </a:ext>
                  </a:extLst>
                </a:gridCol>
                <a:gridCol w="2187222">
                  <a:extLst>
                    <a:ext uri="{9D8B030D-6E8A-4147-A177-3AD203B41FA5}">
                      <a16:colId xmlns:a16="http://schemas.microsoft.com/office/drawing/2014/main" val="20001"/>
                    </a:ext>
                  </a:extLst>
                </a:gridCol>
                <a:gridCol w="1981547">
                  <a:extLst>
                    <a:ext uri="{9D8B030D-6E8A-4147-A177-3AD203B41FA5}">
                      <a16:colId xmlns:a16="http://schemas.microsoft.com/office/drawing/2014/main" val="20002"/>
                    </a:ext>
                  </a:extLst>
                </a:gridCol>
              </a:tblGrid>
              <a:tr h="569324">
                <a:tc>
                  <a:txBody>
                    <a:bodyPr/>
                    <a:lstStyle/>
                    <a:p>
                      <a:endParaRPr lang="en-US" sz="2000" dirty="0">
                        <a:solidFill>
                          <a:schemeClr val="bg1"/>
                        </a:solidFill>
                      </a:endParaRPr>
                    </a:p>
                  </a:txBody>
                  <a:tcPr marL="112545" marR="112545" marT="56273" marB="56273">
                    <a:lnL w="57150" cap="flat" cmpd="sng" algn="ctr">
                      <a:solidFill>
                        <a:prstClr val="white"/>
                      </a:solidFill>
                      <a:prstDash val="solid"/>
                      <a:round/>
                      <a:headEnd type="none" w="med" len="med"/>
                      <a:tailEnd type="none" w="med" len="med"/>
                    </a:lnL>
                    <a:lnR w="28575" cap="flat" cmpd="sng" algn="ctr">
                      <a:solidFill>
                        <a:srgbClr val="FFFFFF"/>
                      </a:solidFill>
                      <a:prstDash val="solid"/>
                      <a:round/>
                      <a:headEnd type="none" w="med" len="med"/>
                      <a:tailEnd type="none" w="med" len="med"/>
                    </a:lnR>
                    <a:lnT w="57150" cap="flat" cmpd="sng" algn="ctr">
                      <a:solidFill>
                        <a:prstClr val="white"/>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2000" dirty="0">
                          <a:solidFill>
                            <a:schemeClr val="bg1"/>
                          </a:solidFill>
                        </a:rPr>
                        <a:t>Normal</a:t>
                      </a:r>
                    </a:p>
                  </a:txBody>
                  <a:tcPr marL="112545" marR="112545" marT="56273" marB="5627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57150" cap="flat" cmpd="sng" algn="ctr">
                      <a:solidFill>
                        <a:prstClr val="white"/>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r>
                        <a:rPr lang="en-US" sz="2000" dirty="0">
                          <a:solidFill>
                            <a:schemeClr val="bg1"/>
                          </a:solidFill>
                        </a:rPr>
                        <a:t>Cancerous</a:t>
                      </a:r>
                    </a:p>
                  </a:txBody>
                  <a:tcPr marL="112545" marR="112545" marT="56273" marB="56273">
                    <a:lnL w="28575" cap="flat" cmpd="sng" algn="ctr">
                      <a:solidFill>
                        <a:srgbClr val="FFFFFF"/>
                      </a:solidFill>
                      <a:prstDash val="solid"/>
                      <a:round/>
                      <a:headEnd type="none" w="med" len="med"/>
                      <a:tailEnd type="none" w="med" len="med"/>
                    </a:lnL>
                    <a:lnR w="57150" cap="flat" cmpd="sng" algn="ctr">
                      <a:solidFill>
                        <a:prstClr val="white"/>
                      </a:solidFill>
                      <a:prstDash val="solid"/>
                      <a:round/>
                      <a:headEnd type="none" w="med" len="med"/>
                      <a:tailEnd type="none" w="med" len="med"/>
                    </a:lnR>
                    <a:lnT w="57150" cap="flat" cmpd="sng" algn="ctr">
                      <a:solidFill>
                        <a:prstClr val="white"/>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456434">
                <a:tc>
                  <a:txBody>
                    <a:bodyPr/>
                    <a:lstStyle/>
                    <a:p>
                      <a:r>
                        <a:rPr lang="en-US" sz="2000" dirty="0">
                          <a:solidFill>
                            <a:schemeClr val="bg1"/>
                          </a:solidFill>
                        </a:rPr>
                        <a:t>Number of Cells</a:t>
                      </a:r>
                    </a:p>
                  </a:txBody>
                  <a:tcPr marL="112545" marR="112545" marT="56273" marB="56273">
                    <a:lnL w="57150" cap="flat" cmpd="sng" algn="ctr">
                      <a:solidFill>
                        <a:prstClr val="white"/>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sz="200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sz="2000" dirty="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57150" cap="flat" cmpd="sng" algn="ctr">
                      <a:solidFill>
                        <a:prstClr val="white"/>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456434">
                <a:tc>
                  <a:txBody>
                    <a:bodyPr/>
                    <a:lstStyle/>
                    <a:p>
                      <a:r>
                        <a:rPr lang="en-US" sz="2000" dirty="0">
                          <a:solidFill>
                            <a:schemeClr val="bg1"/>
                          </a:solidFill>
                        </a:rPr>
                        <a:t>Shape of Cells</a:t>
                      </a:r>
                    </a:p>
                  </a:txBody>
                  <a:tcPr marL="112545" marR="112545" marT="56273" marB="56273">
                    <a:lnL w="57150" cap="flat" cmpd="sng" algn="ctr">
                      <a:solidFill>
                        <a:prstClr val="white"/>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sz="200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sz="200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57150" cap="flat" cmpd="sng" algn="ctr">
                      <a:solidFill>
                        <a:prstClr val="white"/>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456434">
                <a:tc>
                  <a:txBody>
                    <a:bodyPr/>
                    <a:lstStyle/>
                    <a:p>
                      <a:r>
                        <a:rPr lang="en-US" sz="2000" dirty="0">
                          <a:solidFill>
                            <a:schemeClr val="bg1"/>
                          </a:solidFill>
                        </a:rPr>
                        <a:t>Number of Nuclei</a:t>
                      </a:r>
                    </a:p>
                  </a:txBody>
                  <a:tcPr marL="112545" marR="112545" marT="56273" marB="56273">
                    <a:lnL w="57150" cap="flat" cmpd="sng" algn="ctr">
                      <a:solidFill>
                        <a:prstClr val="white"/>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sz="2000" dirty="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endParaRPr lang="en-US" sz="2000" dirty="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57150" cap="flat" cmpd="sng" algn="ctr">
                      <a:solidFill>
                        <a:prstClr val="white"/>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456434">
                <a:tc>
                  <a:txBody>
                    <a:bodyPr/>
                    <a:lstStyle/>
                    <a:p>
                      <a:r>
                        <a:rPr lang="en-US" sz="2000" dirty="0">
                          <a:solidFill>
                            <a:schemeClr val="bg1"/>
                          </a:solidFill>
                        </a:rPr>
                        <a:t>Amount of Cytoplasm</a:t>
                      </a:r>
                    </a:p>
                  </a:txBody>
                  <a:tcPr marL="112545" marR="112545" marT="56273" marB="56273">
                    <a:lnL w="57150" cap="flat" cmpd="sng" algn="ctr">
                      <a:solidFill>
                        <a:prstClr val="white"/>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endParaRPr lang="en-US" sz="200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57150" cap="flat" cmpd="sng" algn="ctr">
                      <a:solidFill>
                        <a:prstClr val="white"/>
                      </a:solidFill>
                      <a:prstDash val="solid"/>
                      <a:round/>
                      <a:headEnd type="none" w="med" len="med"/>
                      <a:tailEnd type="none" w="med" len="med"/>
                    </a:lnB>
                  </a:tcPr>
                </a:tc>
                <a:tc>
                  <a:txBody>
                    <a:bodyPr/>
                    <a:lstStyle/>
                    <a:p>
                      <a:endParaRPr lang="en-US" sz="2000" dirty="0">
                        <a:solidFill>
                          <a:schemeClr val="bg1"/>
                        </a:solidFill>
                      </a:endParaRPr>
                    </a:p>
                  </a:txBody>
                  <a:tcPr marL="112545" marR="112545" marT="56273" marB="56273">
                    <a:lnL w="28575" cap="flat" cmpd="sng" algn="ctr">
                      <a:solidFill>
                        <a:srgbClr val="FFFFFF"/>
                      </a:solidFill>
                      <a:prstDash val="solid"/>
                      <a:round/>
                      <a:headEnd type="none" w="med" len="med"/>
                      <a:tailEnd type="none" w="med" len="med"/>
                    </a:lnL>
                    <a:lnR w="57150" cap="flat" cmpd="sng" algn="ctr">
                      <a:solidFill>
                        <a:prstClr val="white"/>
                      </a:solidFill>
                      <a:prstDash val="solid"/>
                      <a:round/>
                      <a:headEnd type="none" w="med" len="med"/>
                      <a:tailEnd type="none" w="med" len="med"/>
                    </a:lnR>
                    <a:lnT w="28575" cap="flat" cmpd="sng" algn="ctr">
                      <a:solidFill>
                        <a:srgbClr val="FFFFFF"/>
                      </a:solidFill>
                      <a:prstDash val="solid"/>
                      <a:round/>
                      <a:headEnd type="none" w="med" len="med"/>
                      <a:tailEnd type="none" w="med" len="med"/>
                    </a:lnT>
                    <a:lnB w="5715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6"/>
          <p:cNvSpPr txBox="1"/>
          <p:nvPr/>
        </p:nvSpPr>
        <p:spPr>
          <a:xfrm>
            <a:off x="1585415" y="1330333"/>
            <a:ext cx="6785030" cy="461665"/>
          </a:xfrm>
          <a:prstGeom prst="rect">
            <a:avLst/>
          </a:prstGeom>
          <a:noFill/>
        </p:spPr>
        <p:txBody>
          <a:bodyPr wrap="none" rtlCol="0">
            <a:spAutoFit/>
          </a:bodyPr>
          <a:lstStyle/>
          <a:p>
            <a:r>
              <a:rPr lang="en-US" sz="2400" dirty="0">
                <a:solidFill>
                  <a:srgbClr val="FFFFFF"/>
                </a:solidFill>
              </a:rPr>
              <a:t>Characteristics of Normal &amp; Cancerous Cells</a:t>
            </a:r>
          </a:p>
        </p:txBody>
      </p:sp>
      <p:sp>
        <p:nvSpPr>
          <p:cNvPr id="8" name="TextBox 7"/>
          <p:cNvSpPr txBox="1"/>
          <p:nvPr/>
        </p:nvSpPr>
        <p:spPr>
          <a:xfrm>
            <a:off x="-1538111" y="-369332"/>
            <a:ext cx="620520" cy="369332"/>
          </a:xfrm>
          <a:prstGeom prst="rect">
            <a:avLst/>
          </a:prstGeom>
          <a:noFill/>
        </p:spPr>
        <p:txBody>
          <a:bodyPr wrap="none" rtlCol="0">
            <a:spAutoFit/>
          </a:bodyPr>
          <a:lstStyle/>
          <a:p>
            <a:r>
              <a:rPr lang="en-US" dirty="0">
                <a:solidFill>
                  <a:srgbClr val="FFFFFF"/>
                </a:solidFill>
              </a:rPr>
              <a:t>Less</a:t>
            </a:r>
          </a:p>
        </p:txBody>
      </p:sp>
      <p:sp>
        <p:nvSpPr>
          <p:cNvPr id="9" name="TextBox 8"/>
          <p:cNvSpPr txBox="1"/>
          <p:nvPr/>
        </p:nvSpPr>
        <p:spPr>
          <a:xfrm>
            <a:off x="783369" y="4979621"/>
            <a:ext cx="620520" cy="369332"/>
          </a:xfrm>
          <a:prstGeom prst="rect">
            <a:avLst/>
          </a:prstGeom>
          <a:noFill/>
        </p:spPr>
        <p:txBody>
          <a:bodyPr wrap="none" rtlCol="0">
            <a:spAutoFit/>
          </a:bodyPr>
          <a:lstStyle/>
          <a:p>
            <a:r>
              <a:rPr lang="en-US" dirty="0">
                <a:solidFill>
                  <a:srgbClr val="FFFFFF"/>
                </a:solidFill>
              </a:rPr>
              <a:t>Less</a:t>
            </a:r>
          </a:p>
        </p:txBody>
      </p:sp>
      <p:sp>
        <p:nvSpPr>
          <p:cNvPr id="10" name="TextBox 9"/>
          <p:cNvSpPr txBox="1"/>
          <p:nvPr/>
        </p:nvSpPr>
        <p:spPr>
          <a:xfrm>
            <a:off x="1613526" y="4979621"/>
            <a:ext cx="620520" cy="369332"/>
          </a:xfrm>
          <a:prstGeom prst="rect">
            <a:avLst/>
          </a:prstGeom>
          <a:noFill/>
        </p:spPr>
        <p:txBody>
          <a:bodyPr wrap="none" rtlCol="0">
            <a:spAutoFit/>
          </a:bodyPr>
          <a:lstStyle/>
          <a:p>
            <a:r>
              <a:rPr lang="en-US" dirty="0">
                <a:solidFill>
                  <a:srgbClr val="FFFFFF"/>
                </a:solidFill>
              </a:rPr>
              <a:t>Less</a:t>
            </a:r>
          </a:p>
        </p:txBody>
      </p:sp>
      <p:sp>
        <p:nvSpPr>
          <p:cNvPr id="11" name="TextBox 10"/>
          <p:cNvSpPr txBox="1"/>
          <p:nvPr/>
        </p:nvSpPr>
        <p:spPr>
          <a:xfrm>
            <a:off x="2443683" y="4979621"/>
            <a:ext cx="620520" cy="369332"/>
          </a:xfrm>
          <a:prstGeom prst="rect">
            <a:avLst/>
          </a:prstGeom>
          <a:noFill/>
        </p:spPr>
        <p:txBody>
          <a:bodyPr wrap="none" rtlCol="0">
            <a:spAutoFit/>
          </a:bodyPr>
          <a:lstStyle/>
          <a:p>
            <a:r>
              <a:rPr lang="en-US" dirty="0">
                <a:solidFill>
                  <a:srgbClr val="FFFFFF"/>
                </a:solidFill>
              </a:rPr>
              <a:t>Less</a:t>
            </a:r>
          </a:p>
        </p:txBody>
      </p:sp>
      <p:sp>
        <p:nvSpPr>
          <p:cNvPr id="12" name="TextBox 11"/>
          <p:cNvSpPr txBox="1"/>
          <p:nvPr/>
        </p:nvSpPr>
        <p:spPr>
          <a:xfrm>
            <a:off x="3273840" y="4979621"/>
            <a:ext cx="727145" cy="369332"/>
          </a:xfrm>
          <a:prstGeom prst="rect">
            <a:avLst/>
          </a:prstGeom>
          <a:noFill/>
        </p:spPr>
        <p:txBody>
          <a:bodyPr wrap="none" rtlCol="0">
            <a:spAutoFit/>
          </a:bodyPr>
          <a:lstStyle/>
          <a:p>
            <a:r>
              <a:rPr lang="en-US" dirty="0">
                <a:solidFill>
                  <a:srgbClr val="FFFFFF"/>
                </a:solidFill>
              </a:rPr>
              <a:t>Even</a:t>
            </a:r>
          </a:p>
        </p:txBody>
      </p:sp>
      <p:sp>
        <p:nvSpPr>
          <p:cNvPr id="13" name="TextBox 12"/>
          <p:cNvSpPr txBox="1"/>
          <p:nvPr/>
        </p:nvSpPr>
        <p:spPr>
          <a:xfrm>
            <a:off x="4210622" y="4979621"/>
            <a:ext cx="766481" cy="369332"/>
          </a:xfrm>
          <a:prstGeom prst="rect">
            <a:avLst/>
          </a:prstGeom>
          <a:noFill/>
        </p:spPr>
        <p:txBody>
          <a:bodyPr wrap="none" rtlCol="0">
            <a:spAutoFit/>
          </a:bodyPr>
          <a:lstStyle/>
          <a:p>
            <a:r>
              <a:rPr lang="en-US" dirty="0">
                <a:solidFill>
                  <a:srgbClr val="FFFFFF"/>
                </a:solidFill>
              </a:rPr>
              <a:t>More</a:t>
            </a:r>
          </a:p>
        </p:txBody>
      </p:sp>
      <p:sp>
        <p:nvSpPr>
          <p:cNvPr id="14" name="TextBox 13"/>
          <p:cNvSpPr txBox="1"/>
          <p:nvPr/>
        </p:nvSpPr>
        <p:spPr>
          <a:xfrm>
            <a:off x="5186740" y="4979621"/>
            <a:ext cx="766481" cy="369332"/>
          </a:xfrm>
          <a:prstGeom prst="rect">
            <a:avLst/>
          </a:prstGeom>
          <a:noFill/>
        </p:spPr>
        <p:txBody>
          <a:bodyPr wrap="none" rtlCol="0">
            <a:spAutoFit/>
          </a:bodyPr>
          <a:lstStyle/>
          <a:p>
            <a:r>
              <a:rPr lang="en-US" dirty="0">
                <a:solidFill>
                  <a:srgbClr val="FFFFFF"/>
                </a:solidFill>
              </a:rPr>
              <a:t>More</a:t>
            </a:r>
          </a:p>
        </p:txBody>
      </p:sp>
      <p:sp>
        <p:nvSpPr>
          <p:cNvPr id="15" name="TextBox 14"/>
          <p:cNvSpPr txBox="1"/>
          <p:nvPr/>
        </p:nvSpPr>
        <p:spPr>
          <a:xfrm>
            <a:off x="6162858" y="4979621"/>
            <a:ext cx="766481" cy="369332"/>
          </a:xfrm>
          <a:prstGeom prst="rect">
            <a:avLst/>
          </a:prstGeom>
          <a:noFill/>
        </p:spPr>
        <p:txBody>
          <a:bodyPr wrap="none" rtlCol="0">
            <a:spAutoFit/>
          </a:bodyPr>
          <a:lstStyle/>
          <a:p>
            <a:r>
              <a:rPr lang="en-US" dirty="0">
                <a:solidFill>
                  <a:srgbClr val="FFFFFF"/>
                </a:solidFill>
              </a:rPr>
              <a:t>More</a:t>
            </a:r>
          </a:p>
        </p:txBody>
      </p:sp>
      <p:sp>
        <p:nvSpPr>
          <p:cNvPr id="16" name="TextBox 15"/>
          <p:cNvSpPr txBox="1"/>
          <p:nvPr/>
        </p:nvSpPr>
        <p:spPr>
          <a:xfrm>
            <a:off x="7138976" y="4979621"/>
            <a:ext cx="1093794" cy="369332"/>
          </a:xfrm>
          <a:prstGeom prst="rect">
            <a:avLst/>
          </a:prstGeom>
          <a:noFill/>
        </p:spPr>
        <p:txBody>
          <a:bodyPr wrap="none" rtlCol="0">
            <a:spAutoFit/>
          </a:bodyPr>
          <a:lstStyle/>
          <a:p>
            <a:r>
              <a:rPr lang="en-US" dirty="0">
                <a:solidFill>
                  <a:srgbClr val="FFFFFF"/>
                </a:solidFill>
              </a:rPr>
              <a:t>Irregular</a:t>
            </a:r>
          </a:p>
        </p:txBody>
      </p:sp>
    </p:spTree>
    <p:extLst>
      <p:ext uri="{BB962C8B-B14F-4D97-AF65-F5344CB8AC3E}">
        <p14:creationId xmlns:p14="http://schemas.microsoft.com/office/powerpoint/2010/main" val="839387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44444E-6 7.40741E-7 C 0.17848 -0.14676 0.35695 -0.29329 0.42848 -0.35185 " pathEditMode="relative" rAng="0" ptsTypes="aA">
                                      <p:cBhvr>
                                        <p:cTn id="6" dur="2000" fill="hold"/>
                                        <p:tgtEl>
                                          <p:spTgt spid="9"/>
                                        </p:tgtEl>
                                        <p:attrNameLst>
                                          <p:attrName>ppt_x</p:attrName>
                                          <p:attrName>ppt_y</p:attrName>
                                        </p:attrNameLst>
                                      </p:cBhvr>
                                      <p:rCtr x="21424" y="-1759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035 -0.03287 C 0.06268 -0.13843 0.12518 -0.24375 0.15018 -0.28588 " pathEditMode="relative" rAng="0" ptsTypes="aA">
                                      <p:cBhvr>
                                        <p:cTn id="10" dur="2000" fill="hold"/>
                                        <p:tgtEl>
                                          <p:spTgt spid="12"/>
                                        </p:tgtEl>
                                        <p:attrNameLst>
                                          <p:attrName>ppt_x</p:attrName>
                                          <p:attrName>ppt_y</p:attrName>
                                        </p:attrNameLst>
                                      </p:cBhvr>
                                      <p:rCtr x="7483" y="-1266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434 -0.03079 C 0.1408 -0.10972 0.27761 -0.18866 0.33229 -0.22014 " pathEditMode="relative" rAng="0" ptsTypes="aA">
                                      <p:cBhvr>
                                        <p:cTn id="14" dur="2000" fill="hold"/>
                                        <p:tgtEl>
                                          <p:spTgt spid="10"/>
                                        </p:tgtEl>
                                        <p:attrNameLst>
                                          <p:attrName>ppt_x</p:attrName>
                                          <p:attrName>ppt_y</p:attrName>
                                        </p:attrNameLst>
                                      </p:cBhvr>
                                      <p:rCtr x="16389" y="-946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087 -0.03079 C 0.01718 -0.08287 0.03368 -0.13449 0.04027 -0.15509 " pathEditMode="relative" rAng="0" ptsTypes="aA">
                                      <p:cBhvr>
                                        <p:cTn id="18" dur="2000" fill="hold"/>
                                        <p:tgtEl>
                                          <p:spTgt spid="13"/>
                                        </p:tgtEl>
                                        <p:attrNameLst>
                                          <p:attrName>ppt_x</p:attrName>
                                          <p:attrName>ppt_y</p:attrName>
                                        </p:attrNameLst>
                                      </p:cBhvr>
                                      <p:rCtr x="1962" y="-6227"/>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208 -0.0287 C 0.07413 -0.16343 0.14618 -0.29792 0.175 -0.35185 " pathEditMode="relative" ptsTypes="aA">
                                      <p:cBhvr>
                                        <p:cTn id="22" dur="2000" fill="hold"/>
                                        <p:tgtEl>
                                          <p:spTgt spid="1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417 -0.02431 C -0.02031 -0.13334 -0.04479 -0.24213 -0.05451 -0.28565 " pathEditMode="relative" ptsTypes="aA">
                                      <p:cBhvr>
                                        <p:cTn id="26" dur="2000" fill="hold"/>
                                        <p:tgtEl>
                                          <p:spTgt spid="16">
                                            <p:txEl>
                                              <p:pRg st="0" end="0"/>
                                            </p:txEl>
                                          </p:spTgt>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1.38889E-6 7.40741E-7 C 0.02864 -0.0919 0.05764 -0.18357 0.06944 -0.22014 " pathEditMode="relative" rAng="0" ptsTypes="aA">
                                      <p:cBhvr>
                                        <p:cTn id="30" dur="2000" fill="hold"/>
                                        <p:tgtEl>
                                          <p:spTgt spid="15"/>
                                        </p:tgtEl>
                                        <p:attrNameLst>
                                          <p:attrName>ppt_x</p:attrName>
                                          <p:attrName>ppt_y</p:attrName>
                                        </p:attrNameLst>
                                      </p:cBhvr>
                                      <p:rCtr x="3472" y="-1101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1.66667E-6 7.40741E-7 C 0.20122 -0.06482 0.40243 -0.1294 0.48299 -0.15509 " pathEditMode="relative" rAng="0" ptsTypes="aA">
                                      <p:cBhvr>
                                        <p:cTn id="34" dur="2000" fill="hold"/>
                                        <p:tgtEl>
                                          <p:spTgt spid="11"/>
                                        </p:tgtEl>
                                        <p:attrNameLst>
                                          <p:attrName>ppt_x</p:attrName>
                                          <p:attrName>ppt_y</p:attrName>
                                        </p:attrNameLst>
                                      </p:cBhvr>
                                      <p:rCtr x="24149" y="-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900112" y="2092476"/>
            <a:ext cx="7834666" cy="3973045"/>
          </a:xfrm>
        </p:spPr>
        <p:txBody>
          <a:bodyPr>
            <a:normAutofit/>
          </a:bodyPr>
          <a:lstStyle/>
          <a:p>
            <a:pPr marL="0" indent="0">
              <a:lnSpc>
                <a:spcPct val="130000"/>
              </a:lnSpc>
              <a:spcBef>
                <a:spcPts val="1400"/>
              </a:spcBef>
              <a:buNone/>
              <a:tabLst>
                <a:tab pos="2514600" algn="r"/>
                <a:tab pos="2736850" algn="l"/>
              </a:tabLst>
            </a:pPr>
            <a:r>
              <a:rPr lang="en-US" sz="2400" dirty="0"/>
              <a:t>	</a:t>
            </a:r>
            <a:r>
              <a:rPr lang="en-US" sz="1800" dirty="0"/>
              <a:t>Nucleus	_________________________________________</a:t>
            </a:r>
          </a:p>
          <a:p>
            <a:pPr marL="0" indent="0">
              <a:lnSpc>
                <a:spcPct val="130000"/>
              </a:lnSpc>
              <a:spcBef>
                <a:spcPts val="800"/>
              </a:spcBef>
              <a:buNone/>
              <a:tabLst>
                <a:tab pos="2514600" algn="r"/>
                <a:tab pos="2736850" algn="l"/>
              </a:tabLst>
            </a:pPr>
            <a:r>
              <a:rPr lang="en-US" sz="1800" dirty="0"/>
              <a:t>	Mitochondria	_________________________________________</a:t>
            </a:r>
          </a:p>
          <a:p>
            <a:pPr marL="0" indent="0">
              <a:lnSpc>
                <a:spcPct val="130000"/>
              </a:lnSpc>
              <a:spcBef>
                <a:spcPts val="800"/>
              </a:spcBef>
              <a:buNone/>
              <a:tabLst>
                <a:tab pos="2514600" algn="r"/>
                <a:tab pos="2736850" algn="l"/>
              </a:tabLst>
            </a:pPr>
            <a:r>
              <a:rPr lang="en-US" sz="1800" dirty="0"/>
              <a:t>	Ribosomes	_________________________________________</a:t>
            </a:r>
          </a:p>
          <a:p>
            <a:pPr marL="0" indent="0">
              <a:lnSpc>
                <a:spcPct val="130000"/>
              </a:lnSpc>
              <a:spcBef>
                <a:spcPts val="800"/>
              </a:spcBef>
              <a:buNone/>
              <a:tabLst>
                <a:tab pos="2514600" algn="r"/>
                <a:tab pos="2736850" algn="l"/>
              </a:tabLst>
            </a:pPr>
            <a:r>
              <a:rPr lang="en-US" sz="1800" dirty="0"/>
              <a:t>	Golgi Apparatus	_________________________________________</a:t>
            </a:r>
          </a:p>
          <a:p>
            <a:pPr marL="0" indent="0">
              <a:lnSpc>
                <a:spcPct val="130000"/>
              </a:lnSpc>
              <a:spcBef>
                <a:spcPts val="800"/>
              </a:spcBef>
              <a:buNone/>
              <a:tabLst>
                <a:tab pos="2514600" algn="r"/>
                <a:tab pos="2736850" algn="l"/>
              </a:tabLst>
            </a:pPr>
            <a:r>
              <a:rPr lang="en-US" sz="1800" dirty="0"/>
              <a:t>	Centrioles	_________________________________________</a:t>
            </a:r>
          </a:p>
          <a:p>
            <a:pPr marL="0" indent="0">
              <a:lnSpc>
                <a:spcPct val="130000"/>
              </a:lnSpc>
              <a:spcBef>
                <a:spcPts val="800"/>
              </a:spcBef>
              <a:buNone/>
              <a:tabLst>
                <a:tab pos="2514600" algn="r"/>
                <a:tab pos="2736850" algn="l"/>
              </a:tabLst>
            </a:pPr>
            <a:r>
              <a:rPr lang="en-US" sz="1800" dirty="0"/>
              <a:t>	Chromosomes	_________________________________________</a:t>
            </a:r>
          </a:p>
          <a:p>
            <a:pPr marL="0" indent="0">
              <a:lnSpc>
                <a:spcPct val="130000"/>
              </a:lnSpc>
              <a:spcBef>
                <a:spcPts val="800"/>
              </a:spcBef>
              <a:buNone/>
              <a:tabLst>
                <a:tab pos="2514600" algn="r"/>
                <a:tab pos="2736850" algn="l"/>
              </a:tabLst>
            </a:pPr>
            <a:r>
              <a:rPr lang="en-US" sz="1800" dirty="0"/>
              <a:t>	Endoplasmic Reticulum	_________________________________________</a:t>
            </a:r>
          </a:p>
          <a:p>
            <a:pPr marL="0" indent="0">
              <a:spcBef>
                <a:spcPts val="800"/>
              </a:spcBef>
              <a:buNone/>
              <a:tabLst>
                <a:tab pos="2173288" algn="l"/>
              </a:tabLst>
            </a:pPr>
            <a:endParaRPr lang="en-US" sz="2000" dirty="0"/>
          </a:p>
          <a:p>
            <a:pPr marL="0" indent="0">
              <a:spcBef>
                <a:spcPts val="800"/>
              </a:spcBef>
              <a:buNone/>
            </a:pPr>
            <a:endParaRPr lang="en-US" sz="2000" dirty="0"/>
          </a:p>
        </p:txBody>
      </p:sp>
      <p:sp>
        <p:nvSpPr>
          <p:cNvPr id="4" name="Slide Number Placeholder 3"/>
          <p:cNvSpPr>
            <a:spLocks noGrp="1"/>
          </p:cNvSpPr>
          <p:nvPr>
            <p:ph type="sldNum" sz="quarter" idx="12"/>
          </p:nvPr>
        </p:nvSpPr>
        <p:spPr/>
        <p:txBody>
          <a:bodyPr/>
          <a:lstStyle/>
          <a:p>
            <a:fld id="{CFE4BAC9-6D41-4691-9299-18EF07EF0177}" type="slidenum">
              <a:rPr lang="en-US" smtClean="0"/>
              <a:t>26</a:t>
            </a:fld>
            <a:endParaRPr lang="en-US"/>
          </a:p>
        </p:txBody>
      </p:sp>
      <p:sp>
        <p:nvSpPr>
          <p:cNvPr id="7" name="Rectangle 6"/>
          <p:cNvSpPr/>
          <p:nvPr/>
        </p:nvSpPr>
        <p:spPr>
          <a:xfrm>
            <a:off x="1897050" y="1616670"/>
            <a:ext cx="6363997" cy="461665"/>
          </a:xfrm>
          <a:prstGeom prst="rect">
            <a:avLst/>
          </a:prstGeom>
        </p:spPr>
        <p:txBody>
          <a:bodyPr wrap="square">
            <a:spAutoFit/>
          </a:bodyPr>
          <a:lstStyle/>
          <a:p>
            <a:pPr>
              <a:tabLst>
                <a:tab pos="1487488" algn="r"/>
              </a:tabLst>
            </a:pPr>
            <a:r>
              <a:rPr lang="en-US" sz="2400" dirty="0">
                <a:solidFill>
                  <a:prstClr val="black">
                    <a:lumMod val="65000"/>
                    <a:lumOff val="35000"/>
                  </a:prstClr>
                </a:solidFill>
              </a:rPr>
              <a:t>	Structure	                  Function</a:t>
            </a:r>
            <a:endParaRPr lang="en-US" dirty="0"/>
          </a:p>
        </p:txBody>
      </p:sp>
    </p:spTree>
    <p:extLst>
      <p:ext uri="{BB962C8B-B14F-4D97-AF65-F5344CB8AC3E}">
        <p14:creationId xmlns:p14="http://schemas.microsoft.com/office/powerpoint/2010/main" val="3197617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dissolv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dissolve">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1033160" y="1197429"/>
            <a:ext cx="7834666" cy="3973045"/>
          </a:xfrm>
        </p:spPr>
        <p:txBody>
          <a:bodyPr>
            <a:noAutofit/>
          </a:bodyPr>
          <a:lstStyle/>
          <a:p>
            <a:pPr marL="0" indent="0">
              <a:spcBef>
                <a:spcPts val="0"/>
              </a:spcBef>
              <a:spcAft>
                <a:spcPts val="800"/>
              </a:spcAft>
              <a:buNone/>
              <a:tabLst>
                <a:tab pos="2514600" algn="r"/>
                <a:tab pos="2736850" algn="l"/>
              </a:tabLst>
            </a:pPr>
            <a:r>
              <a:rPr lang="en-US" sz="1900" b="1" dirty="0">
                <a:solidFill>
                  <a:schemeClr val="tx1">
                    <a:lumMod val="75000"/>
                    <a:lumOff val="25000"/>
                  </a:schemeClr>
                </a:solidFill>
              </a:rPr>
              <a:t>Nucleus</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Control center of the cell. Contains all genetic information.</a:t>
            </a:r>
          </a:p>
          <a:p>
            <a:pPr marL="0" indent="0">
              <a:spcBef>
                <a:spcPts val="0"/>
              </a:spcBef>
              <a:spcAft>
                <a:spcPts val="800"/>
              </a:spcAft>
              <a:buNone/>
              <a:tabLst>
                <a:tab pos="2514600" algn="r"/>
                <a:tab pos="2736850" algn="l"/>
              </a:tabLst>
            </a:pPr>
            <a:r>
              <a:rPr lang="en-US" sz="1900" b="1" dirty="0">
                <a:solidFill>
                  <a:schemeClr val="tx1">
                    <a:lumMod val="75000"/>
                    <a:lumOff val="25000"/>
                  </a:schemeClr>
                </a:solidFill>
              </a:rPr>
              <a:t>Mitochondria</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Powerhouse of the cell. </a:t>
            </a:r>
            <a:br>
              <a:rPr lang="en-US" sz="1900" dirty="0">
                <a:solidFill>
                  <a:schemeClr val="tx1">
                    <a:lumMod val="75000"/>
                    <a:lumOff val="25000"/>
                  </a:schemeClr>
                </a:solidFill>
              </a:rPr>
            </a:br>
            <a:r>
              <a:rPr lang="en-US" sz="1900" dirty="0">
                <a:solidFill>
                  <a:schemeClr val="tx1">
                    <a:lumMod val="75000"/>
                    <a:lumOff val="25000"/>
                  </a:schemeClr>
                </a:solidFill>
              </a:rPr>
              <a:t>Converts sugar to usable energy by cellular respiration.</a:t>
            </a:r>
          </a:p>
          <a:p>
            <a:pPr marL="0" indent="0">
              <a:spcBef>
                <a:spcPts val="0"/>
              </a:spcBef>
              <a:spcAft>
                <a:spcPts val="800"/>
              </a:spcAft>
              <a:buNone/>
              <a:tabLst>
                <a:tab pos="2514600" algn="r"/>
                <a:tab pos="2736850" algn="l"/>
              </a:tabLst>
            </a:pPr>
            <a:r>
              <a:rPr lang="en-US" sz="1900" b="1" dirty="0">
                <a:solidFill>
                  <a:schemeClr val="tx1">
                    <a:lumMod val="75000"/>
                    <a:lumOff val="25000"/>
                  </a:schemeClr>
                </a:solidFill>
              </a:rPr>
              <a:t>Ribosomes</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Site of protein synthesis.</a:t>
            </a:r>
          </a:p>
          <a:p>
            <a:pPr marL="0" indent="0">
              <a:spcBef>
                <a:spcPts val="0"/>
              </a:spcBef>
              <a:spcAft>
                <a:spcPts val="800"/>
              </a:spcAft>
              <a:buNone/>
              <a:tabLst>
                <a:tab pos="2514600" algn="r"/>
                <a:tab pos="2736850" algn="l"/>
              </a:tabLst>
            </a:pPr>
            <a:r>
              <a:rPr lang="en-US" sz="1900" b="1" dirty="0">
                <a:solidFill>
                  <a:schemeClr val="tx1">
                    <a:lumMod val="75000"/>
                    <a:lumOff val="25000"/>
                  </a:schemeClr>
                </a:solidFill>
              </a:rPr>
              <a:t>Golgi Apparatus</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Packaging center of the cell. Packages and secretes proteins.</a:t>
            </a:r>
          </a:p>
          <a:p>
            <a:pPr marL="0" indent="0">
              <a:spcBef>
                <a:spcPts val="0"/>
              </a:spcBef>
              <a:spcAft>
                <a:spcPts val="800"/>
              </a:spcAft>
              <a:buNone/>
              <a:tabLst>
                <a:tab pos="2514600" algn="r"/>
                <a:tab pos="2736850" algn="l"/>
              </a:tabLst>
            </a:pPr>
            <a:r>
              <a:rPr lang="en-US" sz="1900" b="1" dirty="0">
                <a:solidFill>
                  <a:schemeClr val="tx1">
                    <a:lumMod val="75000"/>
                    <a:lumOff val="25000"/>
                  </a:schemeClr>
                </a:solidFill>
              </a:rPr>
              <a:t>Centrioles</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Organizes microtubules (spindle fibers) for mitosis. </a:t>
            </a:r>
          </a:p>
          <a:p>
            <a:pPr marL="0" indent="0">
              <a:spcBef>
                <a:spcPts val="0"/>
              </a:spcBef>
              <a:spcAft>
                <a:spcPts val="800"/>
              </a:spcAft>
              <a:buNone/>
              <a:tabLst>
                <a:tab pos="2514600" algn="r"/>
                <a:tab pos="2736850" algn="l"/>
              </a:tabLst>
            </a:pPr>
            <a:r>
              <a:rPr lang="en-US" sz="1900" b="1" dirty="0">
                <a:solidFill>
                  <a:schemeClr val="tx1">
                    <a:lumMod val="75000"/>
                    <a:lumOff val="25000"/>
                  </a:schemeClr>
                </a:solidFill>
              </a:rPr>
              <a:t>Chromosomes</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Made of condensed DNA and proteins. Codes for genetic traits.</a:t>
            </a:r>
          </a:p>
          <a:p>
            <a:pPr marL="0" indent="0">
              <a:spcBef>
                <a:spcPts val="0"/>
              </a:spcBef>
              <a:spcAft>
                <a:spcPts val="800"/>
              </a:spcAft>
              <a:buFont typeface="Arial" pitchFamily="34" charset="0"/>
              <a:buNone/>
            </a:pPr>
            <a:r>
              <a:rPr lang="en-US" sz="1900" b="1" dirty="0">
                <a:solidFill>
                  <a:schemeClr val="tx1">
                    <a:lumMod val="75000"/>
                    <a:lumOff val="25000"/>
                  </a:schemeClr>
                </a:solidFill>
              </a:rPr>
              <a:t>Endoplasmic Reticulum</a:t>
            </a:r>
            <a:r>
              <a:rPr lang="en-US" sz="1900" dirty="0">
                <a:solidFill>
                  <a:schemeClr val="tx1">
                    <a:lumMod val="75000"/>
                    <a:lumOff val="25000"/>
                  </a:schemeClr>
                </a:solidFill>
              </a:rPr>
              <a:t>	</a:t>
            </a:r>
            <a:br>
              <a:rPr lang="en-US" sz="1900" dirty="0">
                <a:solidFill>
                  <a:schemeClr val="tx1">
                    <a:lumMod val="75000"/>
                    <a:lumOff val="25000"/>
                  </a:schemeClr>
                </a:solidFill>
              </a:rPr>
            </a:br>
            <a:r>
              <a:rPr lang="en-US" sz="1900" dirty="0">
                <a:solidFill>
                  <a:schemeClr val="tx1">
                    <a:lumMod val="75000"/>
                    <a:lumOff val="25000"/>
                  </a:schemeClr>
                </a:solidFill>
              </a:rPr>
              <a:t>Transports intracellular material</a:t>
            </a:r>
            <a:r>
              <a:rPr lang="en-US" sz="1900" dirty="0">
                <a:solidFill>
                  <a:srgbClr val="000090"/>
                </a:solidFill>
              </a:rPr>
              <a:t>s.</a:t>
            </a:r>
            <a:br>
              <a:rPr lang="en-US" sz="1900" dirty="0">
                <a:solidFill>
                  <a:srgbClr val="000090"/>
                </a:solidFill>
              </a:rPr>
            </a:br>
            <a:r>
              <a:rPr lang="en-US" sz="1900" dirty="0"/>
              <a:t>	 </a:t>
            </a:r>
          </a:p>
        </p:txBody>
      </p:sp>
      <p:sp>
        <p:nvSpPr>
          <p:cNvPr id="4" name="Slide Number Placeholder 3"/>
          <p:cNvSpPr>
            <a:spLocks noGrp="1"/>
          </p:cNvSpPr>
          <p:nvPr>
            <p:ph type="sldNum" sz="quarter" idx="12"/>
          </p:nvPr>
        </p:nvSpPr>
        <p:spPr/>
        <p:txBody>
          <a:bodyPr/>
          <a:lstStyle/>
          <a:p>
            <a:fld id="{CFE4BAC9-6D41-4691-9299-18EF07EF0177}" type="slidenum">
              <a:rPr lang="en-US" smtClean="0"/>
              <a:t>27</a:t>
            </a:fld>
            <a:endParaRPr lang="en-US"/>
          </a:p>
        </p:txBody>
      </p:sp>
    </p:spTree>
    <p:extLst>
      <p:ext uri="{BB962C8B-B14F-4D97-AF65-F5344CB8AC3E}">
        <p14:creationId xmlns:p14="http://schemas.microsoft.com/office/powerpoint/2010/main" val="2701701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dissolv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dissolve">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E4BAC9-6D41-4691-9299-18EF07EF0177}" type="slidenum">
              <a:rPr lang="en-US" smtClean="0"/>
              <a:t>28</a:t>
            </a:fld>
            <a:endParaRPr lang="en-US"/>
          </a:p>
        </p:txBody>
      </p:sp>
      <p:sp>
        <p:nvSpPr>
          <p:cNvPr id="2" name="Text Placeholder 1"/>
          <p:cNvSpPr>
            <a:spLocks noGrp="1"/>
          </p:cNvSpPr>
          <p:nvPr>
            <p:ph type="body" idx="4294967295"/>
          </p:nvPr>
        </p:nvSpPr>
        <p:spPr>
          <a:xfrm>
            <a:off x="399143" y="1233488"/>
            <a:ext cx="3565525" cy="326798"/>
          </a:xfrm>
        </p:spPr>
        <p:txBody>
          <a:bodyPr/>
          <a:lstStyle/>
          <a:p>
            <a:pPr marL="0" indent="0" algn="ctr">
              <a:buNone/>
            </a:pPr>
            <a:r>
              <a:rPr lang="en-US" sz="2400" dirty="0"/>
              <a:t>Phases of Cell </a:t>
            </a:r>
            <a:r>
              <a:rPr lang="en-US" sz="2400" dirty="0">
                <a:solidFill>
                  <a:srgbClr val="000000"/>
                </a:solidFill>
              </a:rPr>
              <a:t>Cycle</a:t>
            </a:r>
          </a:p>
        </p:txBody>
      </p:sp>
      <p:sp>
        <p:nvSpPr>
          <p:cNvPr id="5" name="Content Placeholder 4"/>
          <p:cNvSpPr>
            <a:spLocks noGrp="1"/>
          </p:cNvSpPr>
          <p:nvPr>
            <p:ph sz="quarter" idx="4294967295"/>
          </p:nvPr>
        </p:nvSpPr>
        <p:spPr>
          <a:xfrm>
            <a:off x="4843463" y="2065338"/>
            <a:ext cx="4300537" cy="4589462"/>
          </a:xfrm>
        </p:spPr>
        <p:txBody>
          <a:bodyPr>
            <a:noAutofit/>
          </a:bodyPr>
          <a:lstStyle/>
          <a:p>
            <a:pPr marL="0" indent="0">
              <a:spcBef>
                <a:spcPts val="2400"/>
              </a:spcBef>
              <a:buNone/>
            </a:pPr>
            <a:r>
              <a:rPr lang="en-US" sz="2200" dirty="0">
                <a:solidFill>
                  <a:schemeClr val="tx1"/>
                </a:solidFill>
              </a:rPr>
              <a:t>Gap 0 (G0): Resting Stage</a:t>
            </a:r>
          </a:p>
          <a:p>
            <a:pPr marL="0" indent="0">
              <a:spcBef>
                <a:spcPts val="2400"/>
              </a:spcBef>
              <a:buNone/>
            </a:pPr>
            <a:r>
              <a:rPr lang="en-US" sz="2200" dirty="0">
                <a:solidFill>
                  <a:schemeClr val="tx1"/>
                </a:solidFill>
              </a:rPr>
              <a:t>Gap 1 (G1): Growth</a:t>
            </a:r>
          </a:p>
          <a:p>
            <a:pPr marL="0" indent="0">
              <a:spcBef>
                <a:spcPts val="2400"/>
              </a:spcBef>
              <a:buNone/>
            </a:pPr>
            <a:r>
              <a:rPr lang="en-US" sz="2200" dirty="0">
                <a:solidFill>
                  <a:schemeClr val="tx1"/>
                </a:solidFill>
              </a:rPr>
              <a:t>Synthesis (S): DNA Replication</a:t>
            </a:r>
          </a:p>
          <a:p>
            <a:pPr marL="0" indent="0">
              <a:spcBef>
                <a:spcPts val="2400"/>
              </a:spcBef>
              <a:buNone/>
            </a:pPr>
            <a:r>
              <a:rPr lang="en-US" sz="2200" dirty="0">
                <a:solidFill>
                  <a:schemeClr val="tx1"/>
                </a:solidFill>
              </a:rPr>
              <a:t>Gap 2 (G2): Growth</a:t>
            </a:r>
          </a:p>
          <a:p>
            <a:pPr marL="0" indent="0">
              <a:spcBef>
                <a:spcPts val="2400"/>
              </a:spcBef>
              <a:buNone/>
            </a:pPr>
            <a:r>
              <a:rPr lang="en-US" sz="2200" dirty="0">
                <a:solidFill>
                  <a:schemeClr val="tx1"/>
                </a:solidFill>
              </a:rPr>
              <a:t>Mitosis (M): Nuclear Division and Cytokinesis</a:t>
            </a:r>
          </a:p>
        </p:txBody>
      </p:sp>
    </p:spTree>
    <p:extLst>
      <p:ext uri="{BB962C8B-B14F-4D97-AF65-F5344CB8AC3E}">
        <p14:creationId xmlns:p14="http://schemas.microsoft.com/office/powerpoint/2010/main" val="3576157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dissolv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8044" y="2102965"/>
            <a:ext cx="3623733" cy="4284132"/>
          </a:xfrm>
        </p:spPr>
        <p:txBody>
          <a:bodyPr>
            <a:normAutofit/>
          </a:bodyPr>
          <a:lstStyle/>
          <a:p>
            <a:pPr marL="0" indent="0">
              <a:lnSpc>
                <a:spcPct val="110000"/>
              </a:lnSpc>
              <a:buNone/>
            </a:pPr>
            <a:r>
              <a:rPr lang="en-US" sz="2200" dirty="0"/>
              <a:t>Steve and Nikki are fraternal twins in high school. They recently learned that their </a:t>
            </a:r>
            <a:br>
              <a:rPr lang="en-US" sz="2200" dirty="0"/>
            </a:br>
            <a:r>
              <a:rPr lang="en-US" sz="2200" dirty="0"/>
              <a:t>mother has been diagnosed with cancer. They have no idea what this really means for their mom and for them. </a:t>
            </a:r>
          </a:p>
        </p:txBody>
      </p:sp>
      <p:sp>
        <p:nvSpPr>
          <p:cNvPr id="7" name="Slide Number Placeholder 6"/>
          <p:cNvSpPr>
            <a:spLocks noGrp="1"/>
          </p:cNvSpPr>
          <p:nvPr>
            <p:ph type="sldNum" sz="quarter" idx="12"/>
          </p:nvPr>
        </p:nvSpPr>
        <p:spPr/>
        <p:txBody>
          <a:bodyPr/>
          <a:lstStyle/>
          <a:p>
            <a:fld id="{CFE4BAC9-6D41-4691-9299-18EF07EF0177}" type="slidenum">
              <a:rPr lang="en-US" smtClean="0"/>
              <a:t>2</a:t>
            </a:fld>
            <a:endParaRPr lang="en-US"/>
          </a:p>
        </p:txBody>
      </p:sp>
    </p:spTree>
    <p:extLst>
      <p:ext uri="{BB962C8B-B14F-4D97-AF65-F5344CB8AC3E}">
        <p14:creationId xmlns:p14="http://schemas.microsoft.com/office/powerpoint/2010/main" val="3349629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llcy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0"/>
            <a:ext cx="7977481" cy="5983111"/>
          </a:xfrm>
          <a:prstGeom prst="rect">
            <a:avLst/>
          </a:prstGeom>
        </p:spPr>
      </p:pic>
      <p:sp>
        <p:nvSpPr>
          <p:cNvPr id="3" name="TextBox 2"/>
          <p:cNvSpPr txBox="1"/>
          <p:nvPr/>
        </p:nvSpPr>
        <p:spPr>
          <a:xfrm>
            <a:off x="1050919" y="6467862"/>
            <a:ext cx="4698722" cy="276999"/>
          </a:xfrm>
          <a:prstGeom prst="rect">
            <a:avLst/>
          </a:prstGeom>
          <a:noFill/>
        </p:spPr>
        <p:txBody>
          <a:bodyPr wrap="none" rtlCol="0">
            <a:spAutoFit/>
          </a:bodyPr>
          <a:lstStyle/>
          <a:p>
            <a:r>
              <a:rPr lang="en-US" sz="1200" dirty="0">
                <a:hlinkClick r:id="rId6"/>
              </a:rPr>
              <a:t>Source: The presidents and Fellows of Harvard College., 2013</a:t>
            </a:r>
            <a:endParaRPr lang="en-US" sz="1200" dirty="0"/>
          </a:p>
        </p:txBody>
      </p:sp>
      <p:sp>
        <p:nvSpPr>
          <p:cNvPr id="4" name="Slide Number Placeholder 3"/>
          <p:cNvSpPr>
            <a:spLocks noGrp="1"/>
          </p:cNvSpPr>
          <p:nvPr>
            <p:ph type="sldNum" sz="quarter" idx="12"/>
          </p:nvPr>
        </p:nvSpPr>
        <p:spPr/>
        <p:txBody>
          <a:bodyPr/>
          <a:lstStyle/>
          <a:p>
            <a:fld id="{CFE4BAC9-6D41-4691-9299-18EF07EF0177}" type="slidenum">
              <a:rPr lang="en-US" smtClean="0"/>
              <a:t>29</a:t>
            </a:fld>
            <a:endParaRPr lang="en-US"/>
          </a:p>
        </p:txBody>
      </p:sp>
    </p:spTree>
    <p:extLst>
      <p:ext uri="{BB962C8B-B14F-4D97-AF65-F5344CB8AC3E}">
        <p14:creationId xmlns:p14="http://schemas.microsoft.com/office/powerpoint/2010/main" val="2119000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4381" y="1245336"/>
            <a:ext cx="5314648" cy="4724399"/>
          </a:xfrm>
        </p:spPr>
        <p:txBody>
          <a:bodyPr>
            <a:noAutofit/>
          </a:bodyPr>
          <a:lstStyle/>
          <a:p>
            <a:pPr marL="0" indent="0">
              <a:lnSpc>
                <a:spcPct val="110000"/>
              </a:lnSpc>
              <a:buNone/>
            </a:pPr>
            <a:r>
              <a:rPr lang="en-US" dirty="0"/>
              <a:t>The cell has several systems for interrupting the cell cycle if something goes wrong.</a:t>
            </a:r>
          </a:p>
          <a:p>
            <a:pPr marL="0" indent="0">
              <a:lnSpc>
                <a:spcPct val="110000"/>
              </a:lnSpc>
              <a:buNone/>
            </a:pPr>
            <a:r>
              <a:rPr lang="en-US" dirty="0"/>
              <a:t>Checkpoints in G1 and G2 look for DNA damage and try to repair it.</a:t>
            </a:r>
          </a:p>
          <a:p>
            <a:pPr marL="0" indent="0">
              <a:lnSpc>
                <a:spcPct val="110000"/>
              </a:lnSpc>
              <a:buNone/>
            </a:pPr>
            <a:r>
              <a:rPr lang="en-US" dirty="0"/>
              <a:t>Damage that is so severe that it cannot be repaired will lead a cell to self-destruct by apoptosis.</a:t>
            </a:r>
          </a:p>
          <a:p>
            <a:pPr marL="0" indent="0">
              <a:lnSpc>
                <a:spcPct val="110000"/>
              </a:lnSpc>
              <a:buNone/>
            </a:pPr>
            <a:r>
              <a:rPr lang="en-US" dirty="0"/>
              <a:t>Mitosis checkpoint detects failure of spindle fibers to attach to kinetochores and will arrest cell in metaphase until corrected.</a:t>
            </a:r>
          </a:p>
        </p:txBody>
      </p:sp>
      <p:sp>
        <p:nvSpPr>
          <p:cNvPr id="6" name="Slide Number Placeholder 5"/>
          <p:cNvSpPr>
            <a:spLocks noGrp="1"/>
          </p:cNvSpPr>
          <p:nvPr>
            <p:ph type="sldNum" sz="quarter" idx="12"/>
          </p:nvPr>
        </p:nvSpPr>
        <p:spPr/>
        <p:txBody>
          <a:bodyPr/>
          <a:lstStyle/>
          <a:p>
            <a:fld id="{CFE4BAC9-6D41-4691-9299-18EF07EF0177}" type="slidenum">
              <a:rPr lang="en-US" smtClean="0"/>
              <a:t>30</a:t>
            </a:fld>
            <a:endParaRPr lang="en-US"/>
          </a:p>
        </p:txBody>
      </p:sp>
    </p:spTree>
    <p:extLst>
      <p:ext uri="{BB962C8B-B14F-4D97-AF65-F5344CB8AC3E}">
        <p14:creationId xmlns:p14="http://schemas.microsoft.com/office/powerpoint/2010/main" val="4100584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7002" y="1611490"/>
            <a:ext cx="4941888" cy="3931920"/>
          </a:xfrm>
        </p:spPr>
        <p:txBody>
          <a:bodyPr>
            <a:normAutofit/>
          </a:bodyPr>
          <a:lstStyle/>
          <a:p>
            <a:pPr marL="0" indent="0">
              <a:lnSpc>
                <a:spcPct val="110000"/>
              </a:lnSpc>
              <a:buNone/>
            </a:pPr>
            <a:r>
              <a:rPr lang="en-US" sz="2200" dirty="0"/>
              <a:t>All checkpoints require the function of a complex of proteins. Mutations in the genes encoding some of these proteins have been associated with cancer.</a:t>
            </a:r>
          </a:p>
          <a:p>
            <a:pPr marL="0" indent="0">
              <a:lnSpc>
                <a:spcPct val="110000"/>
              </a:lnSpc>
              <a:buNone/>
            </a:pPr>
            <a:r>
              <a:rPr lang="en-US" sz="2200" dirty="0"/>
              <a:t>Checkpoint failures due to gene mutations allow the cell to continue dividing despite damage to its integrity.</a:t>
            </a:r>
          </a:p>
          <a:p>
            <a:pPr marL="349250" lvl="1" indent="0">
              <a:lnSpc>
                <a:spcPct val="110000"/>
              </a:lnSpc>
              <a:buNone/>
            </a:pPr>
            <a:endParaRPr lang="en-US" sz="2200" dirty="0"/>
          </a:p>
        </p:txBody>
      </p:sp>
      <p:sp>
        <p:nvSpPr>
          <p:cNvPr id="6" name="Slide Number Placeholder 5"/>
          <p:cNvSpPr>
            <a:spLocks noGrp="1"/>
          </p:cNvSpPr>
          <p:nvPr>
            <p:ph type="sldNum" sz="quarter" idx="12"/>
          </p:nvPr>
        </p:nvSpPr>
        <p:spPr/>
        <p:txBody>
          <a:bodyPr/>
          <a:lstStyle/>
          <a:p>
            <a:fld id="{CFE4BAC9-6D41-4691-9299-18EF07EF0177}" type="slidenum">
              <a:rPr lang="en-US" smtClean="0"/>
              <a:t>31</a:t>
            </a:fld>
            <a:endParaRPr lang="en-US"/>
          </a:p>
        </p:txBody>
      </p:sp>
    </p:spTree>
    <p:extLst>
      <p:ext uri="{BB962C8B-B14F-4D97-AF65-F5344CB8AC3E}">
        <p14:creationId xmlns:p14="http://schemas.microsoft.com/office/powerpoint/2010/main" val="553924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FE4BAC9-6D41-4691-9299-18EF07EF0177}" type="slidenum">
              <a:rPr lang="en-US" smtClean="0"/>
              <a:t>32</a:t>
            </a:fld>
            <a:endParaRPr lang="en-US"/>
          </a:p>
        </p:txBody>
      </p:sp>
    </p:spTree>
    <p:extLst>
      <p:ext uri="{BB962C8B-B14F-4D97-AF65-F5344CB8AC3E}">
        <p14:creationId xmlns:p14="http://schemas.microsoft.com/office/powerpoint/2010/main" val="3244220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FE4BAC9-6D41-4691-9299-18EF07EF0177}" type="slidenum">
              <a:rPr lang="en-US" smtClean="0"/>
              <a:t>33</a:t>
            </a:fld>
            <a:endParaRPr lang="en-US"/>
          </a:p>
        </p:txBody>
      </p:sp>
      <p:pic>
        <p:nvPicPr>
          <p:cNvPr id="4" name="slide 3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000" y="381000"/>
            <a:ext cx="8128000" cy="6096000"/>
          </a:xfrm>
          <a:prstGeom prst="rect">
            <a:avLst/>
          </a:prstGeom>
        </p:spPr>
      </p:pic>
      <p:sp>
        <p:nvSpPr>
          <p:cNvPr id="5" name="TextBox 4"/>
          <p:cNvSpPr txBox="1"/>
          <p:nvPr/>
        </p:nvSpPr>
        <p:spPr>
          <a:xfrm>
            <a:off x="542919" y="6477000"/>
            <a:ext cx="4698722" cy="276999"/>
          </a:xfrm>
          <a:prstGeom prst="rect">
            <a:avLst/>
          </a:prstGeom>
          <a:noFill/>
        </p:spPr>
        <p:txBody>
          <a:bodyPr wrap="none" rtlCol="0">
            <a:spAutoFit/>
          </a:bodyPr>
          <a:lstStyle/>
          <a:p>
            <a:r>
              <a:rPr lang="en-US" sz="1200" dirty="0">
                <a:hlinkClick r:id="rId7"/>
              </a:rPr>
              <a:t>Source: The presidents and Fellows of Harvard College., 2013</a:t>
            </a:r>
            <a:endParaRPr lang="en-US" sz="1200" dirty="0"/>
          </a:p>
        </p:txBody>
      </p:sp>
    </p:spTree>
    <p:extLst>
      <p:ext uri="{BB962C8B-B14F-4D97-AF65-F5344CB8AC3E}">
        <p14:creationId xmlns:p14="http://schemas.microsoft.com/office/powerpoint/2010/main" val="3141999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E4BAC9-6D41-4691-9299-18EF07EF0177}" type="slidenum">
              <a:rPr lang="en-US" smtClean="0"/>
              <a:t>34</a:t>
            </a:fld>
            <a:endParaRPr lang="en-US"/>
          </a:p>
        </p:txBody>
      </p:sp>
      <p:sp>
        <p:nvSpPr>
          <p:cNvPr id="6" name="Rectangle 5"/>
          <p:cNvSpPr/>
          <p:nvPr/>
        </p:nvSpPr>
        <p:spPr>
          <a:xfrm>
            <a:off x="2608333" y="859556"/>
            <a:ext cx="5976666" cy="646331"/>
          </a:xfrm>
          <a:prstGeom prst="rect">
            <a:avLst/>
          </a:prstGeom>
        </p:spPr>
        <p:txBody>
          <a:bodyPr wrap="none">
            <a:spAutoFit/>
          </a:bodyPr>
          <a:lstStyle/>
          <a:p>
            <a:r>
              <a:rPr lang="en-US" sz="3600" dirty="0">
                <a:solidFill>
                  <a:srgbClr val="404040"/>
                </a:solidFill>
                <a:ea typeface="+mj-ea"/>
                <a:cs typeface="+mj-cs"/>
              </a:rPr>
              <a:t>Cell Cycle Quality Control</a:t>
            </a:r>
            <a:endParaRPr lang="en-US" dirty="0">
              <a:solidFill>
                <a:srgbClr val="404040"/>
              </a:solidFill>
            </a:endParaRPr>
          </a:p>
        </p:txBody>
      </p:sp>
      <p:sp>
        <p:nvSpPr>
          <p:cNvPr id="2" name="Rectangle 1"/>
          <p:cNvSpPr/>
          <p:nvPr/>
        </p:nvSpPr>
        <p:spPr>
          <a:xfrm>
            <a:off x="322333" y="6010799"/>
            <a:ext cx="4572000" cy="261610"/>
          </a:xfrm>
          <a:prstGeom prst="rect">
            <a:avLst/>
          </a:prstGeom>
        </p:spPr>
        <p:txBody>
          <a:bodyPr>
            <a:spAutoFit/>
          </a:bodyPr>
          <a:lstStyle/>
          <a:p>
            <a:r>
              <a:rPr lang="en-US" sz="1100" dirty="0"/>
              <a:t>Source- Don Bliss for the National Cancer Institute </a:t>
            </a:r>
          </a:p>
        </p:txBody>
      </p:sp>
    </p:spTree>
    <p:extLst>
      <p:ext uri="{BB962C8B-B14F-4D97-AF65-F5344CB8AC3E}">
        <p14:creationId xmlns:p14="http://schemas.microsoft.com/office/powerpoint/2010/main" val="1776074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E4BAC9-6D41-4691-9299-18EF07EF0177}" type="slidenum">
              <a:rPr lang="en-US" smtClean="0"/>
              <a:t>35</a:t>
            </a:fld>
            <a:endParaRPr lang="en-US"/>
          </a:p>
        </p:txBody>
      </p:sp>
      <p:sp>
        <p:nvSpPr>
          <p:cNvPr id="56323" name="Rectangle 3"/>
          <p:cNvSpPr>
            <a:spLocks noGrp="1" noChangeArrowheads="1"/>
          </p:cNvSpPr>
          <p:nvPr>
            <p:ph idx="4294967295"/>
          </p:nvPr>
        </p:nvSpPr>
        <p:spPr>
          <a:xfrm>
            <a:off x="4557888" y="2116138"/>
            <a:ext cx="4303889" cy="3881084"/>
          </a:xfrm>
        </p:spPr>
        <p:txBody>
          <a:bodyPr>
            <a:noAutofit/>
          </a:bodyPr>
          <a:lstStyle/>
          <a:p>
            <a:pPr marL="0" indent="0">
              <a:lnSpc>
                <a:spcPct val="120000"/>
              </a:lnSpc>
              <a:buNone/>
            </a:pPr>
            <a:r>
              <a:rPr lang="en-US" sz="2400" dirty="0">
                <a:solidFill>
                  <a:srgbClr val="404040"/>
                </a:solidFill>
              </a:rPr>
              <a:t>When a tumor suppressor gene is mutated, there is loss of function resulting in cell cycle checkpoint failure and uncontrolled division of abnormal cells. </a:t>
            </a:r>
          </a:p>
        </p:txBody>
      </p:sp>
    </p:spTree>
    <p:extLst>
      <p:ext uri="{BB962C8B-B14F-4D97-AF65-F5344CB8AC3E}">
        <p14:creationId xmlns:p14="http://schemas.microsoft.com/office/powerpoint/2010/main" val="836002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E4BAC9-6D41-4691-9299-18EF07EF0177}" type="slidenum">
              <a:rPr lang="en-US" smtClean="0"/>
              <a:t>36</a:t>
            </a:fld>
            <a:endParaRPr lang="en-US"/>
          </a:p>
        </p:txBody>
      </p:sp>
      <p:sp>
        <p:nvSpPr>
          <p:cNvPr id="8" name="Content Placeholder 2"/>
          <p:cNvSpPr txBox="1">
            <a:spLocks/>
          </p:cNvSpPr>
          <p:nvPr/>
        </p:nvSpPr>
        <p:spPr>
          <a:xfrm>
            <a:off x="4724401" y="1937455"/>
            <a:ext cx="3824288" cy="4114799"/>
          </a:xfrm>
          <a:prstGeom prst="rect">
            <a:avLst/>
          </a:prstGeom>
        </p:spPr>
        <p:txBody>
          <a:bodyPr vert="horz" lIns="91440" tIns="45720" rIns="91440" bIns="45720" rtlCol="0" anchor="t" anchorCtr="0">
            <a:no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spcBef>
                <a:spcPts val="600"/>
              </a:spcBef>
              <a:buClr>
                <a:schemeClr val="bg2">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ts val="600"/>
              </a:spcBef>
              <a:buClr>
                <a:schemeClr val="tx1">
                  <a:lumMod val="75000"/>
                  <a:lumOff val="25000"/>
                </a:schemeClr>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ts val="600"/>
              </a:spcBef>
              <a:buClr>
                <a:schemeClr val="bg2">
                  <a:lumMod val="60000"/>
                  <a:lumOff val="40000"/>
                </a:schemeClr>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ts val="600"/>
              </a:spcBef>
              <a:buClr>
                <a:schemeClr val="tx1">
                  <a:lumMod val="75000"/>
                  <a:lumOff val="25000"/>
                </a:schemeClr>
              </a:buClr>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9pPr>
          </a:lstStyle>
          <a:p>
            <a:pPr algn="l">
              <a:spcBef>
                <a:spcPts val="0"/>
              </a:spcBef>
              <a:spcAft>
                <a:spcPts val="1800"/>
              </a:spcAft>
            </a:pPr>
            <a:r>
              <a:rPr lang="en-US" sz="2400" dirty="0"/>
              <a:t>Tumor suppressor genes are like the brakes of a car. </a:t>
            </a:r>
          </a:p>
          <a:p>
            <a:pPr algn="l">
              <a:spcBef>
                <a:spcPts val="0"/>
              </a:spcBef>
              <a:spcAft>
                <a:spcPts val="1800"/>
              </a:spcAft>
            </a:pPr>
            <a:r>
              <a:rPr lang="en-US" sz="2400" dirty="0"/>
              <a:t>When the brakes lose function, the car moves out of control. </a:t>
            </a:r>
          </a:p>
          <a:p>
            <a:pPr algn="l">
              <a:spcBef>
                <a:spcPts val="0"/>
              </a:spcBef>
              <a:spcAft>
                <a:spcPts val="1800"/>
              </a:spcAft>
            </a:pPr>
            <a:r>
              <a:rPr lang="en-US" sz="2400" dirty="0"/>
              <a:t>Similarly, when tumor suppressor genes lose function, the cells grow out of control. </a:t>
            </a:r>
          </a:p>
        </p:txBody>
      </p:sp>
    </p:spTree>
    <p:extLst>
      <p:ext uri="{BB962C8B-B14F-4D97-AF65-F5344CB8AC3E}">
        <p14:creationId xmlns:p14="http://schemas.microsoft.com/office/powerpoint/2010/main" val="2650998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dissolve">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dissolv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4724401" y="2008010"/>
            <a:ext cx="3824288" cy="4114799"/>
          </a:xfrm>
          <a:prstGeom prst="rect">
            <a:avLst/>
          </a:prstGeom>
        </p:spPr>
        <p:txBody>
          <a:bodyPr vert="horz" lIns="91440" tIns="45720" rIns="91440" bIns="45720" rtlCol="0" anchor="t" anchorCtr="0">
            <a:no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spcBef>
                <a:spcPts val="600"/>
              </a:spcBef>
              <a:buClr>
                <a:schemeClr val="bg2">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ts val="600"/>
              </a:spcBef>
              <a:buClr>
                <a:schemeClr val="tx1">
                  <a:lumMod val="75000"/>
                  <a:lumOff val="25000"/>
                </a:schemeClr>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ts val="600"/>
              </a:spcBef>
              <a:buClr>
                <a:schemeClr val="bg2">
                  <a:lumMod val="60000"/>
                  <a:lumOff val="40000"/>
                </a:schemeClr>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ts val="600"/>
              </a:spcBef>
              <a:buClr>
                <a:schemeClr val="tx1">
                  <a:lumMod val="75000"/>
                  <a:lumOff val="25000"/>
                </a:schemeClr>
              </a:buClr>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9pPr>
          </a:lstStyle>
          <a:p>
            <a:pPr algn="l">
              <a:spcBef>
                <a:spcPts val="0"/>
              </a:spcBef>
              <a:spcAft>
                <a:spcPts val="2400"/>
              </a:spcAft>
            </a:pPr>
            <a:r>
              <a:rPr lang="en-US" sz="2400" dirty="0"/>
              <a:t>Tumor suppressor genes are like the brakes of a car. </a:t>
            </a:r>
          </a:p>
          <a:p>
            <a:pPr algn="l">
              <a:spcBef>
                <a:spcPts val="0"/>
              </a:spcBef>
              <a:spcAft>
                <a:spcPts val="2400"/>
              </a:spcAft>
            </a:pPr>
            <a:r>
              <a:rPr lang="en-US" sz="2400" dirty="0"/>
              <a:t>When the brakes lose function, the car moves out of control. </a:t>
            </a:r>
          </a:p>
          <a:p>
            <a:pPr algn="l">
              <a:spcBef>
                <a:spcPts val="0"/>
              </a:spcBef>
              <a:spcAft>
                <a:spcPts val="2400"/>
              </a:spcAft>
            </a:pPr>
            <a:r>
              <a:rPr lang="en-US" sz="2400" dirty="0"/>
              <a:t>Similarly, when tumor suppressor genes lose function, the cells grow out of control. </a:t>
            </a:r>
          </a:p>
        </p:txBody>
      </p:sp>
      <p:sp>
        <p:nvSpPr>
          <p:cNvPr id="7" name="Slide Number Placeholder 6"/>
          <p:cNvSpPr>
            <a:spLocks noGrp="1"/>
          </p:cNvSpPr>
          <p:nvPr>
            <p:ph type="sldNum" sz="quarter" idx="12"/>
          </p:nvPr>
        </p:nvSpPr>
        <p:spPr/>
        <p:txBody>
          <a:bodyPr/>
          <a:lstStyle/>
          <a:p>
            <a:fld id="{CFE4BAC9-6D41-4691-9299-18EF07EF0177}" type="slidenum">
              <a:rPr lang="en-US" smtClean="0"/>
              <a:t>37</a:t>
            </a:fld>
            <a:endParaRPr lang="en-US"/>
          </a:p>
        </p:txBody>
      </p:sp>
    </p:spTree>
    <p:extLst>
      <p:ext uri="{BB962C8B-B14F-4D97-AF65-F5344CB8AC3E}">
        <p14:creationId xmlns:p14="http://schemas.microsoft.com/office/powerpoint/2010/main" val="3892428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FE4BAC9-6D41-4691-9299-18EF07EF0177}" type="slidenum">
              <a:rPr lang="en-US" smtClean="0"/>
              <a:t>38</a:t>
            </a:fld>
            <a:endParaRPr lang="en-US"/>
          </a:p>
        </p:txBody>
      </p:sp>
      <p:sp>
        <p:nvSpPr>
          <p:cNvPr id="56323" name="Rectangle 3"/>
          <p:cNvSpPr>
            <a:spLocks noGrp="1" noChangeArrowheads="1"/>
          </p:cNvSpPr>
          <p:nvPr>
            <p:ph idx="4294967295"/>
          </p:nvPr>
        </p:nvSpPr>
        <p:spPr>
          <a:xfrm>
            <a:off x="5870222" y="2413000"/>
            <a:ext cx="3062111" cy="3652838"/>
          </a:xfrm>
        </p:spPr>
        <p:txBody>
          <a:bodyPr lIns="0" tIns="0" rIns="0" bIns="0"/>
          <a:lstStyle/>
          <a:p>
            <a:pPr marL="0" indent="0">
              <a:lnSpc>
                <a:spcPct val="120000"/>
              </a:lnSpc>
              <a:buNone/>
            </a:pPr>
            <a:r>
              <a:rPr lang="en-US" dirty="0"/>
              <a:t>When a </a:t>
            </a:r>
            <a:r>
              <a:rPr lang="en-US" b="1" dirty="0"/>
              <a:t>proto-oncogene </a:t>
            </a:r>
            <a:r>
              <a:rPr lang="en-US" dirty="0"/>
              <a:t>is mutated (now called </a:t>
            </a:r>
            <a:r>
              <a:rPr lang="en-US" b="1" dirty="0"/>
              <a:t>oncogene</a:t>
            </a:r>
            <a:r>
              <a:rPr lang="en-US" dirty="0"/>
              <a:t>), there is gain of function resulting in a cell cycle checkpoint failure and uncontrolled division of abnormal cells. </a:t>
            </a:r>
          </a:p>
        </p:txBody>
      </p:sp>
    </p:spTree>
    <p:extLst>
      <p:ext uri="{BB962C8B-B14F-4D97-AF65-F5344CB8AC3E}">
        <p14:creationId xmlns:p14="http://schemas.microsoft.com/office/powerpoint/2010/main" val="85271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3262135" y="1393329"/>
            <a:ext cx="5604933" cy="467219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20000"/>
              </a:lnSpc>
              <a:buNone/>
            </a:pPr>
            <a:r>
              <a:rPr lang="en-US" i="1" dirty="0">
                <a:solidFill>
                  <a:schemeClr val="tx1">
                    <a:lumMod val="65000"/>
                    <a:lumOff val="35000"/>
                  </a:schemeClr>
                </a:solidFill>
              </a:rPr>
              <a:t>Mom has a doctor’s appointment so she can’t make my game. Dad said he would leave work early to make the game. I’m glad he’s coming but I wish mom could make it and I wonder if we should just stay home.</a:t>
            </a:r>
            <a:br>
              <a:rPr lang="en-US" i="1" dirty="0">
                <a:solidFill>
                  <a:schemeClr val="tx1">
                    <a:lumMod val="65000"/>
                    <a:lumOff val="35000"/>
                  </a:schemeClr>
                </a:solidFill>
              </a:rPr>
            </a:br>
            <a:r>
              <a:rPr lang="en-US" i="1" dirty="0">
                <a:solidFill>
                  <a:schemeClr val="tx1">
                    <a:lumMod val="65000"/>
                    <a:lumOff val="35000"/>
                  </a:schemeClr>
                </a:solidFill>
              </a:rPr>
              <a:t> I still don’t know what cancer really is and Nikki and I don’t want to bug mom and dad. Can someone just tell me what exactly is cancer?</a:t>
            </a:r>
            <a:endParaRPr lang="en-US" dirty="0">
              <a:solidFill>
                <a:schemeClr val="tx1">
                  <a:lumMod val="65000"/>
                  <a:lumOff val="35000"/>
                </a:schemeClr>
              </a:solidFill>
            </a:endParaRPr>
          </a:p>
        </p:txBody>
      </p:sp>
      <p:sp>
        <p:nvSpPr>
          <p:cNvPr id="5" name="Content Placeholder 2"/>
          <p:cNvSpPr txBox="1">
            <a:spLocks/>
          </p:cNvSpPr>
          <p:nvPr/>
        </p:nvSpPr>
        <p:spPr>
          <a:xfrm>
            <a:off x="900112" y="2421468"/>
            <a:ext cx="7345363" cy="364405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Font typeface="Arial" pitchFamily="34" charset="0"/>
              <a:buNone/>
            </a:pPr>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3</a:t>
            </a:fld>
            <a:endParaRPr lang="en-US"/>
          </a:p>
        </p:txBody>
      </p:sp>
    </p:spTree>
    <p:extLst>
      <p:ext uri="{BB962C8B-B14F-4D97-AF65-F5344CB8AC3E}">
        <p14:creationId xmlns:p14="http://schemas.microsoft.com/office/powerpoint/2010/main" val="4253008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39</a:t>
            </a:fld>
            <a:endParaRPr lang="en-US"/>
          </a:p>
        </p:txBody>
      </p:sp>
      <p:sp>
        <p:nvSpPr>
          <p:cNvPr id="8" name="Content Placeholder 2"/>
          <p:cNvSpPr txBox="1">
            <a:spLocks/>
          </p:cNvSpPr>
          <p:nvPr/>
        </p:nvSpPr>
        <p:spPr>
          <a:xfrm>
            <a:off x="4501444" y="1411111"/>
            <a:ext cx="4410985" cy="4974370"/>
          </a:xfrm>
          <a:prstGeom prst="rect">
            <a:avLst/>
          </a:prstGeom>
        </p:spPr>
        <p:txBody>
          <a:bodyPr vert="horz" lIns="91440" tIns="45720" rIns="91440" bIns="45720" rtlCol="0" anchor="t" anchorCtr="0">
            <a:no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spcBef>
                <a:spcPts val="600"/>
              </a:spcBef>
              <a:buClr>
                <a:schemeClr val="bg2">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ts val="600"/>
              </a:spcBef>
              <a:buClr>
                <a:schemeClr val="tx1">
                  <a:lumMod val="75000"/>
                  <a:lumOff val="25000"/>
                </a:schemeClr>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ts val="600"/>
              </a:spcBef>
              <a:buClr>
                <a:schemeClr val="bg2">
                  <a:lumMod val="60000"/>
                  <a:lumOff val="40000"/>
                </a:schemeClr>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ts val="600"/>
              </a:spcBef>
              <a:buClr>
                <a:schemeClr val="tx1">
                  <a:lumMod val="75000"/>
                  <a:lumOff val="25000"/>
                </a:schemeClr>
              </a:buClr>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9pPr>
          </a:lstStyle>
          <a:p>
            <a:pPr algn="l" defTabSz="457200">
              <a:spcBef>
                <a:spcPts val="0"/>
              </a:spcBef>
              <a:spcAft>
                <a:spcPts val="1800"/>
              </a:spcAft>
              <a:buClrTx/>
              <a:defRPr/>
            </a:pPr>
            <a:r>
              <a:rPr lang="en-US" sz="2200" dirty="0">
                <a:solidFill>
                  <a:schemeClr val="bg1"/>
                </a:solidFill>
              </a:rPr>
              <a:t>Proto-oncogenes are like the gas pedal of a car. </a:t>
            </a:r>
          </a:p>
          <a:p>
            <a:pPr algn="l" defTabSz="457200">
              <a:spcBef>
                <a:spcPts val="0"/>
              </a:spcBef>
              <a:spcAft>
                <a:spcPts val="1800"/>
              </a:spcAft>
              <a:buClrTx/>
              <a:defRPr/>
            </a:pPr>
            <a:r>
              <a:rPr lang="en-US" sz="2200" dirty="0">
                <a:solidFill>
                  <a:schemeClr val="bg1"/>
                </a:solidFill>
              </a:rPr>
              <a:t>If the gas pedal gets stuck in the “on” position, a car keeps moving whether the pedal is pushed or not. </a:t>
            </a:r>
          </a:p>
          <a:p>
            <a:pPr algn="l" defTabSz="457200">
              <a:spcBef>
                <a:spcPts val="0"/>
              </a:spcBef>
              <a:spcAft>
                <a:spcPts val="1800"/>
              </a:spcAft>
              <a:buClrTx/>
              <a:defRPr/>
            </a:pPr>
            <a:r>
              <a:rPr lang="en-US" sz="2200" dirty="0">
                <a:solidFill>
                  <a:schemeClr val="bg1"/>
                </a:solidFill>
              </a:rPr>
              <a:t>Similarly, when a proto-oncogene mutates into an oncogene, a cell will keep dividing even when there are no messages to divide</a:t>
            </a:r>
          </a:p>
        </p:txBody>
      </p:sp>
    </p:spTree>
    <p:extLst>
      <p:ext uri="{BB962C8B-B14F-4D97-AF65-F5344CB8AC3E}">
        <p14:creationId xmlns:p14="http://schemas.microsoft.com/office/powerpoint/2010/main" val="2352314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dissolve">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dissolv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40</a:t>
            </a:fld>
            <a:endParaRPr lang="en-US"/>
          </a:p>
        </p:txBody>
      </p:sp>
      <p:sp>
        <p:nvSpPr>
          <p:cNvPr id="8" name="Content Placeholder 2"/>
          <p:cNvSpPr txBox="1">
            <a:spLocks/>
          </p:cNvSpPr>
          <p:nvPr/>
        </p:nvSpPr>
        <p:spPr>
          <a:xfrm>
            <a:off x="2903889" y="1528234"/>
            <a:ext cx="5520443" cy="4774803"/>
          </a:xfrm>
          <a:prstGeom prst="rect">
            <a:avLst/>
          </a:prstGeom>
        </p:spPr>
        <p:txBody>
          <a:bodyPr vert="horz" lIns="91440" tIns="45720" rIns="91440" bIns="45720" rtlCol="0" anchor="t" anchorCtr="0">
            <a:no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spcBef>
                <a:spcPts val="600"/>
              </a:spcBef>
              <a:buClr>
                <a:schemeClr val="bg2">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ts val="600"/>
              </a:spcBef>
              <a:buClr>
                <a:schemeClr val="tx1">
                  <a:lumMod val="75000"/>
                  <a:lumOff val="25000"/>
                </a:schemeClr>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ts val="600"/>
              </a:spcBef>
              <a:buClr>
                <a:schemeClr val="bg2">
                  <a:lumMod val="60000"/>
                  <a:lumOff val="40000"/>
                </a:schemeClr>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ts val="600"/>
              </a:spcBef>
              <a:buClr>
                <a:schemeClr val="tx1">
                  <a:lumMod val="75000"/>
                  <a:lumOff val="25000"/>
                </a:schemeClr>
              </a:buClr>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bg2">
                  <a:lumMod val="60000"/>
                  <a:lumOff val="40000"/>
                </a:schemeClr>
              </a:buClr>
              <a:buFont typeface="Arial" pitchFamily="34" charset="0"/>
              <a:buNone/>
              <a:defRPr lang="en-US"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tx1">
                  <a:lumMod val="75000"/>
                  <a:lumOff val="25000"/>
                </a:schemeClr>
              </a:buClr>
              <a:buFont typeface="Arial" pitchFamily="34" charset="0"/>
              <a:buNone/>
              <a:defRPr lang="en-US" sz="1400" kern="1200">
                <a:solidFill>
                  <a:schemeClr val="tx1">
                    <a:tint val="75000"/>
                  </a:schemeClr>
                </a:solidFill>
                <a:latin typeface="+mn-lt"/>
                <a:ea typeface="+mn-ea"/>
                <a:cs typeface="+mn-cs"/>
              </a:defRPr>
            </a:lvl9pPr>
          </a:lstStyle>
          <a:p>
            <a:pPr algn="l" defTabSz="457200">
              <a:lnSpc>
                <a:spcPct val="110000"/>
              </a:lnSpc>
              <a:spcBef>
                <a:spcPts val="0"/>
              </a:spcBef>
              <a:spcAft>
                <a:spcPts val="1800"/>
              </a:spcAft>
              <a:buClrTx/>
              <a:defRPr/>
            </a:pPr>
            <a:r>
              <a:rPr lang="en-US" sz="2200" dirty="0"/>
              <a:t>Proto-oncogenes are like the gas pedal of a car. </a:t>
            </a:r>
          </a:p>
          <a:p>
            <a:pPr algn="l" defTabSz="457200">
              <a:lnSpc>
                <a:spcPct val="110000"/>
              </a:lnSpc>
              <a:spcBef>
                <a:spcPts val="0"/>
              </a:spcBef>
              <a:spcAft>
                <a:spcPts val="1800"/>
              </a:spcAft>
              <a:buClrTx/>
              <a:defRPr/>
            </a:pPr>
            <a:r>
              <a:rPr lang="en-US" sz="2200" dirty="0"/>
              <a:t>If the gas pedal gets stuck in the “on” position, a car keeps moving whether the pedal is pushed or not. </a:t>
            </a:r>
          </a:p>
          <a:p>
            <a:pPr algn="l">
              <a:lnSpc>
                <a:spcPct val="110000"/>
              </a:lnSpc>
              <a:spcBef>
                <a:spcPts val="0"/>
              </a:spcBef>
              <a:spcAft>
                <a:spcPts val="1800"/>
              </a:spcAft>
            </a:pPr>
            <a:r>
              <a:rPr lang="en-US" sz="2200" dirty="0"/>
              <a:t>Similarly, when a proto-oncogene mutates into an oncogene, a cell will keep dividing even when there are no messages to divide. </a:t>
            </a:r>
          </a:p>
          <a:p>
            <a:pPr algn="l">
              <a:lnSpc>
                <a:spcPct val="110000"/>
              </a:lnSpc>
              <a:spcBef>
                <a:spcPts val="0"/>
              </a:spcBef>
              <a:spcAft>
                <a:spcPts val="1800"/>
              </a:spcAft>
            </a:pPr>
            <a:endParaRPr lang="en-US" sz="2200" dirty="0"/>
          </a:p>
          <a:p>
            <a:pPr algn="l" defTabSz="457200">
              <a:lnSpc>
                <a:spcPct val="110000"/>
              </a:lnSpc>
              <a:spcBef>
                <a:spcPts val="0"/>
              </a:spcBef>
              <a:spcAft>
                <a:spcPts val="1800"/>
              </a:spcAft>
              <a:buClrTx/>
              <a:defRPr/>
            </a:pPr>
            <a:endParaRPr lang="en-US" sz="2200" dirty="0"/>
          </a:p>
        </p:txBody>
      </p:sp>
      <p:sp>
        <p:nvSpPr>
          <p:cNvPr id="90" name="Content Placeholder 2"/>
          <p:cNvSpPr txBox="1">
            <a:spLocks/>
          </p:cNvSpPr>
          <p:nvPr/>
        </p:nvSpPr>
        <p:spPr>
          <a:xfrm>
            <a:off x="42333" y="997117"/>
            <a:ext cx="2523065" cy="940338"/>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buNone/>
            </a:pPr>
            <a:r>
              <a:rPr lang="en-US" sz="1800" dirty="0">
                <a:solidFill>
                  <a:srgbClr val="404040"/>
                </a:solidFill>
              </a:rPr>
              <a:t>Gene function is activated </a:t>
            </a:r>
          </a:p>
        </p:txBody>
      </p:sp>
    </p:spTree>
    <p:extLst>
      <p:ext uri="{BB962C8B-B14F-4D97-AF65-F5344CB8AC3E}">
        <p14:creationId xmlns:p14="http://schemas.microsoft.com/office/powerpoint/2010/main" val="2025328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41</a:t>
            </a:fld>
            <a:endParaRPr lang="en-US"/>
          </a:p>
        </p:txBody>
      </p:sp>
      <p:sp>
        <p:nvSpPr>
          <p:cNvPr id="4" name="TextBox 3"/>
          <p:cNvSpPr txBox="1"/>
          <p:nvPr/>
        </p:nvSpPr>
        <p:spPr>
          <a:xfrm>
            <a:off x="3062110" y="1303846"/>
            <a:ext cx="5940779" cy="4955202"/>
          </a:xfrm>
          <a:prstGeom prst="rect">
            <a:avLst/>
          </a:prstGeom>
          <a:noFill/>
        </p:spPr>
        <p:txBody>
          <a:bodyPr wrap="square" rtlCol="0">
            <a:spAutoFit/>
          </a:bodyPr>
          <a:lstStyle/>
          <a:p>
            <a:pPr>
              <a:spcAft>
                <a:spcPts val="1800"/>
              </a:spcAft>
            </a:pPr>
            <a:r>
              <a:rPr lang="en-US" sz="2200" b="1" dirty="0"/>
              <a:t>Normal Cell Division </a:t>
            </a:r>
            <a:br>
              <a:rPr lang="en-US" sz="2200" b="1" dirty="0"/>
            </a:br>
            <a:r>
              <a:rPr lang="en-US" sz="2200" dirty="0"/>
              <a:t>The cell proceeds with normal cell division. At least one error is detected at one or more cell cycle checkpoints. Once the errors are repaired and checkpoints are cleared, the cell divides normally.</a:t>
            </a:r>
            <a:endParaRPr lang="en-US" sz="2200" b="1" dirty="0"/>
          </a:p>
          <a:p>
            <a:pPr>
              <a:spcAft>
                <a:spcPts val="1800"/>
              </a:spcAft>
            </a:pPr>
            <a:r>
              <a:rPr lang="en-US" sz="2200" b="1" dirty="0"/>
              <a:t>Tumor Suppressor Gene Mutation</a:t>
            </a:r>
            <a:br>
              <a:rPr lang="en-US" sz="2200" b="1" dirty="0"/>
            </a:br>
            <a:r>
              <a:rPr lang="en-US" sz="2200" dirty="0"/>
              <a:t>Tumor suppressor gene loses function. </a:t>
            </a:r>
            <a:br>
              <a:rPr lang="en-US" sz="2200" dirty="0"/>
            </a:br>
            <a:r>
              <a:rPr lang="en-US" sz="2200" dirty="0"/>
              <a:t>cells will continue to divide.</a:t>
            </a:r>
            <a:endParaRPr lang="en-US" sz="2200" b="1" dirty="0"/>
          </a:p>
          <a:p>
            <a:pPr>
              <a:spcAft>
                <a:spcPts val="1800"/>
              </a:spcAft>
            </a:pPr>
            <a:r>
              <a:rPr lang="en-US" sz="2200" b="1" dirty="0"/>
              <a:t>Proto-oncogene Mutation</a:t>
            </a:r>
            <a:br>
              <a:rPr lang="en-US" sz="2200" b="1" dirty="0"/>
            </a:br>
            <a:r>
              <a:rPr lang="en-US" sz="2200" dirty="0"/>
              <a:t>Proto-oncogene mutates into an oncogene. The cells will continue to divide.</a:t>
            </a:r>
          </a:p>
        </p:txBody>
      </p:sp>
    </p:spTree>
    <p:extLst>
      <p:ext uri="{BB962C8B-B14F-4D97-AF65-F5344CB8AC3E}">
        <p14:creationId xmlns:p14="http://schemas.microsoft.com/office/powerpoint/2010/main" val="2832428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42</a:t>
            </a:fld>
            <a:endParaRPr lang="en-US"/>
          </a:p>
        </p:txBody>
      </p:sp>
      <p:sp>
        <p:nvSpPr>
          <p:cNvPr id="4" name="TextBox 3"/>
          <p:cNvSpPr txBox="1"/>
          <p:nvPr/>
        </p:nvSpPr>
        <p:spPr>
          <a:xfrm>
            <a:off x="2850444" y="1128889"/>
            <a:ext cx="5353756" cy="2308324"/>
          </a:xfrm>
          <a:prstGeom prst="rect">
            <a:avLst/>
          </a:prstGeom>
          <a:noFill/>
        </p:spPr>
        <p:txBody>
          <a:bodyPr wrap="square" rtlCol="0">
            <a:spAutoFit/>
          </a:bodyPr>
          <a:lstStyle/>
          <a:p>
            <a:r>
              <a:rPr lang="en-US" sz="2400" dirty="0"/>
              <a:t>What is the difference between the three cell division scenario? Let’s find out. </a:t>
            </a:r>
          </a:p>
          <a:p>
            <a:endParaRPr lang="en-US" sz="2400" dirty="0"/>
          </a:p>
          <a:p>
            <a:r>
              <a:rPr lang="en-US" sz="2400" dirty="0"/>
              <a:t>Divide into three groups and assign parts for a role play.</a:t>
            </a:r>
          </a:p>
        </p:txBody>
      </p:sp>
      <p:sp>
        <p:nvSpPr>
          <p:cNvPr id="7" name="Oval 6"/>
          <p:cNvSpPr/>
          <p:nvPr/>
        </p:nvSpPr>
        <p:spPr>
          <a:xfrm>
            <a:off x="574524" y="4140199"/>
            <a:ext cx="1866698" cy="1866698"/>
          </a:xfrm>
          <a:prstGeom prst="ellipse">
            <a:avLst/>
          </a:prstGeom>
          <a:solidFill>
            <a:srgbClr val="271A0E"/>
          </a:solidFill>
          <a:ln>
            <a:solidFill>
              <a:srgbClr val="271A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b="1" dirty="0"/>
              <a:t>1</a:t>
            </a:r>
          </a:p>
        </p:txBody>
      </p:sp>
      <p:sp>
        <p:nvSpPr>
          <p:cNvPr id="10" name="Oval 9"/>
          <p:cNvSpPr/>
          <p:nvPr/>
        </p:nvSpPr>
        <p:spPr>
          <a:xfrm>
            <a:off x="3614057" y="4140199"/>
            <a:ext cx="1866698" cy="1866698"/>
          </a:xfrm>
          <a:prstGeom prst="ellipse">
            <a:avLst/>
          </a:prstGeom>
          <a:solidFill>
            <a:srgbClr val="271A0E"/>
          </a:solidFill>
          <a:ln>
            <a:solidFill>
              <a:srgbClr val="271A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b="1" dirty="0"/>
              <a:t>2</a:t>
            </a:r>
          </a:p>
        </p:txBody>
      </p:sp>
      <p:sp>
        <p:nvSpPr>
          <p:cNvPr id="11" name="Oval 10"/>
          <p:cNvSpPr/>
          <p:nvPr/>
        </p:nvSpPr>
        <p:spPr>
          <a:xfrm>
            <a:off x="6653591" y="4140199"/>
            <a:ext cx="1866698" cy="1866698"/>
          </a:xfrm>
          <a:prstGeom prst="ellipse">
            <a:avLst/>
          </a:prstGeom>
          <a:solidFill>
            <a:srgbClr val="271A0E"/>
          </a:solidFill>
          <a:ln>
            <a:solidFill>
              <a:srgbClr val="271A0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b="1" dirty="0"/>
              <a:t>3</a:t>
            </a:r>
          </a:p>
        </p:txBody>
      </p:sp>
    </p:spTree>
    <p:extLst>
      <p:ext uri="{BB962C8B-B14F-4D97-AF65-F5344CB8AC3E}">
        <p14:creationId xmlns:p14="http://schemas.microsoft.com/office/powerpoint/2010/main" val="2997707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43</a:t>
            </a:fld>
            <a:endParaRPr lang="en-US"/>
          </a:p>
        </p:txBody>
      </p:sp>
      <p:sp>
        <p:nvSpPr>
          <p:cNvPr id="10" name="Content Placeholder 2"/>
          <p:cNvSpPr txBox="1">
            <a:spLocks/>
          </p:cNvSpPr>
          <p:nvPr/>
        </p:nvSpPr>
        <p:spPr>
          <a:xfrm>
            <a:off x="3640665" y="1933221"/>
            <a:ext cx="5009445" cy="329635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20000"/>
              </a:lnSpc>
              <a:buNone/>
            </a:pPr>
            <a:r>
              <a:rPr lang="en-US" sz="2200" dirty="0">
                <a:solidFill>
                  <a:srgbClr val="FFFFFF"/>
                </a:solidFill>
              </a:rPr>
              <a:t>Create a model that explains                            the relationship between the cell cycle and the development of cancer.  Your model can be an illustration, a description, a video explanation, or a physical representation.</a:t>
            </a:r>
            <a:endParaRPr lang="en-US" sz="2200" b="1" dirty="0">
              <a:solidFill>
                <a:srgbClr val="FFFFFF"/>
              </a:solidFill>
            </a:endParaRPr>
          </a:p>
        </p:txBody>
      </p:sp>
    </p:spTree>
    <p:extLst>
      <p:ext uri="{BB962C8B-B14F-4D97-AF65-F5344CB8AC3E}">
        <p14:creationId xmlns:p14="http://schemas.microsoft.com/office/powerpoint/2010/main" val="3559361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a:xfrm>
            <a:off x="3225795" y="3121293"/>
            <a:ext cx="5537201" cy="326813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10000"/>
              </a:lnSpc>
              <a:buNone/>
            </a:pPr>
            <a:r>
              <a:rPr lang="en-US" sz="2200" i="1" dirty="0"/>
              <a:t>           I remember learning about the </a:t>
            </a:r>
            <a:br>
              <a:rPr lang="en-US" sz="2200" i="1" dirty="0"/>
            </a:br>
            <a:r>
              <a:rPr lang="en-US" sz="2200" i="1" dirty="0"/>
              <a:t>     phases of the cell cycle, but don’t understand the deal with cancer. </a:t>
            </a:r>
            <a:br>
              <a:rPr lang="en-US" sz="2200" i="1" dirty="0"/>
            </a:br>
            <a:r>
              <a:rPr lang="en-US" sz="2200" i="1" dirty="0"/>
              <a:t>I wonder what mom went through before now! I really want to help but I just keep wondering about what’s going to happen. Also, will I get cancer, too?</a:t>
            </a:r>
            <a:endParaRPr lang="en-US" sz="2200" dirty="0"/>
          </a:p>
        </p:txBody>
      </p:sp>
      <p:sp>
        <p:nvSpPr>
          <p:cNvPr id="4" name="Slide Number Placeholder 3"/>
          <p:cNvSpPr>
            <a:spLocks noGrp="1"/>
          </p:cNvSpPr>
          <p:nvPr>
            <p:ph type="sldNum" sz="quarter" idx="12"/>
          </p:nvPr>
        </p:nvSpPr>
        <p:spPr/>
        <p:txBody>
          <a:bodyPr/>
          <a:lstStyle/>
          <a:p>
            <a:fld id="{CFE4BAC9-6D41-4691-9299-18EF07EF0177}" type="slidenum">
              <a:rPr lang="en-US" smtClean="0"/>
              <a:t>44</a:t>
            </a:fld>
            <a:endParaRPr lang="en-US"/>
          </a:p>
        </p:txBody>
      </p:sp>
    </p:spTree>
    <p:extLst>
      <p:ext uri="{BB962C8B-B14F-4D97-AF65-F5344CB8AC3E}">
        <p14:creationId xmlns:p14="http://schemas.microsoft.com/office/powerpoint/2010/main" val="694543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1"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45</a:t>
            </a:fld>
            <a:endParaRPr lang="en-US"/>
          </a:p>
        </p:txBody>
      </p:sp>
    </p:spTree>
    <p:extLst>
      <p:ext uri="{BB962C8B-B14F-4D97-AF65-F5344CB8AC3E}">
        <p14:creationId xmlns:p14="http://schemas.microsoft.com/office/powerpoint/2010/main" val="1007910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FE4BAC9-6D41-4691-9299-18EF07EF0177}" type="slidenum">
              <a:rPr lang="en-US" smtClean="0"/>
              <a:t>4</a:t>
            </a:fld>
            <a:endParaRPr lang="en-US"/>
          </a:p>
        </p:txBody>
      </p:sp>
    </p:spTree>
    <p:extLst>
      <p:ext uri="{BB962C8B-B14F-4D97-AF65-F5344CB8AC3E}">
        <p14:creationId xmlns:p14="http://schemas.microsoft.com/office/powerpoint/2010/main" val="2698132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2890" y="1075267"/>
            <a:ext cx="3621088" cy="1777999"/>
          </a:xfrm>
        </p:spPr>
        <p:txBody>
          <a:bodyPr/>
          <a:lstStyle/>
          <a:p>
            <a:pPr marL="0" indent="0">
              <a:buNone/>
            </a:pPr>
            <a:r>
              <a:rPr lang="en-US" sz="2200" b="1" dirty="0">
                <a:solidFill>
                  <a:srgbClr val="595959"/>
                </a:solidFill>
              </a:rPr>
              <a:t>Question 1: </a:t>
            </a:r>
            <a:br>
              <a:rPr lang="en-US" sz="2200" b="1" dirty="0">
                <a:solidFill>
                  <a:srgbClr val="595959"/>
                </a:solidFill>
              </a:rPr>
            </a:br>
            <a:r>
              <a:rPr lang="en-US" sz="2200" dirty="0">
                <a:solidFill>
                  <a:srgbClr val="595959"/>
                </a:solidFill>
              </a:rPr>
              <a:t>The risk of dying from cancer in the United States is increasing.</a:t>
            </a:r>
          </a:p>
        </p:txBody>
      </p:sp>
      <p:sp>
        <p:nvSpPr>
          <p:cNvPr id="7" name="Content Placeholder 2"/>
          <p:cNvSpPr txBox="1">
            <a:spLocks/>
          </p:cNvSpPr>
          <p:nvPr/>
        </p:nvSpPr>
        <p:spPr>
          <a:xfrm>
            <a:off x="5062890" y="2853266"/>
            <a:ext cx="3621088" cy="504297"/>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lnSpc>
                <a:spcPct val="120000"/>
              </a:lnSpc>
              <a:spcBef>
                <a:spcPts val="0"/>
              </a:spcBef>
              <a:buClrTx/>
              <a:buNone/>
              <a:defRPr/>
            </a:pPr>
            <a:r>
              <a:rPr lang="en-US" b="1">
                <a:solidFill>
                  <a:srgbClr val="FF0000"/>
                </a:solidFill>
              </a:rPr>
              <a:t>FALSE.</a:t>
            </a:r>
            <a:endParaRPr lang="en-US" dirty="0">
              <a:solidFill>
                <a:srgbClr val="FF0000"/>
              </a:solidFill>
            </a:endParaRPr>
          </a:p>
        </p:txBody>
      </p:sp>
      <p:sp>
        <p:nvSpPr>
          <p:cNvPr id="8" name="Slide Number Placeholder 7"/>
          <p:cNvSpPr>
            <a:spLocks noGrp="1"/>
          </p:cNvSpPr>
          <p:nvPr>
            <p:ph type="sldNum" sz="quarter" idx="12"/>
          </p:nvPr>
        </p:nvSpPr>
        <p:spPr/>
        <p:txBody>
          <a:bodyPr/>
          <a:lstStyle/>
          <a:p>
            <a:fld id="{CFE4BAC9-6D41-4691-9299-18EF07EF0177}" type="slidenum">
              <a:rPr lang="en-US" smtClean="0"/>
              <a:t>5</a:t>
            </a:fld>
            <a:endParaRPr lang="en-US"/>
          </a:p>
        </p:txBody>
      </p:sp>
      <p:sp>
        <p:nvSpPr>
          <p:cNvPr id="5" name="Content Placeholder 2"/>
          <p:cNvSpPr txBox="1">
            <a:spLocks/>
          </p:cNvSpPr>
          <p:nvPr/>
        </p:nvSpPr>
        <p:spPr>
          <a:xfrm>
            <a:off x="5062890" y="3357563"/>
            <a:ext cx="3621088" cy="1777999"/>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lnSpc>
                <a:spcPct val="120000"/>
              </a:lnSpc>
              <a:spcBef>
                <a:spcPts val="0"/>
              </a:spcBef>
              <a:buClrTx/>
              <a:buNone/>
              <a:defRPr/>
            </a:pPr>
            <a:r>
              <a:rPr lang="en-US" dirty="0">
                <a:solidFill>
                  <a:srgbClr val="595959"/>
                </a:solidFill>
              </a:rPr>
              <a:t>The risk of dying from cancer in the United States has decreased from 1975 to 2012</a:t>
            </a:r>
            <a:r>
              <a:rPr lang="en-US" dirty="0">
                <a:solidFill>
                  <a:schemeClr val="tx1"/>
                </a:solidFill>
              </a:rPr>
              <a:t>. </a:t>
            </a:r>
            <a:endParaRPr lang="en-US" dirty="0">
              <a:solidFill>
                <a:srgbClr val="FF0000"/>
              </a:solidFill>
            </a:endParaRPr>
          </a:p>
        </p:txBody>
      </p:sp>
    </p:spTree>
    <p:extLst>
      <p:ext uri="{BB962C8B-B14F-4D97-AF65-F5344CB8AC3E}">
        <p14:creationId xmlns:p14="http://schemas.microsoft.com/office/powerpoint/2010/main" val="62061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 Placeholder 3"/>
          <p:cNvSpPr txBox="1">
            <a:spLocks/>
          </p:cNvSpPr>
          <p:nvPr/>
        </p:nvSpPr>
        <p:spPr>
          <a:xfrm>
            <a:off x="1523997" y="5273524"/>
            <a:ext cx="6976536" cy="924076"/>
          </a:xfrm>
          <a:prstGeom prst="rect">
            <a:avLst/>
          </a:prstGeom>
        </p:spPr>
        <p:txBody>
          <a:bodyPr>
            <a:normAutofit lnSpcReduction="10000"/>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nSpc>
                <a:spcPct val="110000"/>
              </a:lnSpc>
              <a:buNone/>
            </a:pPr>
            <a:r>
              <a:rPr lang="en-US" sz="1300" dirty="0">
                <a:solidFill>
                  <a:schemeClr val="bg1"/>
                </a:solidFill>
              </a:rPr>
              <a:t>US Mortality Files, National Center for Health Statistics, Centers for Disease Control and Prevention. Rates are per 100,000 and are age-adjusted to the 2000 US </a:t>
            </a:r>
            <a:r>
              <a:rPr lang="en-US" sz="1300" dirty="0" err="1">
                <a:solidFill>
                  <a:schemeClr val="bg1"/>
                </a:solidFill>
              </a:rPr>
              <a:t>Std</a:t>
            </a:r>
            <a:r>
              <a:rPr lang="en-US" sz="1300" dirty="0">
                <a:solidFill>
                  <a:schemeClr val="bg1"/>
                </a:solidFill>
              </a:rPr>
              <a:t> Population (19 age groups - Census P25-1130). Source: National Cancer Institute. SEER Statistics Review 1975-2006.</a:t>
            </a:r>
          </a:p>
        </p:txBody>
      </p:sp>
      <p:sp>
        <p:nvSpPr>
          <p:cNvPr id="6" name="Slide Number Placeholder 5"/>
          <p:cNvSpPr>
            <a:spLocks noGrp="1"/>
          </p:cNvSpPr>
          <p:nvPr>
            <p:ph type="sldNum" sz="quarter" idx="12"/>
          </p:nvPr>
        </p:nvSpPr>
        <p:spPr/>
        <p:txBody>
          <a:bodyPr/>
          <a:lstStyle/>
          <a:p>
            <a:fld id="{CFE4BAC9-6D41-4691-9299-18EF07EF0177}" type="slidenum">
              <a:rPr lang="en-US" smtClean="0"/>
              <a:t>6</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09215358"/>
              </p:ext>
            </p:extLst>
          </p:nvPr>
        </p:nvGraphicFramePr>
        <p:xfrm>
          <a:off x="1523997" y="1106714"/>
          <a:ext cx="6976536" cy="4079240"/>
        </p:xfrm>
        <a:graphic>
          <a:graphicData uri="http://schemas.openxmlformats.org/drawingml/2006/table">
            <a:tbl>
              <a:tblPr firstRow="1" bandRow="1">
                <a:tableStyleId>{2D5ABB26-0587-4C30-8999-92F81FD0307C}</a:tableStyleId>
              </a:tblPr>
              <a:tblGrid>
                <a:gridCol w="1744134">
                  <a:extLst>
                    <a:ext uri="{9D8B030D-6E8A-4147-A177-3AD203B41FA5}">
                      <a16:colId xmlns:a16="http://schemas.microsoft.com/office/drawing/2014/main" val="20000"/>
                    </a:ext>
                  </a:extLst>
                </a:gridCol>
                <a:gridCol w="1744134">
                  <a:extLst>
                    <a:ext uri="{9D8B030D-6E8A-4147-A177-3AD203B41FA5}">
                      <a16:colId xmlns:a16="http://schemas.microsoft.com/office/drawing/2014/main" val="20001"/>
                    </a:ext>
                  </a:extLst>
                </a:gridCol>
                <a:gridCol w="1744134">
                  <a:extLst>
                    <a:ext uri="{9D8B030D-6E8A-4147-A177-3AD203B41FA5}">
                      <a16:colId xmlns:a16="http://schemas.microsoft.com/office/drawing/2014/main" val="20002"/>
                    </a:ext>
                  </a:extLst>
                </a:gridCol>
                <a:gridCol w="1744134">
                  <a:extLst>
                    <a:ext uri="{9D8B030D-6E8A-4147-A177-3AD203B41FA5}">
                      <a16:colId xmlns:a16="http://schemas.microsoft.com/office/drawing/2014/main" val="20003"/>
                    </a:ext>
                  </a:extLst>
                </a:gridCol>
              </a:tblGrid>
              <a:tr h="370840">
                <a:tc>
                  <a:txBody>
                    <a:bodyPr/>
                    <a:lstStyle/>
                    <a:p>
                      <a:pPr algn="ctr"/>
                      <a:r>
                        <a:rPr lang="en-US" sz="1400" dirty="0">
                          <a:solidFill>
                            <a:srgbClr val="B72460"/>
                          </a:solidFill>
                        </a:rPr>
                        <a:t>Year of Death</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solidFill>
                  </a:tcPr>
                </a:tc>
                <a:tc>
                  <a:txBody>
                    <a:bodyPr/>
                    <a:lstStyle/>
                    <a:p>
                      <a:pPr algn="ctr"/>
                      <a:r>
                        <a:rPr lang="en-US" sz="1400" dirty="0">
                          <a:solidFill>
                            <a:srgbClr val="B72460"/>
                          </a:solidFill>
                        </a:rPr>
                        <a:t>Total</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solidFill>
                  </a:tcPr>
                </a:tc>
                <a:tc>
                  <a:txBody>
                    <a:bodyPr/>
                    <a:lstStyle/>
                    <a:p>
                      <a:pPr algn="ctr"/>
                      <a:r>
                        <a:rPr lang="en-US" sz="1400" dirty="0">
                          <a:solidFill>
                            <a:srgbClr val="B72460"/>
                          </a:solidFill>
                        </a:rPr>
                        <a:t>Males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solidFill>
                  </a:tcPr>
                </a:tc>
                <a:tc>
                  <a:txBody>
                    <a:bodyPr/>
                    <a:lstStyle/>
                    <a:p>
                      <a:pPr algn="ctr"/>
                      <a:r>
                        <a:rPr lang="en-US" sz="1400" dirty="0">
                          <a:solidFill>
                            <a:srgbClr val="B72460"/>
                          </a:solidFill>
                        </a:rPr>
                        <a:t>Females</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r>
                        <a:rPr lang="en-US" sz="1400" dirty="0">
                          <a:solidFill>
                            <a:schemeClr val="bg1"/>
                          </a:solidFill>
                        </a:rPr>
                        <a:t>1975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17.8</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0.4</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31.5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1400" dirty="0">
                          <a:solidFill>
                            <a:schemeClr val="bg1"/>
                          </a:solidFill>
                        </a:rPr>
                        <a:t>1980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18.0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31.7</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1400" dirty="0">
                          <a:solidFill>
                            <a:schemeClr val="bg1"/>
                          </a:solidFill>
                        </a:rPr>
                        <a:t>1985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18.8</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33.0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1400" dirty="0">
                          <a:solidFill>
                            <a:schemeClr val="bg1"/>
                          </a:solidFill>
                        </a:rPr>
                        <a:t>1990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18.9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33.1</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1400" dirty="0">
                          <a:solidFill>
                            <a:schemeClr val="bg1"/>
                          </a:solidFill>
                        </a:rPr>
                        <a:t>1995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17.4</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0.4</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30.6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r>
                        <a:rPr lang="en-US" sz="1400" dirty="0">
                          <a:solidFill>
                            <a:schemeClr val="bg1"/>
                          </a:solidFill>
                        </a:rPr>
                        <a:t>2000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15.2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0.4</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26.6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r>
                        <a:rPr lang="en-US" sz="1400" dirty="0">
                          <a:solidFill>
                            <a:schemeClr val="bg1"/>
                          </a:solidFill>
                        </a:rPr>
                        <a:t>2005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13.5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24.0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algn="ctr"/>
                      <a:r>
                        <a:rPr lang="en-US" sz="1400" dirty="0">
                          <a:solidFill>
                            <a:schemeClr val="bg1"/>
                          </a:solidFill>
                        </a:rPr>
                        <a:t>2010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12.2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0.3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400" dirty="0">
                          <a:solidFill>
                            <a:srgbClr val="FFFFFF"/>
                          </a:solidFill>
                        </a:rPr>
                        <a:t>21.9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algn="ctr"/>
                      <a:r>
                        <a:rPr lang="en-US" sz="1600" b="1" dirty="0">
                          <a:solidFill>
                            <a:schemeClr val="bg1"/>
                          </a:solidFill>
                        </a:rPr>
                        <a:t>2012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600" b="1" dirty="0">
                          <a:solidFill>
                            <a:srgbClr val="FFFFFF"/>
                          </a:solidFill>
                        </a:rPr>
                        <a:t>11.83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600" b="1" dirty="0">
                          <a:solidFill>
                            <a:srgbClr val="FFFFFF"/>
                          </a:solidFill>
                        </a:rPr>
                        <a:t>0.3</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n-US" sz="1600" b="1" dirty="0">
                          <a:solidFill>
                            <a:srgbClr val="FFFFFF"/>
                          </a:solidFill>
                        </a:rPr>
                        <a:t>21.1</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ctr"/>
                      <a:r>
                        <a:rPr lang="en-US" sz="1400" dirty="0">
                          <a:solidFill>
                            <a:srgbClr val="B72460"/>
                          </a:solidFill>
                        </a:rPr>
                        <a:t>1975-2012</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alpha val="74000"/>
                      </a:schemeClr>
                    </a:solidFill>
                  </a:tcPr>
                </a:tc>
                <a:tc>
                  <a:txBody>
                    <a:bodyPr/>
                    <a:lstStyle/>
                    <a:p>
                      <a:pPr algn="ctr"/>
                      <a:r>
                        <a:rPr lang="en-US" sz="1400" dirty="0">
                          <a:solidFill>
                            <a:srgbClr val="B72460"/>
                          </a:solidFill>
                        </a:rPr>
                        <a:t>16.0</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alpha val="74000"/>
                      </a:schemeClr>
                    </a:solidFill>
                  </a:tcPr>
                </a:tc>
                <a:tc>
                  <a:txBody>
                    <a:bodyPr/>
                    <a:lstStyle/>
                    <a:p>
                      <a:pPr algn="ctr"/>
                      <a:r>
                        <a:rPr lang="en-US" sz="1400" dirty="0">
                          <a:solidFill>
                            <a:srgbClr val="B72460"/>
                          </a:solidFill>
                        </a:rPr>
                        <a:t>0.3</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alpha val="74000"/>
                      </a:schemeClr>
                    </a:solidFill>
                  </a:tcPr>
                </a:tc>
                <a:tc>
                  <a:txBody>
                    <a:bodyPr/>
                    <a:lstStyle/>
                    <a:p>
                      <a:pPr algn="ctr"/>
                      <a:r>
                        <a:rPr lang="en-US" sz="1400" dirty="0">
                          <a:solidFill>
                            <a:srgbClr val="B72460"/>
                          </a:solidFill>
                        </a:rPr>
                        <a:t>28.2</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95000"/>
                        <a:alpha val="74000"/>
                      </a:schemeClr>
                    </a:solidFill>
                  </a:tcPr>
                </a:tc>
                <a:extLst>
                  <a:ext uri="{0D108BD9-81ED-4DB2-BD59-A6C34878D82A}">
                    <a16:rowId xmlns:a16="http://schemas.microsoft.com/office/drawing/2014/main" val="10010"/>
                  </a:ext>
                </a:extLst>
              </a:tr>
            </a:tbl>
          </a:graphicData>
        </a:graphic>
      </p:graphicFrame>
      <p:graphicFrame>
        <p:nvGraphicFramePr>
          <p:cNvPr id="9" name="Table 8"/>
          <p:cNvGraphicFramePr>
            <a:graphicFrameLocks noGrp="1"/>
          </p:cNvGraphicFramePr>
          <p:nvPr/>
        </p:nvGraphicFramePr>
        <p:xfrm>
          <a:off x="-1717524" y="943429"/>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w="12700" cmpd="sng">
                      <a:solidFill>
                        <a:prstClr val="white"/>
                      </a:solidFill>
                      <a:prstDash val="solid"/>
                    </a:lnL>
                    <a:lnR w="12700" cmpd="sng">
                      <a:solidFill>
                        <a:prstClr val="white"/>
                      </a:solidFill>
                      <a:prstDash val="solid"/>
                    </a:lnR>
                    <a:lnT w="12700" cmpd="sng">
                      <a:solidFill>
                        <a:prstClr val="white"/>
                      </a:solidFill>
                      <a:prstDash val="solid"/>
                    </a:lnT>
                    <a:lnB w="12700" cmpd="sng">
                      <a:solidFill>
                        <a:prstClr val="white"/>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52157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016" y="1178077"/>
            <a:ext cx="4457788" cy="1490132"/>
          </a:xfrm>
        </p:spPr>
        <p:txBody>
          <a:bodyPr>
            <a:normAutofit/>
          </a:bodyPr>
          <a:lstStyle/>
          <a:p>
            <a:pPr marL="0" indent="0">
              <a:buNone/>
            </a:pPr>
            <a:r>
              <a:rPr lang="en-US" sz="2200" b="1" dirty="0"/>
              <a:t>Question 2: </a:t>
            </a:r>
            <a:br>
              <a:rPr lang="en-US" sz="2200" b="1" dirty="0"/>
            </a:br>
            <a:r>
              <a:rPr lang="en-US" sz="2200" dirty="0"/>
              <a:t>Cancer can be spread from person to person. </a:t>
            </a:r>
          </a:p>
          <a:p>
            <a:pPr marL="0" indent="0">
              <a:buNone/>
            </a:pPr>
            <a:endParaRPr lang="en-US" sz="2200" b="1" dirty="0">
              <a:solidFill>
                <a:srgbClr val="FF0000"/>
              </a:solidFill>
            </a:endParaRPr>
          </a:p>
          <a:p>
            <a:pPr marL="0" indent="0">
              <a:buNone/>
            </a:pPr>
            <a:endParaRPr lang="en-US" sz="2200" dirty="0"/>
          </a:p>
        </p:txBody>
      </p:sp>
      <p:sp>
        <p:nvSpPr>
          <p:cNvPr id="5" name="Content Placeholder 2"/>
          <p:cNvSpPr txBox="1">
            <a:spLocks/>
          </p:cNvSpPr>
          <p:nvPr/>
        </p:nvSpPr>
        <p:spPr>
          <a:xfrm>
            <a:off x="4190016" y="2668209"/>
            <a:ext cx="4487334" cy="359712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defTabSz="457200">
              <a:spcBef>
                <a:spcPts val="0"/>
              </a:spcBef>
              <a:buClrTx/>
              <a:buNone/>
              <a:defRPr/>
            </a:pPr>
            <a:r>
              <a:rPr lang="en-US" sz="3500" b="1" dirty="0">
                <a:solidFill>
                  <a:srgbClr val="31704F"/>
                </a:solidFill>
              </a:rPr>
              <a:t>FALSE.</a:t>
            </a:r>
          </a:p>
          <a:p>
            <a:pPr marL="0" indent="0" defTabSz="457200">
              <a:spcBef>
                <a:spcPts val="0"/>
              </a:spcBef>
              <a:buClrTx/>
              <a:buNone/>
              <a:defRPr/>
            </a:pPr>
            <a:r>
              <a:rPr lang="en-US" dirty="0"/>
              <a:t>Cancer cannot be </a:t>
            </a:r>
            <a:br>
              <a:rPr lang="en-US" dirty="0"/>
            </a:br>
            <a:r>
              <a:rPr lang="en-US" dirty="0"/>
              <a:t>passed from one person </a:t>
            </a:r>
            <a:br>
              <a:rPr lang="en-US" dirty="0"/>
            </a:br>
            <a:r>
              <a:rPr lang="en-US" dirty="0"/>
              <a:t>to another. Though cancer </a:t>
            </a:r>
            <a:br>
              <a:rPr lang="en-US" dirty="0"/>
            </a:br>
            <a:r>
              <a:rPr lang="en-US" dirty="0"/>
              <a:t>itself isn’t contagious, sometimes viruses, which are contagious, can lead to the development of cancer. </a:t>
            </a:r>
          </a:p>
          <a:p>
            <a:pPr marL="0" indent="0">
              <a:buFont typeface="Arial" pitchFamily="34" charset="0"/>
              <a:buNone/>
            </a:pPr>
            <a:endParaRPr lang="en-US" b="1" dirty="0">
              <a:solidFill>
                <a:srgbClr val="FF0000"/>
              </a:solidFill>
            </a:endParaRPr>
          </a:p>
          <a:p>
            <a:pPr marL="0" indent="0">
              <a:buFont typeface="Arial" pitchFamily="34" charset="0"/>
              <a:buNone/>
            </a:pPr>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7</a:t>
            </a:fld>
            <a:endParaRPr lang="en-US"/>
          </a:p>
        </p:txBody>
      </p:sp>
    </p:spTree>
    <p:extLst>
      <p:ext uri="{BB962C8B-B14F-4D97-AF65-F5344CB8AC3E}">
        <p14:creationId xmlns:p14="http://schemas.microsoft.com/office/powerpoint/2010/main" val="554600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6333" y="1047045"/>
            <a:ext cx="4346223" cy="1746955"/>
          </a:xfrm>
        </p:spPr>
        <p:txBody>
          <a:bodyPr>
            <a:noAutofit/>
          </a:bodyPr>
          <a:lstStyle/>
          <a:p>
            <a:pPr marL="0" indent="0">
              <a:buNone/>
            </a:pPr>
            <a:r>
              <a:rPr lang="en-US" sz="2200" b="1" dirty="0"/>
              <a:t>Question 3: </a:t>
            </a:r>
            <a:br>
              <a:rPr lang="en-US" sz="2200" b="1" dirty="0"/>
            </a:br>
            <a:r>
              <a:rPr lang="en-US" sz="2200" dirty="0"/>
              <a:t>What someone does as a young adult has little effect on their chance of getting cancer later in life. </a:t>
            </a:r>
          </a:p>
        </p:txBody>
      </p:sp>
      <p:sp>
        <p:nvSpPr>
          <p:cNvPr id="5" name="Slide Number Placeholder 4"/>
          <p:cNvSpPr>
            <a:spLocks noGrp="1"/>
          </p:cNvSpPr>
          <p:nvPr>
            <p:ph type="sldNum" sz="quarter" idx="12"/>
          </p:nvPr>
        </p:nvSpPr>
        <p:spPr/>
        <p:txBody>
          <a:bodyPr/>
          <a:lstStyle/>
          <a:p>
            <a:fld id="{CFE4BAC9-6D41-4691-9299-18EF07EF0177}" type="slidenum">
              <a:rPr lang="en-US" smtClean="0"/>
              <a:t>8</a:t>
            </a:fld>
            <a:endParaRPr lang="en-US"/>
          </a:p>
        </p:txBody>
      </p:sp>
      <p:sp>
        <p:nvSpPr>
          <p:cNvPr id="8" name="Rectangle 7"/>
          <p:cNvSpPr/>
          <p:nvPr/>
        </p:nvSpPr>
        <p:spPr>
          <a:xfrm>
            <a:off x="4106333" y="3068725"/>
            <a:ext cx="4572000" cy="2385269"/>
          </a:xfrm>
          <a:prstGeom prst="rect">
            <a:avLst/>
          </a:prstGeom>
        </p:spPr>
        <p:txBody>
          <a:bodyPr>
            <a:spAutoFit/>
          </a:bodyPr>
          <a:lstStyle/>
          <a:p>
            <a:r>
              <a:rPr lang="en-US" sz="3500" b="1" dirty="0">
                <a:solidFill>
                  <a:srgbClr val="9E1C1C"/>
                </a:solidFill>
              </a:rPr>
              <a:t>FALSE.</a:t>
            </a:r>
          </a:p>
          <a:p>
            <a:r>
              <a:rPr lang="en-US" sz="2400" dirty="0">
                <a:solidFill>
                  <a:schemeClr val="tx1">
                    <a:lumMod val="65000"/>
                    <a:lumOff val="35000"/>
                  </a:schemeClr>
                </a:solidFill>
              </a:rPr>
              <a:t>Most cases of cancer are the consequence of many years of exposure to several risk factors. </a:t>
            </a:r>
          </a:p>
          <a:p>
            <a:endParaRPr lang="en-US" dirty="0"/>
          </a:p>
        </p:txBody>
      </p:sp>
    </p:spTree>
    <p:extLst>
      <p:ext uri="{BB962C8B-B14F-4D97-AF65-F5344CB8AC3E}">
        <p14:creationId xmlns:p14="http://schemas.microsoft.com/office/powerpoint/2010/main" val="3233488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20022</TotalTime>
  <Words>4204</Words>
  <Application>Microsoft Macintosh PowerPoint</Application>
  <PresentationFormat>On-screen Show (4:3)</PresentationFormat>
  <Paragraphs>461</Paragraphs>
  <Slides>46</Slides>
  <Notes>46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MS PGothic</vt:lpstr>
      <vt:lpstr>Arial</vt:lpstr>
      <vt:lpstr>Calibri</vt:lpstr>
      <vt:lpstr>Calisto MT</vt:lpstr>
      <vt:lpstr>Century Gothic</vt:lpstr>
      <vt:lpstr>Wingdings</vt:lpstr>
      <vt:lpstr>Wingdings 2</vt:lpstr>
      <vt:lpstr>Perception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Agate Publishing</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What is Breast Cancer</dc:title>
  <dc:creator>Agate5</dc:creator>
  <cp:lastModifiedBy>Rachel Caldwell</cp:lastModifiedBy>
  <cp:revision>270</cp:revision>
  <dcterms:created xsi:type="dcterms:W3CDTF">2015-10-20T15:42:57Z</dcterms:created>
  <dcterms:modified xsi:type="dcterms:W3CDTF">2018-06-13T19:40:47Z</dcterms:modified>
</cp:coreProperties>
</file>