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1.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comment2.xml" ContentType="application/vnd.openxmlformats-officedocument.presentationml.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80" r:id="rId2"/>
  </p:sldMasterIdLst>
  <p:notesMasterIdLst>
    <p:notesMasterId r:id="rId61"/>
  </p:notesMasterIdLst>
  <p:handoutMasterIdLst>
    <p:handoutMasterId r:id="rId62"/>
  </p:handoutMasterIdLst>
  <p:sldIdLst>
    <p:sldId id="343" r:id="rId3"/>
    <p:sldId id="359" r:id="rId4"/>
    <p:sldId id="256" r:id="rId5"/>
    <p:sldId id="257" r:id="rId6"/>
    <p:sldId id="346" r:id="rId7"/>
    <p:sldId id="259" r:id="rId8"/>
    <p:sldId id="261" r:id="rId9"/>
    <p:sldId id="262" r:id="rId10"/>
    <p:sldId id="368" r:id="rId11"/>
    <p:sldId id="317" r:id="rId12"/>
    <p:sldId id="320" r:id="rId13"/>
    <p:sldId id="321" r:id="rId14"/>
    <p:sldId id="347" r:id="rId15"/>
    <p:sldId id="348" r:id="rId16"/>
    <p:sldId id="349" r:id="rId17"/>
    <p:sldId id="324" r:id="rId18"/>
    <p:sldId id="325" r:id="rId19"/>
    <p:sldId id="355" r:id="rId20"/>
    <p:sldId id="326" r:id="rId21"/>
    <p:sldId id="363" r:id="rId22"/>
    <p:sldId id="351" r:id="rId23"/>
    <p:sldId id="339" r:id="rId24"/>
    <p:sldId id="295" r:id="rId25"/>
    <p:sldId id="329" r:id="rId26"/>
    <p:sldId id="353" r:id="rId27"/>
    <p:sldId id="328" r:id="rId28"/>
    <p:sldId id="330" r:id="rId29"/>
    <p:sldId id="354" r:id="rId30"/>
    <p:sldId id="336" r:id="rId31"/>
    <p:sldId id="337" r:id="rId32"/>
    <p:sldId id="338" r:id="rId33"/>
    <p:sldId id="331" r:id="rId34"/>
    <p:sldId id="332" r:id="rId35"/>
    <p:sldId id="297" r:id="rId36"/>
    <p:sldId id="322" r:id="rId37"/>
    <p:sldId id="360" r:id="rId38"/>
    <p:sldId id="306" r:id="rId39"/>
    <p:sldId id="308" r:id="rId40"/>
    <p:sldId id="307" r:id="rId41"/>
    <p:sldId id="365" r:id="rId42"/>
    <p:sldId id="344" r:id="rId43"/>
    <p:sldId id="356" r:id="rId44"/>
    <p:sldId id="366" r:id="rId45"/>
    <p:sldId id="352" r:id="rId46"/>
    <p:sldId id="323" r:id="rId47"/>
    <p:sldId id="340" r:id="rId48"/>
    <p:sldId id="362" r:id="rId49"/>
    <p:sldId id="342" r:id="rId50"/>
    <p:sldId id="273" r:id="rId51"/>
    <p:sldId id="350" r:id="rId52"/>
    <p:sldId id="275" r:id="rId53"/>
    <p:sldId id="315" r:id="rId54"/>
    <p:sldId id="279" r:id="rId55"/>
    <p:sldId id="319" r:id="rId56"/>
    <p:sldId id="318" r:id="rId57"/>
    <p:sldId id="277" r:id="rId58"/>
    <p:sldId id="280" r:id="rId59"/>
    <p:sldId id="367"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na Fleming" initials="" lastIdx="3" clrIdx="0"/>
  <p:cmAuthor id="2" name="Brian Shumaker" initials="" lastIdx="2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700E5"/>
    <a:srgbClr val="310A1C"/>
    <a:srgbClr val="B02158"/>
    <a:srgbClr val="5ECB13"/>
    <a:srgbClr val="9D1B1B"/>
    <a:srgbClr val="9E1C1C"/>
    <a:srgbClr val="280C3A"/>
    <a:srgbClr val="EA8927"/>
    <a:srgbClr val="EC8A28"/>
    <a:srgbClr val="214A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029" autoAdjust="0"/>
    <p:restoredTop sz="83673" autoAdjust="0"/>
  </p:normalViewPr>
  <p:slideViewPr>
    <p:cSldViewPr snapToGrid="0" snapToObjects="1">
      <p:cViewPr varScale="1">
        <p:scale>
          <a:sx n="71" d="100"/>
          <a:sy n="71" d="100"/>
        </p:scale>
        <p:origin x="184" y="9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commentAuthors" Target="commentAuthors.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5-11-18T12:27:25.449" idx="20">
    <p:pos x="265" y="2337"/>
    <p:text>This view shows it in context of the larger DNA sequence--if desired, we could crop the first few lines out of this image to make it more economical space-wise.</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5-12-23T18:20:43.949" idx="2">
    <p:pos x="1720" y="1080"/>
    <p:text>Should this be Nikki?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8ACD157-2939-9F4F-A82F-CC43B9EF2495}" type="datetimeFigureOut">
              <a:rPr lang="en-US" smtClean="0"/>
              <a:t>8/18/16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4A57CC2-2358-CF42-9FD0-FD132236793E}" type="slidenum">
              <a:rPr lang="en-US" smtClean="0"/>
              <a:t>‹#›</a:t>
            </a:fld>
            <a:endParaRPr lang="en-US"/>
          </a:p>
        </p:txBody>
      </p:sp>
    </p:spTree>
    <p:extLst>
      <p:ext uri="{BB962C8B-B14F-4D97-AF65-F5344CB8AC3E}">
        <p14:creationId xmlns:p14="http://schemas.microsoft.com/office/powerpoint/2010/main" val="35717741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6C77A7-0F86-9C4C-8197-A8114BDFF190}" type="datetimeFigureOut">
              <a:rPr lang="en-US" smtClean="0"/>
              <a:t>8/18/16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32054D-6FB6-4543-A583-F8AB5BACC237}" type="slidenum">
              <a:rPr lang="en-US" smtClean="0"/>
              <a:t>‹#›</a:t>
            </a:fld>
            <a:endParaRPr lang="en-US"/>
          </a:p>
        </p:txBody>
      </p:sp>
    </p:spTree>
    <p:extLst>
      <p:ext uri="{BB962C8B-B14F-4D97-AF65-F5344CB8AC3E}">
        <p14:creationId xmlns:p14="http://schemas.microsoft.com/office/powerpoint/2010/main" val="33238649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Optional pre-lesson</a:t>
            </a:r>
            <a:r>
              <a:rPr lang="en-US" sz="1200" kern="1200" baseline="0" dirty="0" smtClean="0">
                <a:solidFill>
                  <a:schemeClr val="tx1"/>
                </a:solidFill>
                <a:effectLst/>
                <a:latin typeface="+mn-lt"/>
                <a:ea typeface="+mn-ea"/>
                <a:cs typeface="+mn-cs"/>
              </a:rPr>
              <a:t> prep assignment: </a:t>
            </a:r>
            <a:r>
              <a:rPr lang="en-US" sz="1200" kern="1200" dirty="0" smtClean="0">
                <a:solidFill>
                  <a:schemeClr val="tx1"/>
                </a:solidFill>
                <a:effectLst/>
                <a:latin typeface="+mn-lt"/>
                <a:ea typeface="+mn-ea"/>
                <a:cs typeface="+mn-cs"/>
              </a:rPr>
              <a:t>One class session before </a:t>
            </a:r>
            <a:r>
              <a:rPr lang="en-US" sz="1200" kern="1200" baseline="0" dirty="0" smtClean="0">
                <a:solidFill>
                  <a:schemeClr val="tx1"/>
                </a:solidFill>
                <a:effectLst/>
                <a:latin typeface="+mn-lt"/>
                <a:ea typeface="+mn-ea"/>
                <a:cs typeface="+mn-cs"/>
              </a:rPr>
              <a:t>beginning this lesson on Cancer Genetics, </a:t>
            </a:r>
            <a:r>
              <a:rPr lang="en-US" sz="1200" kern="1200" dirty="0" smtClean="0">
                <a:solidFill>
                  <a:schemeClr val="tx1"/>
                </a:solidFill>
                <a:effectLst/>
                <a:latin typeface="+mn-lt"/>
                <a:ea typeface="+mn-ea"/>
                <a:cs typeface="+mn-cs"/>
              </a:rPr>
              <a:t>distribute the </a:t>
            </a:r>
            <a:r>
              <a:rPr lang="en-US" sz="1200" b="1" kern="1200" dirty="0" smtClean="0">
                <a:solidFill>
                  <a:schemeClr val="tx1"/>
                </a:solidFill>
                <a:effectLst/>
                <a:latin typeface="+mn-lt"/>
                <a:ea typeface="+mn-ea"/>
                <a:cs typeface="+mn-cs"/>
              </a:rPr>
              <a:t>Genetics Review Worksheet </a:t>
            </a:r>
            <a:r>
              <a:rPr lang="en-US" sz="1200" kern="1200" dirty="0" smtClean="0">
                <a:solidFill>
                  <a:schemeClr val="tx1"/>
                </a:solidFill>
                <a:effectLst/>
                <a:latin typeface="+mn-lt"/>
                <a:ea typeface="+mn-ea"/>
                <a:cs typeface="+mn-cs"/>
              </a:rPr>
              <a:t>for students to complete for homework. Review areas of concern or confusion with the class.</a:t>
            </a:r>
            <a:r>
              <a:rPr lang="en-US" sz="1200" kern="1200" baseline="0" dirty="0" smtClean="0">
                <a:solidFill>
                  <a:schemeClr val="tx1"/>
                </a:solidFill>
                <a:effectLst/>
                <a:latin typeface="+mn-lt"/>
                <a:ea typeface="+mn-ea"/>
                <a:cs typeface="+mn-cs"/>
              </a:rPr>
              <a:t> Ask students to use their textbooks or search the web to help them with the homework if they need help.</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1</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baseline="0" dirty="0" smtClean="0"/>
              <a:t>Tell the the class what BRCA1 is, when it was discovered, and what it indicates, including the following: </a:t>
            </a:r>
          </a:p>
          <a:p>
            <a:pPr marL="171450" indent="-171450">
              <a:buFont typeface="Arial"/>
              <a:buChar char="•"/>
            </a:pPr>
            <a:r>
              <a:rPr lang="en-US" baseline="0" dirty="0" smtClean="0"/>
              <a:t>BRCA 1 is a</a:t>
            </a:r>
            <a:r>
              <a:rPr lang="en-US" dirty="0" smtClean="0"/>
              <a:t>ssociated with early-onset breast cancer, ovarian cancer, and fallopian tube cancer</a:t>
            </a:r>
          </a:p>
          <a:p>
            <a:pPr marL="171450" indent="-171450">
              <a:buFont typeface="Arial"/>
              <a:buChar char="•"/>
            </a:pPr>
            <a:r>
              <a:rPr lang="en-US" dirty="0" smtClean="0"/>
              <a:t>BRCA</a:t>
            </a:r>
            <a:r>
              <a:rPr lang="en-US" baseline="0" dirty="0" smtClean="0"/>
              <a:t> 1 is a</a:t>
            </a:r>
            <a:r>
              <a:rPr lang="en-US" dirty="0" smtClean="0"/>
              <a:t>lso linked to male breast cancer, pancreatic cancer, melanoma, and early-onset prostate cancer</a:t>
            </a:r>
          </a:p>
          <a:p>
            <a:endParaRPr lang="en-US" dirty="0" smtClean="0"/>
          </a:p>
          <a:p>
            <a:r>
              <a:rPr lang="en-US" dirty="0" smtClean="0"/>
              <a:t>Designer Notes: Possibly use Newsweek breast cancer cover</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10</a:t>
            </a:fld>
            <a:endParaRPr lang="en-US"/>
          </a:p>
        </p:txBody>
      </p:sp>
    </p:spTree>
    <p:extLst>
      <p:ext uri="{BB962C8B-B14F-4D97-AF65-F5344CB8AC3E}">
        <p14:creationId xmlns:p14="http://schemas.microsoft.com/office/powerpoint/2010/main" val="2419598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Tell the the class what BRCA2 is, when it was discovered, and what it indicates, including:</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BRCA</a:t>
            </a:r>
            <a:r>
              <a:rPr lang="en-US" baseline="0" dirty="0" smtClean="0"/>
              <a:t> 2 is a</a:t>
            </a:r>
            <a:r>
              <a:rPr lang="en-US" dirty="0" smtClean="0"/>
              <a:t>ssociated with breast cancer, male breast cancer, ovarian cancer, fallopian</a:t>
            </a:r>
            <a:r>
              <a:rPr lang="en-US" baseline="0" dirty="0" smtClean="0"/>
              <a:t> tube cancer, </a:t>
            </a:r>
            <a:r>
              <a:rPr lang="en-US" dirty="0" smtClean="0"/>
              <a:t>prostate cancer, melanoma, and pancreatic cancer.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11</a:t>
            </a:fld>
            <a:endParaRPr lang="en-US"/>
          </a:p>
        </p:txBody>
      </p:sp>
    </p:spTree>
    <p:extLst>
      <p:ext uri="{BB962C8B-B14F-4D97-AF65-F5344CB8AC3E}">
        <p14:creationId xmlns:p14="http://schemas.microsoft.com/office/powerpoint/2010/main" val="3518687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dirty="0" smtClean="0"/>
              <a:t>Use these next set</a:t>
            </a:r>
            <a:r>
              <a:rPr lang="en-US" baseline="0" dirty="0" smtClean="0"/>
              <a:t> of slides to allow for student engagement. </a:t>
            </a:r>
          </a:p>
          <a:p>
            <a:endParaRPr lang="en-US" baseline="0" dirty="0" smtClean="0"/>
          </a:p>
          <a:p>
            <a:pPr marL="0" marR="0" lvl="1"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Learning Activity: Fill-in-the-blanks</a:t>
            </a:r>
          </a:p>
          <a:p>
            <a:r>
              <a:rPr lang="en-US" baseline="0" dirty="0" smtClean="0"/>
              <a:t>Call on individual students to fill in the blanks or ask the class as a whole to answer with their best guess. </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kern="1200" dirty="0" smtClean="0">
                <a:solidFill>
                  <a:schemeClr val="tx1"/>
                </a:solidFill>
                <a:effectLst/>
                <a:latin typeface="+mn-lt"/>
                <a:ea typeface="+mn-ea"/>
                <a:cs typeface="+mn-cs"/>
              </a:rPr>
              <a:t>DESIGN</a:t>
            </a:r>
            <a:r>
              <a:rPr lang="en-US" sz="1200" b="0" i="1" u="none" kern="1200" baseline="0" dirty="0" smtClean="0">
                <a:solidFill>
                  <a:schemeClr val="tx1"/>
                </a:solidFill>
                <a:effectLst/>
                <a:latin typeface="+mn-lt"/>
                <a:ea typeface="+mn-ea"/>
                <a:cs typeface="+mn-cs"/>
              </a:rPr>
              <a:t> NOTE: </a:t>
            </a:r>
            <a:r>
              <a:rPr lang="en-US" sz="1200" b="0" i="1" kern="1200" baseline="0" dirty="0" smtClean="0">
                <a:solidFill>
                  <a:schemeClr val="tx1"/>
                </a:solidFill>
                <a:effectLst/>
                <a:latin typeface="+mn-lt"/>
                <a:ea typeface="+mn-ea"/>
                <a:cs typeface="+mn-cs"/>
              </a:rPr>
              <a:t>Slides 9-12 should be animated so that there is a blank and a line where the text in red is on the first slide, and the answer filled in on the second slide. This should be a scrolling fill-in-the-blank.</a:t>
            </a:r>
            <a:r>
              <a:rPr lang="en-US" sz="1200" b="0" kern="1200" baseline="0" dirty="0" smtClean="0">
                <a:solidFill>
                  <a:schemeClr val="tx1"/>
                </a:solidFill>
                <a:effectLst/>
                <a:latin typeface="+mn-lt"/>
                <a:ea typeface="+mn-ea"/>
                <a:cs typeface="+mn-cs"/>
              </a:rPr>
              <a:t> </a:t>
            </a:r>
            <a:endParaRPr lang="en-US" sz="1200" b="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12</a:t>
            </a:fld>
            <a:endParaRPr lang="en-US"/>
          </a:p>
        </p:txBody>
      </p:sp>
    </p:spTree>
    <p:extLst>
      <p:ext uri="{BB962C8B-B14F-4D97-AF65-F5344CB8AC3E}">
        <p14:creationId xmlns:p14="http://schemas.microsoft.com/office/powerpoint/2010/main" val="537731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dirty="0" smtClean="0"/>
              <a:t>Use these next set</a:t>
            </a:r>
            <a:r>
              <a:rPr lang="en-US" baseline="0" dirty="0" smtClean="0"/>
              <a:t> of slides to allow for student engagement. </a:t>
            </a:r>
          </a:p>
          <a:p>
            <a:endParaRPr lang="en-US" baseline="0" dirty="0" smtClean="0"/>
          </a:p>
          <a:p>
            <a:pPr marL="0" marR="0" lvl="1"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Learning Activity: Fill-in-the-blanks</a:t>
            </a:r>
          </a:p>
          <a:p>
            <a:r>
              <a:rPr lang="en-US" baseline="0" dirty="0" smtClean="0"/>
              <a:t>Call on individual students to fill in the blanks or ask the class as a whole to answer with their best guess. </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smtClean="0"/>
              <a:t>DESIGN NOTE: Slides 9-12 should be animated so that there is a blank and a line where the text in red is on the first slide, and the answer filled in on the second slide. </a:t>
            </a: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13</a:t>
            </a:fld>
            <a:endParaRPr lang="en-US"/>
          </a:p>
        </p:txBody>
      </p:sp>
    </p:spTree>
    <p:extLst>
      <p:ext uri="{BB962C8B-B14F-4D97-AF65-F5344CB8AC3E}">
        <p14:creationId xmlns:p14="http://schemas.microsoft.com/office/powerpoint/2010/main" val="537731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dirty="0" smtClean="0"/>
              <a:t>Use these next set</a:t>
            </a:r>
            <a:r>
              <a:rPr lang="en-US" baseline="0" dirty="0" smtClean="0"/>
              <a:t> of slides to allow for student engagement. </a:t>
            </a:r>
          </a:p>
          <a:p>
            <a:endParaRPr lang="en-US" baseline="0" dirty="0" smtClean="0"/>
          </a:p>
          <a:p>
            <a:pPr marL="0" marR="0" lvl="1"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Learning Activity: Fill-in-the-blanks</a:t>
            </a:r>
          </a:p>
          <a:p>
            <a:r>
              <a:rPr lang="en-US" baseline="0" dirty="0" smtClean="0"/>
              <a:t>Call on individual students to fill in the blanks or ask the class as a whole to answer with their best guess. </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kern="1200" dirty="0" smtClean="0">
                <a:solidFill>
                  <a:schemeClr val="tx1"/>
                </a:solidFill>
                <a:effectLst/>
                <a:latin typeface="+mn-lt"/>
                <a:ea typeface="+mn-ea"/>
                <a:cs typeface="+mn-cs"/>
              </a:rPr>
              <a:t>DESIGN</a:t>
            </a:r>
            <a:r>
              <a:rPr lang="en-US" sz="1200" b="0" i="1" u="none" kern="1200" baseline="0" dirty="0" smtClean="0">
                <a:solidFill>
                  <a:schemeClr val="tx1"/>
                </a:solidFill>
                <a:effectLst/>
                <a:latin typeface="+mn-lt"/>
                <a:ea typeface="+mn-ea"/>
                <a:cs typeface="+mn-cs"/>
              </a:rPr>
              <a:t> NOTE: Slides 9-12 should be animated so that there is a blank and a line where the text in red is on the first slide, and the answer filled in on the second slide. </a:t>
            </a:r>
            <a:endParaRPr lang="en-US" sz="1200" b="0" i="1" u="none"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14</a:t>
            </a:fld>
            <a:endParaRPr lang="en-US"/>
          </a:p>
        </p:txBody>
      </p:sp>
    </p:spTree>
    <p:extLst>
      <p:ext uri="{BB962C8B-B14F-4D97-AF65-F5344CB8AC3E}">
        <p14:creationId xmlns:p14="http://schemas.microsoft.com/office/powerpoint/2010/main" val="537731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dirty="0" smtClean="0"/>
              <a:t>Use these next set</a:t>
            </a:r>
            <a:r>
              <a:rPr lang="en-US" baseline="0" dirty="0" smtClean="0"/>
              <a:t> of slides to allow for student engagement. </a:t>
            </a:r>
          </a:p>
          <a:p>
            <a:endParaRPr lang="en-US" baseline="0" dirty="0" smtClean="0"/>
          </a:p>
          <a:p>
            <a:pPr marL="0" marR="0" lvl="1"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Learning Activity: Fill-in-the-blanks</a:t>
            </a:r>
          </a:p>
          <a:p>
            <a:r>
              <a:rPr lang="en-US" baseline="0" dirty="0" smtClean="0"/>
              <a:t>Call on individual students to fill in the blanks or ask the class as a whole to answer with their best guess. </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kern="1200" dirty="0" smtClean="0">
                <a:solidFill>
                  <a:schemeClr val="tx1"/>
                </a:solidFill>
                <a:effectLst/>
                <a:latin typeface="+mn-lt"/>
                <a:ea typeface="+mn-ea"/>
                <a:cs typeface="+mn-cs"/>
              </a:rPr>
              <a:t>DESIGN</a:t>
            </a:r>
            <a:r>
              <a:rPr lang="en-US" sz="1200" b="0" i="1" u="none" kern="1200" baseline="0" dirty="0" smtClean="0">
                <a:solidFill>
                  <a:schemeClr val="tx1"/>
                </a:solidFill>
                <a:effectLst/>
                <a:latin typeface="+mn-lt"/>
                <a:ea typeface="+mn-ea"/>
                <a:cs typeface="+mn-cs"/>
              </a:rPr>
              <a:t> NOTE: Slides 9-12 should be animated so that there is a blank and a line where the text in red is on the first slide, and the answer filled in on the second slide. </a:t>
            </a:r>
            <a:endParaRPr lang="en-US" sz="1200" b="0" i="1" u="none"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15</a:t>
            </a:fld>
            <a:endParaRPr lang="en-US"/>
          </a:p>
        </p:txBody>
      </p:sp>
    </p:spTree>
    <p:extLst>
      <p:ext uri="{BB962C8B-B14F-4D97-AF65-F5344CB8AC3E}">
        <p14:creationId xmlns:p14="http://schemas.microsoft.com/office/powerpoint/2010/main" val="537731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dirty="0" smtClean="0"/>
              <a:t>Explain to students how DNA is like a cookbook</a:t>
            </a:r>
            <a:r>
              <a:rPr lang="en-US" baseline="0" dirty="0" smtClean="0"/>
              <a:t> for your body. </a:t>
            </a:r>
            <a:endParaRPr lang="en-US" dirty="0" smtClean="0"/>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kern="1200" dirty="0" smtClean="0">
                <a:solidFill>
                  <a:schemeClr val="tx1"/>
                </a:solidFill>
                <a:effectLst/>
                <a:latin typeface="+mn-lt"/>
                <a:ea typeface="+mn-ea"/>
                <a:cs typeface="+mn-cs"/>
              </a:rPr>
              <a:t>DESIGN</a:t>
            </a:r>
            <a:r>
              <a:rPr lang="en-US" sz="1200" b="0" i="1" u="none" kern="1200" baseline="0" dirty="0" smtClean="0">
                <a:solidFill>
                  <a:schemeClr val="tx1"/>
                </a:solidFill>
                <a:effectLst/>
                <a:latin typeface="+mn-lt"/>
                <a:ea typeface="+mn-ea"/>
                <a:cs typeface="+mn-cs"/>
              </a:rPr>
              <a:t> NOTE: Photo found here:</a:t>
            </a:r>
            <a:r>
              <a:rPr lang="en-US" sz="1200" b="1" i="1" u="none" kern="1200" baseline="0" dirty="0" smtClean="0">
                <a:solidFill>
                  <a:schemeClr val="tx1"/>
                </a:solidFill>
                <a:effectLst/>
                <a:latin typeface="+mn-lt"/>
                <a:ea typeface="+mn-ea"/>
                <a:cs typeface="+mn-cs"/>
              </a:rPr>
              <a:t> </a:t>
            </a:r>
            <a:r>
              <a:rPr lang="en-US" i="1" dirty="0" smtClean="0"/>
              <a:t>http://</a:t>
            </a:r>
            <a:r>
              <a:rPr lang="en-US" i="1" dirty="0" err="1" smtClean="0"/>
              <a:t>www.istockphoto.com</a:t>
            </a:r>
            <a:r>
              <a:rPr lang="en-US" i="1" dirty="0" smtClean="0"/>
              <a:t>/photo/birthday-cake-vertical-83433?st=ac49b8d</a:t>
            </a:r>
            <a:endParaRPr lang="en-US" i="1" dirty="0"/>
          </a:p>
        </p:txBody>
      </p:sp>
      <p:sp>
        <p:nvSpPr>
          <p:cNvPr id="4" name="Slide Number Placeholder 3"/>
          <p:cNvSpPr>
            <a:spLocks noGrp="1"/>
          </p:cNvSpPr>
          <p:nvPr>
            <p:ph type="sldNum" sz="quarter" idx="10"/>
          </p:nvPr>
        </p:nvSpPr>
        <p:spPr/>
        <p:txBody>
          <a:bodyPr/>
          <a:lstStyle/>
          <a:p>
            <a:fld id="{EE32054D-6FB6-4543-A583-F8AB5BACC237}" type="slidenum">
              <a:rPr lang="en-US" smtClean="0"/>
              <a:t>16</a:t>
            </a:fld>
            <a:endParaRPr lang="en-US"/>
          </a:p>
        </p:txBody>
      </p:sp>
    </p:spTree>
    <p:extLst>
      <p:ext uri="{BB962C8B-B14F-4D97-AF65-F5344CB8AC3E}">
        <p14:creationId xmlns:p14="http://schemas.microsoft.com/office/powerpoint/2010/main" val="831854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dirty="0" smtClean="0"/>
              <a:t>Tell</a:t>
            </a:r>
            <a:r>
              <a:rPr lang="en-US" baseline="0" dirty="0" smtClean="0"/>
              <a:t> students that in some cases, substitutions for “ingredients” can be okay, and in other cases, they can be negative. </a:t>
            </a:r>
            <a:endParaRPr lang="en-US" dirty="0" smtClean="0"/>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kern="1200" dirty="0" smtClean="0">
                <a:solidFill>
                  <a:schemeClr val="tx1"/>
                </a:solidFill>
                <a:effectLst/>
                <a:latin typeface="+mn-lt"/>
                <a:ea typeface="+mn-ea"/>
                <a:cs typeface="+mn-cs"/>
              </a:rPr>
              <a:t>DESIGN</a:t>
            </a:r>
            <a:r>
              <a:rPr lang="en-US" sz="1200" b="0" i="1" u="none" kern="1200" baseline="0" dirty="0" smtClean="0">
                <a:solidFill>
                  <a:schemeClr val="tx1"/>
                </a:solidFill>
                <a:effectLst/>
                <a:latin typeface="+mn-lt"/>
                <a:ea typeface="+mn-ea"/>
                <a:cs typeface="+mn-cs"/>
              </a:rPr>
              <a:t> NOTE: Photos found here: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u="none" dirty="0" smtClean="0"/>
              <a:t>http://</a:t>
            </a:r>
            <a:r>
              <a:rPr lang="en-US" b="0" i="1" u="none" dirty="0" err="1" smtClean="0"/>
              <a:t>www.istockphoto.com</a:t>
            </a:r>
            <a:r>
              <a:rPr lang="en-US" b="0" i="1" u="none" dirty="0" smtClean="0"/>
              <a:t>/photo/bottle-with-oil-45094498?st=4950a1a</a:t>
            </a:r>
          </a:p>
          <a:p>
            <a:r>
              <a:rPr lang="en-US" b="0" i="1" u="none" dirty="0" smtClean="0"/>
              <a:t>http://</a:t>
            </a:r>
            <a:r>
              <a:rPr lang="en-US" b="0" i="1" u="none" dirty="0" err="1" smtClean="0"/>
              <a:t>www.istockphoto.com</a:t>
            </a:r>
            <a:r>
              <a:rPr lang="en-US" b="0" i="1" u="none" dirty="0" smtClean="0"/>
              <a:t>/photo/broccoli-14988811?st=7921f9c</a:t>
            </a:r>
          </a:p>
          <a:p>
            <a:r>
              <a:rPr lang="en-US" b="0" i="1" u="none" dirty="0" smtClean="0"/>
              <a:t>http://</a:t>
            </a:r>
            <a:r>
              <a:rPr lang="en-US" b="0" i="1" u="none" dirty="0" err="1" smtClean="0"/>
              <a:t>www.istockphoto.com</a:t>
            </a:r>
            <a:r>
              <a:rPr lang="en-US" b="0" i="1" u="none" dirty="0" smtClean="0"/>
              <a:t>/photo/white-ceramic-dish-of-apple-sauce-on-white-65235253?st=001d183</a:t>
            </a:r>
            <a:endParaRPr lang="en-US" b="0" i="1" u="none" dirty="0"/>
          </a:p>
        </p:txBody>
      </p:sp>
      <p:sp>
        <p:nvSpPr>
          <p:cNvPr id="4" name="Slide Number Placeholder 3"/>
          <p:cNvSpPr>
            <a:spLocks noGrp="1"/>
          </p:cNvSpPr>
          <p:nvPr>
            <p:ph type="sldNum" sz="quarter" idx="10"/>
          </p:nvPr>
        </p:nvSpPr>
        <p:spPr/>
        <p:txBody>
          <a:bodyPr/>
          <a:lstStyle/>
          <a:p>
            <a:fld id="{EE32054D-6FB6-4543-A583-F8AB5BACC237}" type="slidenum">
              <a:rPr lang="en-US" smtClean="0"/>
              <a:t>17</a:t>
            </a:fld>
            <a:endParaRPr lang="en-US"/>
          </a:p>
        </p:txBody>
      </p:sp>
    </p:spTree>
    <p:extLst>
      <p:ext uri="{BB962C8B-B14F-4D97-AF65-F5344CB8AC3E}">
        <p14:creationId xmlns:p14="http://schemas.microsoft.com/office/powerpoint/2010/main" val="4114370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dirty="0" smtClean="0"/>
              <a:t>Tell</a:t>
            </a:r>
            <a:r>
              <a:rPr lang="en-US" baseline="0" dirty="0" smtClean="0"/>
              <a:t> students that in some cases, substitutions for “ingredients” can be okay, and in other cases, they can be negative. </a:t>
            </a:r>
            <a:endParaRPr lang="en-US" dirty="0" smtClean="0"/>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kern="1200" dirty="0" smtClean="0">
                <a:solidFill>
                  <a:schemeClr val="tx1"/>
                </a:solidFill>
                <a:effectLst/>
                <a:latin typeface="+mn-lt"/>
                <a:ea typeface="+mn-ea"/>
                <a:cs typeface="+mn-cs"/>
              </a:rPr>
              <a:t>DESIGN</a:t>
            </a:r>
            <a:r>
              <a:rPr lang="en-US" sz="1200" b="0" i="1" u="none" kern="1200" baseline="0" dirty="0" smtClean="0">
                <a:solidFill>
                  <a:schemeClr val="tx1"/>
                </a:solidFill>
                <a:effectLst/>
                <a:latin typeface="+mn-lt"/>
                <a:ea typeface="+mn-ea"/>
                <a:cs typeface="+mn-cs"/>
              </a:rPr>
              <a:t> NOTE: Photos found here: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u="none" dirty="0" smtClean="0"/>
              <a:t>http://</a:t>
            </a:r>
            <a:r>
              <a:rPr lang="en-US" b="0" i="1" u="none" dirty="0" err="1" smtClean="0"/>
              <a:t>www.istockphoto.com</a:t>
            </a:r>
            <a:r>
              <a:rPr lang="en-US" b="0" i="1" u="none" dirty="0" smtClean="0"/>
              <a:t>/photo/bottle-with-oil-45094498?st=4950a1a</a:t>
            </a:r>
          </a:p>
          <a:p>
            <a:r>
              <a:rPr lang="en-US" b="0" i="1" u="none" dirty="0" smtClean="0"/>
              <a:t>http://</a:t>
            </a:r>
            <a:r>
              <a:rPr lang="en-US" b="0" i="1" u="none" dirty="0" err="1" smtClean="0"/>
              <a:t>www.istockphoto.com</a:t>
            </a:r>
            <a:r>
              <a:rPr lang="en-US" b="0" i="1" u="none" dirty="0" smtClean="0"/>
              <a:t>/photo/broccoli-14988811?st=7921f9c</a:t>
            </a:r>
          </a:p>
          <a:p>
            <a:r>
              <a:rPr lang="en-US" b="0" i="1" u="none" dirty="0" smtClean="0"/>
              <a:t>http://</a:t>
            </a:r>
            <a:r>
              <a:rPr lang="en-US" b="0" i="1" u="none" dirty="0" err="1" smtClean="0"/>
              <a:t>www.istockphoto.com</a:t>
            </a:r>
            <a:r>
              <a:rPr lang="en-US" b="0" i="1" u="none" dirty="0" smtClean="0"/>
              <a:t>/photo/white-ceramic-dish-of-apple-sauce-on-white-65235253?st=001d183</a:t>
            </a:r>
            <a:endParaRPr lang="en-US" b="0" i="1" u="none" dirty="0"/>
          </a:p>
        </p:txBody>
      </p:sp>
      <p:sp>
        <p:nvSpPr>
          <p:cNvPr id="4" name="Slide Number Placeholder 3"/>
          <p:cNvSpPr>
            <a:spLocks noGrp="1"/>
          </p:cNvSpPr>
          <p:nvPr>
            <p:ph type="sldNum" sz="quarter" idx="10"/>
          </p:nvPr>
        </p:nvSpPr>
        <p:spPr/>
        <p:txBody>
          <a:bodyPr/>
          <a:lstStyle/>
          <a:p>
            <a:fld id="{EE32054D-6FB6-4543-A583-F8AB5BACC237}" type="slidenum">
              <a:rPr lang="en-US" smtClean="0"/>
              <a:t>18</a:t>
            </a:fld>
            <a:endParaRPr lang="en-US"/>
          </a:p>
        </p:txBody>
      </p:sp>
    </p:spTree>
    <p:extLst>
      <p:ext uri="{BB962C8B-B14F-4D97-AF65-F5344CB8AC3E}">
        <p14:creationId xmlns:p14="http://schemas.microsoft.com/office/powerpoint/2010/main" val="4114370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dirty="0" smtClean="0"/>
          </a:p>
          <a:p>
            <a:r>
              <a:rPr lang="en-US" dirty="0" smtClean="0"/>
              <a:t>Help students</a:t>
            </a:r>
            <a:r>
              <a:rPr lang="en-US" baseline="0" dirty="0" smtClean="0"/>
              <a:t> connect the cake recipe analogy to the DNA “recipe” for students: DNA bases can be substituted or can be missing. This changes the functions of proteins.</a:t>
            </a:r>
            <a:endParaRPr lang="en-US" dirty="0" smtClean="0"/>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kern="1200" dirty="0" smtClean="0">
                <a:solidFill>
                  <a:schemeClr val="tx1"/>
                </a:solidFill>
                <a:effectLst/>
                <a:latin typeface="+mn-lt"/>
                <a:ea typeface="+mn-ea"/>
                <a:cs typeface="+mn-cs"/>
              </a:rPr>
              <a:t>DESIGN</a:t>
            </a:r>
            <a:r>
              <a:rPr lang="en-US" sz="1200" b="0" i="1" u="none" kern="1200" baseline="0" dirty="0" smtClean="0">
                <a:solidFill>
                  <a:schemeClr val="tx1"/>
                </a:solidFill>
                <a:effectLst/>
                <a:latin typeface="+mn-lt"/>
                <a:ea typeface="+mn-ea"/>
                <a:cs typeface="+mn-cs"/>
              </a:rPr>
              <a:t> NOTE: Photo found here: </a:t>
            </a:r>
            <a:r>
              <a:rPr lang="en-US" b="0" i="1" u="none" dirty="0" smtClean="0"/>
              <a:t>http://</a:t>
            </a:r>
            <a:r>
              <a:rPr lang="en-US" b="0" i="1" u="none" dirty="0" err="1" smtClean="0"/>
              <a:t>www.istockphoto.com</a:t>
            </a:r>
            <a:r>
              <a:rPr lang="en-US" b="0" i="1" u="none" dirty="0" smtClean="0"/>
              <a:t>/photo/birthday-cake-vertical-83433?st=ac49b8d</a:t>
            </a:r>
            <a:endParaRPr lang="en-US" b="0" i="1" u="none" dirty="0"/>
          </a:p>
        </p:txBody>
      </p:sp>
      <p:sp>
        <p:nvSpPr>
          <p:cNvPr id="4" name="Slide Number Placeholder 3"/>
          <p:cNvSpPr>
            <a:spLocks noGrp="1"/>
          </p:cNvSpPr>
          <p:nvPr>
            <p:ph type="sldNum" sz="quarter" idx="10"/>
          </p:nvPr>
        </p:nvSpPr>
        <p:spPr/>
        <p:txBody>
          <a:bodyPr/>
          <a:lstStyle/>
          <a:p>
            <a:fld id="{EE32054D-6FB6-4543-A583-F8AB5BACC237}" type="slidenum">
              <a:rPr lang="en-US" smtClean="0"/>
              <a:t>19</a:t>
            </a:fld>
            <a:endParaRPr lang="en-US"/>
          </a:p>
        </p:txBody>
      </p:sp>
    </p:spTree>
    <p:extLst>
      <p:ext uri="{BB962C8B-B14F-4D97-AF65-F5344CB8AC3E}">
        <p14:creationId xmlns:p14="http://schemas.microsoft.com/office/powerpoint/2010/main" val="831854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Optional pre-lesson</a:t>
            </a:r>
            <a:r>
              <a:rPr lang="en-US" sz="1200" kern="1200" baseline="0" dirty="0" smtClean="0">
                <a:solidFill>
                  <a:schemeClr val="tx1"/>
                </a:solidFill>
                <a:effectLst/>
                <a:latin typeface="+mn-lt"/>
                <a:ea typeface="+mn-ea"/>
                <a:cs typeface="+mn-cs"/>
              </a:rPr>
              <a:t> prep assignment: </a:t>
            </a:r>
            <a:r>
              <a:rPr lang="en-US" sz="1200" kern="1200" dirty="0" smtClean="0">
                <a:solidFill>
                  <a:schemeClr val="tx1"/>
                </a:solidFill>
                <a:effectLst/>
                <a:latin typeface="+mn-lt"/>
                <a:ea typeface="+mn-ea"/>
                <a:cs typeface="+mn-cs"/>
              </a:rPr>
              <a:t>At the beginning of Day 1 of the Cancer Genetics lesson, discuss the </a:t>
            </a:r>
            <a:r>
              <a:rPr lang="en-US" sz="1200" b="1" kern="1200" dirty="0" smtClean="0">
                <a:solidFill>
                  <a:schemeClr val="tx1"/>
                </a:solidFill>
                <a:effectLst/>
                <a:latin typeface="+mn-lt"/>
                <a:ea typeface="+mn-ea"/>
                <a:cs typeface="+mn-cs"/>
              </a:rPr>
              <a:t>Genetics Review Worksheet </a:t>
            </a:r>
            <a:r>
              <a:rPr lang="en-US" sz="1200" kern="1200" dirty="0" smtClean="0">
                <a:solidFill>
                  <a:schemeClr val="tx1"/>
                </a:solidFill>
                <a:effectLst/>
                <a:latin typeface="+mn-lt"/>
                <a:ea typeface="+mn-ea"/>
                <a:cs typeface="+mn-cs"/>
              </a:rPr>
              <a:t>students completed for homework. Review areas of concern or confusion with the class. Answers to the review sheet are below.</a:t>
            </a:r>
          </a:p>
          <a:p>
            <a:endParaRPr lang="en-US" sz="1200" kern="120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1. The four nitrogen bases are: </a:t>
            </a:r>
            <a:r>
              <a:rPr lang="en-US" sz="1200" b="0" i="1" u="none" strike="noStrike" kern="1200" baseline="0" dirty="0" smtClean="0">
                <a:solidFill>
                  <a:schemeClr val="tx1"/>
                </a:solidFill>
                <a:latin typeface="+mn-lt"/>
                <a:ea typeface="+mn-ea"/>
                <a:cs typeface="+mn-cs"/>
              </a:rPr>
              <a:t>Adenine, Thymine, Guanine and Cytosine.</a:t>
            </a:r>
          </a:p>
          <a:p>
            <a:r>
              <a:rPr lang="en-US" sz="1200" b="0" i="0" u="none" strike="noStrike" kern="1200" baseline="0" dirty="0" smtClean="0">
                <a:solidFill>
                  <a:schemeClr val="tx1"/>
                </a:solidFill>
                <a:latin typeface="+mn-lt"/>
                <a:ea typeface="+mn-ea"/>
                <a:cs typeface="+mn-cs"/>
              </a:rPr>
              <a:t>2. Adenine always bonds with </a:t>
            </a:r>
            <a:r>
              <a:rPr lang="en-US" sz="1200" b="0" i="1" u="none" strike="noStrike" kern="1200" baseline="0" dirty="0" smtClean="0">
                <a:solidFill>
                  <a:schemeClr val="tx1"/>
                </a:solidFill>
                <a:latin typeface="+mn-lt"/>
                <a:ea typeface="+mn-ea"/>
                <a:cs typeface="+mn-cs"/>
              </a:rPr>
              <a:t>thymine </a:t>
            </a:r>
            <a:r>
              <a:rPr lang="en-US" sz="1200" b="0" i="0" u="none" strike="noStrike" kern="1200" baseline="0" dirty="0" smtClean="0">
                <a:solidFill>
                  <a:schemeClr val="tx1"/>
                </a:solidFill>
                <a:latin typeface="+mn-lt"/>
                <a:ea typeface="+mn-ea"/>
                <a:cs typeface="+mn-cs"/>
              </a:rPr>
              <a:t>and Cytosine always bonds with </a:t>
            </a:r>
            <a:r>
              <a:rPr lang="en-US" sz="1200" b="0" i="1" u="none" strike="noStrike" kern="1200" baseline="0" dirty="0" smtClean="0">
                <a:solidFill>
                  <a:schemeClr val="tx1"/>
                </a:solidFill>
                <a:latin typeface="+mn-lt"/>
                <a:ea typeface="+mn-ea"/>
                <a:cs typeface="+mn-cs"/>
              </a:rPr>
              <a:t>guanine.</a:t>
            </a:r>
          </a:p>
          <a:p>
            <a:r>
              <a:rPr lang="en-US" sz="1200" b="0" i="0" u="none" strike="noStrike" kern="1200" baseline="0" dirty="0" smtClean="0">
                <a:solidFill>
                  <a:schemeClr val="tx1"/>
                </a:solidFill>
                <a:latin typeface="+mn-lt"/>
                <a:ea typeface="+mn-ea"/>
                <a:cs typeface="+mn-cs"/>
              </a:rPr>
              <a:t>3. In eukaryotic cells, DNA is found in the organelle called the </a:t>
            </a:r>
            <a:r>
              <a:rPr lang="en-US" sz="1200" b="0" i="1" u="none" strike="noStrike" kern="1200" baseline="0" dirty="0" smtClean="0">
                <a:solidFill>
                  <a:schemeClr val="tx1"/>
                </a:solidFill>
                <a:latin typeface="+mn-lt"/>
                <a:ea typeface="+mn-ea"/>
                <a:cs typeface="+mn-cs"/>
              </a:rPr>
              <a:t>nucleus</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4. DNA contains a coded message which controls all cell </a:t>
            </a:r>
            <a:r>
              <a:rPr lang="en-US" sz="1200" b="0" i="1" u="none" strike="noStrike" kern="1200" baseline="0" dirty="0" smtClean="0">
                <a:solidFill>
                  <a:schemeClr val="tx1"/>
                </a:solidFill>
                <a:latin typeface="+mn-lt"/>
                <a:ea typeface="+mn-ea"/>
                <a:cs typeface="+mn-cs"/>
              </a:rPr>
              <a:t>activities</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5. This code is replicated during the S phase of the cell cycle and passed on to daughter cells</a:t>
            </a:r>
          </a:p>
          <a:p>
            <a:r>
              <a:rPr lang="en-US" sz="1200" b="0" i="0" u="none" strike="noStrike" kern="1200" baseline="0" dirty="0" smtClean="0">
                <a:solidFill>
                  <a:schemeClr val="tx1"/>
                </a:solidFill>
                <a:latin typeface="+mn-lt"/>
                <a:ea typeface="+mn-ea"/>
                <a:cs typeface="+mn-cs"/>
              </a:rPr>
              <a:t>during </a:t>
            </a:r>
            <a:r>
              <a:rPr lang="en-US" sz="1200" b="0" i="1" u="none" strike="noStrike" kern="1200" baseline="0" dirty="0" smtClean="0">
                <a:solidFill>
                  <a:schemeClr val="tx1"/>
                </a:solidFill>
                <a:latin typeface="+mn-lt"/>
                <a:ea typeface="+mn-ea"/>
                <a:cs typeface="+mn-cs"/>
              </a:rPr>
              <a:t>mitosis.</a:t>
            </a:r>
          </a:p>
          <a:p>
            <a:r>
              <a:rPr lang="en-US" sz="1200" b="0" i="0" u="none" strike="noStrike" kern="1200" baseline="0" dirty="0" smtClean="0">
                <a:solidFill>
                  <a:schemeClr val="tx1"/>
                </a:solidFill>
                <a:latin typeface="+mn-lt"/>
                <a:ea typeface="+mn-ea"/>
                <a:cs typeface="+mn-cs"/>
              </a:rPr>
              <a:t>6. This code is transcribed into a RNA code which is then translated at the ribosome into an amino</a:t>
            </a:r>
          </a:p>
          <a:p>
            <a:r>
              <a:rPr lang="en-US" sz="1200" b="0" i="0" u="none" strike="noStrike" kern="1200" baseline="0" dirty="0" smtClean="0">
                <a:solidFill>
                  <a:schemeClr val="tx1"/>
                </a:solidFill>
                <a:latin typeface="+mn-lt"/>
                <a:ea typeface="+mn-ea"/>
                <a:cs typeface="+mn-cs"/>
              </a:rPr>
              <a:t>acid code which makes up a protein.</a:t>
            </a:r>
          </a:p>
          <a:p>
            <a:r>
              <a:rPr lang="en-US" sz="1200" b="0" i="0" u="none" strike="noStrike" kern="1200" baseline="0" dirty="0" smtClean="0">
                <a:solidFill>
                  <a:schemeClr val="tx1"/>
                </a:solidFill>
                <a:latin typeface="+mn-lt"/>
                <a:ea typeface="+mn-ea"/>
                <a:cs typeface="+mn-cs"/>
              </a:rPr>
              <a:t>7. Any change to the DNA code is called a </a:t>
            </a:r>
            <a:r>
              <a:rPr lang="en-US" sz="1200" b="0" i="1" u="none" strike="noStrike" kern="1200" baseline="0" dirty="0" smtClean="0">
                <a:solidFill>
                  <a:schemeClr val="tx1"/>
                </a:solidFill>
                <a:latin typeface="+mn-lt"/>
                <a:ea typeface="+mn-ea"/>
                <a:cs typeface="+mn-cs"/>
              </a:rPr>
              <a:t>mutation </a:t>
            </a:r>
            <a:r>
              <a:rPr lang="en-US" sz="1200" b="0" i="0" u="none" strike="noStrike" kern="1200" baseline="0" dirty="0" smtClean="0">
                <a:solidFill>
                  <a:schemeClr val="tx1"/>
                </a:solidFill>
                <a:latin typeface="+mn-lt"/>
                <a:ea typeface="+mn-ea"/>
                <a:cs typeface="+mn-cs"/>
              </a:rPr>
              <a:t>and may affect the amino acid sequence in the</a:t>
            </a:r>
          </a:p>
          <a:p>
            <a:r>
              <a:rPr lang="en-US" sz="1200" b="0" i="0" u="none" strike="noStrike" kern="1200" baseline="0" dirty="0" smtClean="0">
                <a:solidFill>
                  <a:schemeClr val="tx1"/>
                </a:solidFill>
                <a:latin typeface="+mn-lt"/>
                <a:ea typeface="+mn-ea"/>
                <a:cs typeface="+mn-cs"/>
              </a:rPr>
              <a:t>coded protein.</a:t>
            </a:r>
          </a:p>
          <a:p>
            <a:r>
              <a:rPr lang="en-US" sz="1200" b="0" i="0" u="none" strike="noStrike" kern="1200" baseline="0" dirty="0" smtClean="0">
                <a:solidFill>
                  <a:schemeClr val="tx1"/>
                </a:solidFill>
                <a:latin typeface="+mn-lt"/>
                <a:ea typeface="+mn-ea"/>
                <a:cs typeface="+mn-cs"/>
              </a:rPr>
              <a:t>8. A defective amino acid sequence may affect the 3-dimensional structure and </a:t>
            </a:r>
            <a:r>
              <a:rPr lang="en-US" sz="1200" b="0" i="1" u="none" strike="noStrike" kern="1200" baseline="0" dirty="0" smtClean="0">
                <a:solidFill>
                  <a:schemeClr val="tx1"/>
                </a:solidFill>
                <a:latin typeface="+mn-lt"/>
                <a:ea typeface="+mn-ea"/>
                <a:cs typeface="+mn-cs"/>
              </a:rPr>
              <a:t>function </a:t>
            </a:r>
            <a:r>
              <a:rPr lang="en-US" sz="1200" b="0" i="0" u="none" strike="noStrike" kern="1200" baseline="0" dirty="0" smtClean="0">
                <a:solidFill>
                  <a:schemeClr val="tx1"/>
                </a:solidFill>
                <a:latin typeface="+mn-lt"/>
                <a:ea typeface="+mn-ea"/>
                <a:cs typeface="+mn-cs"/>
              </a:rPr>
              <a:t>of the</a:t>
            </a:r>
          </a:p>
          <a:p>
            <a:r>
              <a:rPr lang="en-US" sz="1200" b="0" i="0" u="none" strike="noStrike" kern="1200" baseline="0" dirty="0" smtClean="0">
                <a:solidFill>
                  <a:schemeClr val="tx1"/>
                </a:solidFill>
                <a:latin typeface="+mn-lt"/>
                <a:ea typeface="+mn-ea"/>
                <a:cs typeface="+mn-cs"/>
              </a:rPr>
              <a:t>protein.</a:t>
            </a:r>
          </a:p>
          <a:p>
            <a:r>
              <a:rPr lang="en-US" sz="1200" b="0" i="0" u="none" strike="noStrike" kern="1200" baseline="0" dirty="0" smtClean="0">
                <a:solidFill>
                  <a:schemeClr val="tx1"/>
                </a:solidFill>
                <a:latin typeface="+mn-lt"/>
                <a:ea typeface="+mn-ea"/>
                <a:cs typeface="+mn-cs"/>
              </a:rPr>
              <a:t>9. Transcribe the following DNA sequence into mRNA: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SENSE STRAND 5’TAC CAT GAT ACA ATC3’</a:t>
            </a:r>
          </a:p>
          <a:p>
            <a:r>
              <a:rPr lang="en-US" sz="1200" b="0" i="0" u="none" strike="noStrike" kern="1200" baseline="0" dirty="0" smtClean="0">
                <a:solidFill>
                  <a:schemeClr val="tx1"/>
                </a:solidFill>
                <a:latin typeface="+mn-lt"/>
                <a:ea typeface="+mn-ea"/>
                <a:cs typeface="+mn-cs"/>
              </a:rPr>
              <a:t>ANTISENSE STRAND </a:t>
            </a:r>
            <a:r>
              <a:rPr lang="en-US" sz="1200" b="0" i="1" u="none" strike="noStrike" kern="1200" baseline="0" dirty="0" smtClean="0">
                <a:solidFill>
                  <a:schemeClr val="tx1"/>
                </a:solidFill>
                <a:latin typeface="+mn-lt"/>
                <a:ea typeface="+mn-ea"/>
                <a:cs typeface="+mn-cs"/>
              </a:rPr>
              <a:t>3’ATG GTA CTA TGT TAG5’</a:t>
            </a:r>
          </a:p>
          <a:p>
            <a:r>
              <a:rPr lang="en-US" sz="1200" b="0" i="1" u="none" strike="noStrike" kern="1200" baseline="0" dirty="0" smtClean="0">
                <a:solidFill>
                  <a:schemeClr val="tx1"/>
                </a:solidFill>
                <a:latin typeface="+mn-lt"/>
                <a:ea typeface="+mn-ea"/>
                <a:cs typeface="+mn-cs"/>
              </a:rPr>
              <a:t>mRNA UAC CAU GAU ACA AUC</a:t>
            </a:r>
          </a:p>
          <a:p>
            <a:endParaRPr lang="en-US" sz="1200" b="0" i="1"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10. Translate the mRNA sequence into an amino acid sequence:</a:t>
            </a:r>
          </a:p>
          <a:p>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mRNA UAC CAU GAU ACA AUC</a:t>
            </a:r>
          </a:p>
          <a:p>
            <a:r>
              <a:rPr lang="en-US" sz="1200" b="0" i="1" u="none" strike="noStrike" kern="1200" baseline="0" dirty="0" smtClean="0">
                <a:solidFill>
                  <a:schemeClr val="tx1"/>
                </a:solidFill>
                <a:latin typeface="+mn-lt"/>
                <a:ea typeface="+mn-ea"/>
                <a:cs typeface="+mn-cs"/>
              </a:rPr>
              <a:t>Tyrosine Leucine </a:t>
            </a:r>
            <a:r>
              <a:rPr lang="en-US" sz="1200" b="0" i="1" u="none" strike="noStrike" kern="1200" baseline="0" dirty="0" err="1" smtClean="0">
                <a:solidFill>
                  <a:schemeClr val="tx1"/>
                </a:solidFill>
                <a:latin typeface="+mn-lt"/>
                <a:ea typeface="+mn-ea"/>
                <a:cs typeface="+mn-cs"/>
              </a:rPr>
              <a:t>Aspartine</a:t>
            </a:r>
            <a:r>
              <a:rPr lang="en-US" sz="1200" b="0" i="1" u="none" strike="noStrike" kern="1200" baseline="0" dirty="0" smtClean="0">
                <a:solidFill>
                  <a:schemeClr val="tx1"/>
                </a:solidFill>
                <a:latin typeface="+mn-lt"/>
                <a:ea typeface="+mn-ea"/>
                <a:cs typeface="+mn-cs"/>
              </a:rPr>
              <a:t> Threonine Isoleucine</a:t>
            </a:r>
          </a:p>
          <a:p>
            <a:endParaRPr lang="en-US" sz="1200" b="0" i="1"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11. Normal human somatic (body) cells contain </a:t>
            </a:r>
            <a:r>
              <a:rPr lang="en-US" sz="1200" b="0" i="1" u="none" strike="noStrike" kern="1200" baseline="0" dirty="0" smtClean="0">
                <a:solidFill>
                  <a:schemeClr val="tx1"/>
                </a:solidFill>
                <a:latin typeface="+mn-lt"/>
                <a:ea typeface="+mn-ea"/>
                <a:cs typeface="+mn-cs"/>
              </a:rPr>
              <a:t>forty-six (46) </a:t>
            </a:r>
            <a:r>
              <a:rPr lang="en-US" sz="1200" b="0" i="0" u="none" strike="noStrike" kern="1200" baseline="0" dirty="0" smtClean="0">
                <a:solidFill>
                  <a:schemeClr val="tx1"/>
                </a:solidFill>
                <a:latin typeface="+mn-lt"/>
                <a:ea typeface="+mn-ea"/>
                <a:cs typeface="+mn-cs"/>
              </a:rPr>
              <a:t>chromosomes.</a:t>
            </a:r>
          </a:p>
          <a:p>
            <a:r>
              <a:rPr lang="en-US" sz="1200" b="0" i="0" u="none" strike="noStrike" kern="1200" baseline="0" dirty="0" smtClean="0">
                <a:solidFill>
                  <a:schemeClr val="tx1"/>
                </a:solidFill>
                <a:latin typeface="+mn-lt"/>
                <a:ea typeface="+mn-ea"/>
                <a:cs typeface="+mn-cs"/>
              </a:rPr>
              <a:t>12. A section of a chromosome that codes for one particular protein is called a </a:t>
            </a:r>
            <a:r>
              <a:rPr lang="en-US" sz="1200" b="0" i="1" u="none" strike="noStrike" kern="1200" baseline="0" dirty="0" smtClean="0">
                <a:solidFill>
                  <a:schemeClr val="tx1"/>
                </a:solidFill>
                <a:latin typeface="+mn-lt"/>
                <a:ea typeface="+mn-ea"/>
                <a:cs typeface="+mn-cs"/>
              </a:rPr>
              <a:t>gene</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13. Proteins determine </a:t>
            </a:r>
            <a:r>
              <a:rPr lang="en-US" sz="1200" b="0" i="1" u="none" strike="noStrike" kern="1200" baseline="0" dirty="0" smtClean="0">
                <a:solidFill>
                  <a:schemeClr val="tx1"/>
                </a:solidFill>
                <a:latin typeface="+mn-lt"/>
                <a:ea typeface="+mn-ea"/>
                <a:cs typeface="+mn-cs"/>
              </a:rPr>
              <a:t>traits </a:t>
            </a:r>
            <a:r>
              <a:rPr lang="en-US" sz="1200" b="0" i="0" u="none" strike="noStrike" kern="1200" baseline="0" dirty="0" smtClean="0">
                <a:solidFill>
                  <a:schemeClr val="tx1"/>
                </a:solidFill>
                <a:latin typeface="+mn-lt"/>
                <a:ea typeface="+mn-ea"/>
                <a:cs typeface="+mn-cs"/>
              </a:rPr>
              <a:t>(whether you have brown or blue eyes).</a:t>
            </a:r>
          </a:p>
          <a:p>
            <a:r>
              <a:rPr lang="en-US" sz="1200" b="0" i="0" u="none" strike="noStrike" kern="1200" baseline="0" dirty="0" smtClean="0">
                <a:solidFill>
                  <a:schemeClr val="tx1"/>
                </a:solidFill>
                <a:latin typeface="+mn-lt"/>
                <a:ea typeface="+mn-ea"/>
                <a:cs typeface="+mn-cs"/>
              </a:rPr>
              <a:t>14. Each chromosome contains </a:t>
            </a:r>
            <a:r>
              <a:rPr lang="en-US" sz="1200" b="0" i="1" u="none" strike="noStrike" kern="1200" baseline="0" dirty="0" smtClean="0">
                <a:solidFill>
                  <a:schemeClr val="tx1"/>
                </a:solidFill>
                <a:latin typeface="+mn-lt"/>
                <a:ea typeface="+mn-ea"/>
                <a:cs typeface="+mn-cs"/>
              </a:rPr>
              <a:t>many </a:t>
            </a:r>
            <a:r>
              <a:rPr lang="en-US" sz="1200" b="0" i="0" u="none" strike="noStrike" kern="1200" baseline="0" dirty="0" smtClean="0">
                <a:solidFill>
                  <a:schemeClr val="tx1"/>
                </a:solidFill>
                <a:latin typeface="+mn-lt"/>
                <a:ea typeface="+mn-ea"/>
                <a:cs typeface="+mn-cs"/>
              </a:rPr>
              <a:t>genes.</a:t>
            </a:r>
          </a:p>
          <a:p>
            <a:r>
              <a:rPr lang="en-US" sz="1200" b="0" i="0" u="none" strike="noStrike" kern="1200" baseline="0" dirty="0" smtClean="0">
                <a:solidFill>
                  <a:schemeClr val="tx1"/>
                </a:solidFill>
                <a:latin typeface="+mn-lt"/>
                <a:ea typeface="+mn-ea"/>
                <a:cs typeface="+mn-cs"/>
              </a:rPr>
              <a:t>15. As a result of sexual reproduction, offspring receive </a:t>
            </a:r>
            <a:r>
              <a:rPr lang="en-US" sz="1200" b="0" i="1" u="none" strike="noStrike" kern="1200" baseline="0" dirty="0" smtClean="0">
                <a:solidFill>
                  <a:schemeClr val="tx1"/>
                </a:solidFill>
                <a:latin typeface="+mn-lt"/>
                <a:ea typeface="+mn-ea"/>
                <a:cs typeface="+mn-cs"/>
              </a:rPr>
              <a:t>one (1</a:t>
            </a:r>
            <a:r>
              <a:rPr lang="en-US" sz="1200" b="0" i="0" u="none" strike="noStrike" kern="1200" baseline="0" dirty="0" smtClean="0">
                <a:solidFill>
                  <a:schemeClr val="tx1"/>
                </a:solidFill>
                <a:latin typeface="+mn-lt"/>
                <a:ea typeface="+mn-ea"/>
                <a:cs typeface="+mn-cs"/>
              </a:rPr>
              <a:t>) copy of each gene from each parent.</a:t>
            </a:r>
          </a:p>
          <a:p>
            <a:r>
              <a:rPr lang="en-US" sz="1200" b="0" i="0" u="none" strike="noStrike" kern="1200" baseline="0" dirty="0" smtClean="0">
                <a:solidFill>
                  <a:schemeClr val="tx1"/>
                </a:solidFill>
                <a:latin typeface="+mn-lt"/>
                <a:ea typeface="+mn-ea"/>
                <a:cs typeface="+mn-cs"/>
              </a:rPr>
              <a:t>16. The combination of genes received from your parents is called your </a:t>
            </a:r>
            <a:r>
              <a:rPr lang="en-US" sz="1200" b="0" i="1" u="none" strike="noStrike" kern="1200" baseline="0" dirty="0" smtClean="0">
                <a:solidFill>
                  <a:schemeClr val="tx1"/>
                </a:solidFill>
                <a:latin typeface="+mn-lt"/>
                <a:ea typeface="+mn-ea"/>
                <a:cs typeface="+mn-cs"/>
              </a:rPr>
              <a:t>genotype </a:t>
            </a:r>
            <a:r>
              <a:rPr lang="en-US" sz="1200" b="0" i="0" u="none" strike="noStrike" kern="1200" baseline="0" dirty="0" smtClean="0">
                <a:solidFill>
                  <a:schemeClr val="tx1"/>
                </a:solidFill>
                <a:latin typeface="+mn-lt"/>
                <a:ea typeface="+mn-ea"/>
                <a:cs typeface="+mn-cs"/>
              </a:rPr>
              <a:t>and determines</a:t>
            </a:r>
          </a:p>
          <a:p>
            <a:r>
              <a:rPr lang="en-US" sz="1200" b="0" i="0" u="none" strike="noStrike" kern="1200" baseline="0" dirty="0" smtClean="0">
                <a:solidFill>
                  <a:schemeClr val="tx1"/>
                </a:solidFill>
                <a:latin typeface="+mn-lt"/>
                <a:ea typeface="+mn-ea"/>
                <a:cs typeface="+mn-cs"/>
              </a:rPr>
              <a:t>what you look like (your phenotype).</a:t>
            </a:r>
          </a:p>
          <a:p>
            <a:r>
              <a:rPr lang="en-US" sz="1200" b="0" i="0" u="none" strike="noStrike" kern="1200" baseline="0" dirty="0" smtClean="0">
                <a:solidFill>
                  <a:schemeClr val="tx1"/>
                </a:solidFill>
                <a:latin typeface="+mn-lt"/>
                <a:ea typeface="+mn-ea"/>
                <a:cs typeface="+mn-cs"/>
              </a:rPr>
              <a:t>17. A gene is </a:t>
            </a:r>
            <a:r>
              <a:rPr lang="en-US" sz="1200" b="0" i="1" u="none" strike="noStrike" kern="1200" baseline="0" dirty="0" smtClean="0">
                <a:solidFill>
                  <a:schemeClr val="tx1"/>
                </a:solidFill>
                <a:latin typeface="+mn-lt"/>
                <a:ea typeface="+mn-ea"/>
                <a:cs typeface="+mn-cs"/>
              </a:rPr>
              <a:t>dominant </a:t>
            </a:r>
            <a:r>
              <a:rPr lang="en-US" sz="1200" b="0" i="0" u="none" strike="noStrike" kern="1200" baseline="0" dirty="0" smtClean="0">
                <a:solidFill>
                  <a:schemeClr val="tx1"/>
                </a:solidFill>
                <a:latin typeface="+mn-lt"/>
                <a:ea typeface="+mn-ea"/>
                <a:cs typeface="+mn-cs"/>
              </a:rPr>
              <a:t>when only one copy of the gene is needed in order to see that trait in your</a:t>
            </a:r>
          </a:p>
          <a:p>
            <a:r>
              <a:rPr lang="en-US" sz="1200" b="0" i="0" u="none" strike="noStrike" kern="1200" baseline="0" dirty="0" smtClean="0">
                <a:solidFill>
                  <a:schemeClr val="tx1"/>
                </a:solidFill>
                <a:latin typeface="+mn-lt"/>
                <a:ea typeface="+mn-ea"/>
                <a:cs typeface="+mn-cs"/>
              </a:rPr>
              <a:t>phenotype.</a:t>
            </a:r>
          </a:p>
          <a:p>
            <a:r>
              <a:rPr lang="en-US" sz="1200" b="0" i="0" u="none" strike="noStrike" kern="1200" baseline="0" dirty="0" smtClean="0">
                <a:solidFill>
                  <a:schemeClr val="tx1"/>
                </a:solidFill>
                <a:latin typeface="+mn-lt"/>
                <a:ea typeface="+mn-ea"/>
                <a:cs typeface="+mn-cs"/>
              </a:rPr>
              <a:t>18. Traits that require two of the same gene be present for expression of the trait are called </a:t>
            </a:r>
            <a:r>
              <a:rPr lang="en-US" sz="1200" b="0" i="1" u="none" strike="noStrike" kern="1200" baseline="0" dirty="0" smtClean="0">
                <a:solidFill>
                  <a:schemeClr val="tx1"/>
                </a:solidFill>
                <a:latin typeface="+mn-lt"/>
                <a:ea typeface="+mn-ea"/>
                <a:cs typeface="+mn-cs"/>
              </a:rPr>
              <a:t>recessive.</a:t>
            </a:r>
          </a:p>
          <a:p>
            <a:r>
              <a:rPr lang="en-US" sz="1200" b="0" i="0" u="none" strike="noStrike" kern="1200" baseline="0" dirty="0" smtClean="0">
                <a:solidFill>
                  <a:schemeClr val="tx1"/>
                </a:solidFill>
                <a:latin typeface="+mn-lt"/>
                <a:ea typeface="+mn-ea"/>
                <a:cs typeface="+mn-cs"/>
              </a:rPr>
              <a:t>19. When DNA is transcribed, some intervening pieces are not incorporated into the resulting</a:t>
            </a:r>
          </a:p>
          <a:p>
            <a:r>
              <a:rPr lang="en-US" sz="1200" b="0" i="0" u="none" strike="noStrike" kern="1200" baseline="0" dirty="0" smtClean="0">
                <a:solidFill>
                  <a:schemeClr val="tx1"/>
                </a:solidFill>
                <a:latin typeface="+mn-lt"/>
                <a:ea typeface="+mn-ea"/>
                <a:cs typeface="+mn-cs"/>
              </a:rPr>
              <a:t>mRNA. These sections are called </a:t>
            </a:r>
            <a:r>
              <a:rPr lang="en-US" sz="1200" b="0" i="1" u="none" strike="noStrike" kern="1200" baseline="0" dirty="0" smtClean="0">
                <a:solidFill>
                  <a:schemeClr val="tx1"/>
                </a:solidFill>
                <a:latin typeface="+mn-lt"/>
                <a:ea typeface="+mn-ea"/>
                <a:cs typeface="+mn-cs"/>
              </a:rPr>
              <a:t>introns</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20. The remaining sections of the gene that are transcribed (expressed) and that code for the gene</a:t>
            </a:r>
          </a:p>
          <a:p>
            <a:r>
              <a:rPr lang="en-US" sz="1200" b="0" i="0" u="none" strike="noStrike" kern="1200" baseline="0" dirty="0" smtClean="0">
                <a:solidFill>
                  <a:schemeClr val="tx1"/>
                </a:solidFill>
                <a:latin typeface="+mn-lt"/>
                <a:ea typeface="+mn-ea"/>
                <a:cs typeface="+mn-cs"/>
              </a:rPr>
              <a:t>protein are called </a:t>
            </a:r>
            <a:r>
              <a:rPr lang="en-US" sz="1200" b="0" i="1" u="none" strike="noStrike" kern="1200" baseline="0" dirty="0" smtClean="0">
                <a:solidFill>
                  <a:schemeClr val="tx1"/>
                </a:solidFill>
                <a:latin typeface="+mn-lt"/>
                <a:ea typeface="+mn-ea"/>
                <a:cs typeface="+mn-cs"/>
              </a:rPr>
              <a:t>exons.</a:t>
            </a:r>
            <a:endParaRPr lang="en-US" dirty="0" smtClean="0"/>
          </a:p>
        </p:txBody>
      </p:sp>
      <p:sp>
        <p:nvSpPr>
          <p:cNvPr id="4" name="Slide Number Placeholder 3"/>
          <p:cNvSpPr>
            <a:spLocks noGrp="1"/>
          </p:cNvSpPr>
          <p:nvPr>
            <p:ph type="sldNum" sz="quarter" idx="10"/>
          </p:nvPr>
        </p:nvSpPr>
        <p:spPr/>
        <p:txBody>
          <a:bodyPr/>
          <a:lstStyle/>
          <a:p>
            <a:fld id="{EE32054D-6FB6-4543-A583-F8AB5BACC237}" type="slidenum">
              <a:rPr lang="en-US" smtClean="0"/>
              <a:t>2</a:t>
            </a:fld>
            <a:endParaRPr lang="en-US"/>
          </a:p>
        </p:txBody>
      </p:sp>
    </p:spTree>
    <p:extLst>
      <p:ext uri="{BB962C8B-B14F-4D97-AF65-F5344CB8AC3E}">
        <p14:creationId xmlns:p14="http://schemas.microsoft.com/office/powerpoint/2010/main" val="295186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dirty="0" smtClean="0"/>
          </a:p>
          <a:p>
            <a:r>
              <a:rPr lang="en-US" dirty="0" smtClean="0"/>
              <a:t>Help students</a:t>
            </a:r>
            <a:r>
              <a:rPr lang="en-US" baseline="0" dirty="0" smtClean="0"/>
              <a:t> connect the cake recipe analogy to the DNA “recipe” for students: DNA bases can be substituted or can be missing. This changes the functions of proteins.</a:t>
            </a:r>
            <a:endParaRPr lang="en-US" dirty="0" smtClean="0"/>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kern="1200" dirty="0" smtClean="0">
                <a:solidFill>
                  <a:schemeClr val="tx1"/>
                </a:solidFill>
                <a:effectLst/>
                <a:latin typeface="+mn-lt"/>
                <a:ea typeface="+mn-ea"/>
                <a:cs typeface="+mn-cs"/>
              </a:rPr>
              <a:t>DESIGN</a:t>
            </a:r>
            <a:r>
              <a:rPr lang="en-US" sz="1200" b="0" i="1" u="none" kern="1200" baseline="0" dirty="0" smtClean="0">
                <a:solidFill>
                  <a:schemeClr val="tx1"/>
                </a:solidFill>
                <a:effectLst/>
                <a:latin typeface="+mn-lt"/>
                <a:ea typeface="+mn-ea"/>
                <a:cs typeface="+mn-cs"/>
              </a:rPr>
              <a:t> NOTE: Photo found here: </a:t>
            </a:r>
            <a:r>
              <a:rPr lang="en-US" b="0" i="1" u="none" dirty="0" smtClean="0"/>
              <a:t>http://</a:t>
            </a:r>
            <a:r>
              <a:rPr lang="en-US" b="0" i="1" u="none" dirty="0" err="1" smtClean="0"/>
              <a:t>www.istockphoto.com</a:t>
            </a:r>
            <a:r>
              <a:rPr lang="en-US" b="0" i="1" u="none" dirty="0" smtClean="0"/>
              <a:t>/photo/birthday-cake-vertical-83433?st=ac49b8d</a:t>
            </a:r>
            <a:endParaRPr lang="en-US" b="0" i="1" u="none" dirty="0"/>
          </a:p>
        </p:txBody>
      </p:sp>
      <p:sp>
        <p:nvSpPr>
          <p:cNvPr id="4" name="Slide Number Placeholder 3"/>
          <p:cNvSpPr>
            <a:spLocks noGrp="1"/>
          </p:cNvSpPr>
          <p:nvPr>
            <p:ph type="sldNum" sz="quarter" idx="10"/>
          </p:nvPr>
        </p:nvSpPr>
        <p:spPr/>
        <p:txBody>
          <a:bodyPr/>
          <a:lstStyle/>
          <a:p>
            <a:fld id="{EE32054D-6FB6-4543-A583-F8AB5BACC237}" type="slidenum">
              <a:rPr lang="en-US" smtClean="0"/>
              <a:t>20</a:t>
            </a:fld>
            <a:endParaRPr lang="en-US"/>
          </a:p>
        </p:txBody>
      </p:sp>
    </p:spTree>
    <p:extLst>
      <p:ext uri="{BB962C8B-B14F-4D97-AF65-F5344CB8AC3E}">
        <p14:creationId xmlns:p14="http://schemas.microsoft.com/office/powerpoint/2010/main" val="831854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dirty="0" smtClean="0"/>
          </a:p>
          <a:p>
            <a:r>
              <a:rPr lang="en-US" dirty="0" smtClean="0"/>
              <a:t>Connect</a:t>
            </a:r>
            <a:r>
              <a:rPr lang="en-US" baseline="0" dirty="0" smtClean="0"/>
              <a:t> the cake recipe analogy to the DNA “recipe” for students: DNA bases can be substituted or can be missing. This changes the functions of proteins.</a:t>
            </a:r>
            <a:endParaRPr lang="en-US" dirty="0" smtClean="0"/>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kern="1200" dirty="0" smtClean="0">
                <a:solidFill>
                  <a:schemeClr val="tx1"/>
                </a:solidFill>
                <a:effectLst/>
                <a:latin typeface="+mn-lt"/>
                <a:ea typeface="+mn-ea"/>
                <a:cs typeface="+mn-cs"/>
              </a:rPr>
              <a:t>DESIGN</a:t>
            </a:r>
            <a:r>
              <a:rPr lang="en-US" sz="1200" b="0" i="1" u="none" kern="1200" baseline="0" dirty="0" smtClean="0">
                <a:solidFill>
                  <a:schemeClr val="tx1"/>
                </a:solidFill>
                <a:effectLst/>
                <a:latin typeface="+mn-lt"/>
                <a:ea typeface="+mn-ea"/>
                <a:cs typeface="+mn-cs"/>
              </a:rPr>
              <a:t> NOTE: Photo found here: </a:t>
            </a:r>
            <a:r>
              <a:rPr lang="en-US" b="0" i="1" u="none" dirty="0" smtClean="0"/>
              <a:t>http://</a:t>
            </a:r>
            <a:r>
              <a:rPr lang="en-US" b="0" i="1" u="none" dirty="0" err="1" smtClean="0"/>
              <a:t>www.istockphoto.com</a:t>
            </a:r>
            <a:r>
              <a:rPr lang="en-US" b="0" i="1" u="none" dirty="0" smtClean="0"/>
              <a:t>/photo/birthday-cake-vertical-83433?st=ac49b8d . Need to add one line to the KEY</a:t>
            </a:r>
            <a:r>
              <a:rPr lang="en-US" b="0" i="1" u="none" baseline="0" dirty="0" smtClean="0"/>
              <a:t> in the image: U = uracil</a:t>
            </a:r>
            <a:endParaRPr lang="en-US" b="0" i="1" u="none" dirty="0"/>
          </a:p>
        </p:txBody>
      </p:sp>
      <p:sp>
        <p:nvSpPr>
          <p:cNvPr id="4" name="Slide Number Placeholder 3"/>
          <p:cNvSpPr>
            <a:spLocks noGrp="1"/>
          </p:cNvSpPr>
          <p:nvPr>
            <p:ph type="sldNum" sz="quarter" idx="10"/>
          </p:nvPr>
        </p:nvSpPr>
        <p:spPr/>
        <p:txBody>
          <a:bodyPr/>
          <a:lstStyle/>
          <a:p>
            <a:fld id="{EE32054D-6FB6-4543-A583-F8AB5BACC237}" type="slidenum">
              <a:rPr lang="en-US" smtClean="0"/>
              <a:t>21</a:t>
            </a:fld>
            <a:endParaRPr lang="en-US"/>
          </a:p>
        </p:txBody>
      </p:sp>
    </p:spTree>
    <p:extLst>
      <p:ext uri="{BB962C8B-B14F-4D97-AF65-F5344CB8AC3E}">
        <p14:creationId xmlns:p14="http://schemas.microsoft.com/office/powerpoint/2010/main" val="831854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dirty="0" smtClean="0"/>
              <a:t>Explain how the DNA “recipe” works.</a:t>
            </a:r>
            <a:r>
              <a:rPr lang="en-US" baseline="0" dirty="0" smtClean="0"/>
              <a:t> Emphasize the difference between the key terms TRANSCRIPTION and TRANSLATION and their role in the creation of proteins.</a:t>
            </a:r>
            <a:endParaRPr lang="en-US" dirty="0" smtClean="0"/>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kern="1200" dirty="0" smtClean="0">
                <a:solidFill>
                  <a:schemeClr val="tx1"/>
                </a:solidFill>
                <a:effectLst/>
                <a:latin typeface="+mn-lt"/>
                <a:ea typeface="+mn-ea"/>
                <a:cs typeface="+mn-cs"/>
              </a:rPr>
              <a:t>DESIGN</a:t>
            </a:r>
            <a:r>
              <a:rPr lang="en-US" sz="1200" b="0" i="1" u="none" kern="1200" baseline="0" dirty="0" smtClean="0">
                <a:solidFill>
                  <a:schemeClr val="tx1"/>
                </a:solidFill>
                <a:effectLst/>
                <a:latin typeface="+mn-lt"/>
                <a:ea typeface="+mn-ea"/>
                <a:cs typeface="+mn-cs"/>
              </a:rPr>
              <a:t> NOTE: Please create a basic graphic showing the steps in the recipe: </a:t>
            </a:r>
          </a:p>
          <a:p>
            <a:r>
              <a:rPr lang="en-US" baseline="0" dirty="0" smtClean="0"/>
              <a:t>DNA code &gt;&gt;(transcription)&gt;&gt; RNA code &gt;&gt;(translation) &gt;&gt; amino acid code &gt;&gt; protein</a:t>
            </a:r>
          </a:p>
          <a:p>
            <a:r>
              <a:rPr lang="en-US" baseline="0" dirty="0" smtClean="0"/>
              <a:t>-------------------( RECIPE )----------------------- 		----------CHEF-----------	CAKE</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22</a:t>
            </a:fld>
            <a:endParaRPr lang="en-US"/>
          </a:p>
        </p:txBody>
      </p:sp>
    </p:spTree>
    <p:extLst>
      <p:ext uri="{BB962C8B-B14F-4D97-AF65-F5344CB8AC3E}">
        <p14:creationId xmlns:p14="http://schemas.microsoft.com/office/powerpoint/2010/main" val="4269932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Provide handouts of BRCA1 and BRCA2 proteins, several copies of the </a:t>
            </a:r>
            <a:r>
              <a:rPr lang="en-US" sz="1200" b="1" kern="1200" dirty="0" smtClean="0">
                <a:solidFill>
                  <a:schemeClr val="tx1"/>
                </a:solidFill>
                <a:effectLst/>
                <a:latin typeface="+mn-lt"/>
                <a:ea typeface="+mn-ea"/>
                <a:cs typeface="+mn-cs"/>
              </a:rPr>
              <a:t>Genetics Mutations worksheet</a:t>
            </a:r>
            <a:r>
              <a:rPr lang="en-US" sz="1200" kern="1200" dirty="0" smtClean="0">
                <a:solidFill>
                  <a:schemeClr val="tx1"/>
                </a:solidFill>
                <a:effectLst/>
                <a:latin typeface="+mn-lt"/>
                <a:ea typeface="+mn-ea"/>
                <a:cs typeface="+mn-cs"/>
              </a:rPr>
              <a:t>, and the </a:t>
            </a:r>
            <a:r>
              <a:rPr lang="en-US" sz="1200" b="1" kern="1200" dirty="0" smtClean="0">
                <a:solidFill>
                  <a:schemeClr val="tx1"/>
                </a:solidFill>
                <a:effectLst/>
                <a:latin typeface="+mn-lt"/>
                <a:ea typeface="+mn-ea"/>
                <a:cs typeface="+mn-cs"/>
              </a:rPr>
              <a:t>Codon Chart</a:t>
            </a:r>
            <a:r>
              <a:rPr lang="en-US" sz="1200" kern="1200" dirty="0" smtClean="0">
                <a:solidFill>
                  <a:schemeClr val="tx1"/>
                </a:solidFill>
                <a:effectLst/>
                <a:latin typeface="+mn-lt"/>
                <a:ea typeface="+mn-ea"/>
                <a:cs typeface="+mn-cs"/>
              </a:rPr>
              <a:t>. </a:t>
            </a:r>
            <a:r>
              <a:rPr lang="en-US" dirty="0" smtClean="0"/>
              <a:t>Review the </a:t>
            </a:r>
            <a:r>
              <a:rPr lang="en-US" b="1" dirty="0" smtClean="0"/>
              <a:t>Genetic Mutations worksheet</a:t>
            </a:r>
            <a:r>
              <a:rPr lang="en-US" b="1" baseline="0" dirty="0" smtClean="0"/>
              <a:t> </a:t>
            </a:r>
            <a:r>
              <a:rPr lang="en-US" dirty="0" smtClean="0"/>
              <a:t>with the class. You</a:t>
            </a:r>
            <a:r>
              <a:rPr lang="en-US" baseline="0" dirty="0" smtClean="0"/>
              <a:t> can complete the worksheets as a class or divide students into small groups to complete it together. </a:t>
            </a:r>
            <a:endParaRPr lang="en-US" dirty="0" smtClean="0"/>
          </a:p>
          <a:p>
            <a:pPr lvl="0"/>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23</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dirty="0" smtClean="0"/>
              <a:t>Take students through the steps of</a:t>
            </a:r>
            <a:r>
              <a:rPr lang="en-US" baseline="0" dirty="0" smtClean="0"/>
              <a:t> identifying the nucleotides and codons affected by the mutation 187delAG. Each letter in the sequence is one nucleotide; in the sequence, they arranged into 20 codons per line (60 nucleotides). </a:t>
            </a:r>
          </a:p>
          <a:p>
            <a:endParaRPr lang="en-US" baseline="0" dirty="0" smtClean="0"/>
          </a:p>
          <a:p>
            <a:r>
              <a:rPr lang="en-US" baseline="0" dirty="0" smtClean="0"/>
              <a:t>Count from the beginning of the line (nucleotide 181) to find the 187th nucleotide.</a:t>
            </a:r>
          </a:p>
          <a:p>
            <a:endParaRPr lang="en-US" dirty="0" smtClean="0"/>
          </a:p>
          <a:p>
            <a:r>
              <a:rPr lang="en-US" sz="1200" b="1" i="0" u="none" strike="noStrike" kern="1200" baseline="0" dirty="0" smtClean="0">
                <a:solidFill>
                  <a:schemeClr val="tx1"/>
                </a:solidFill>
                <a:latin typeface="+mn-lt"/>
                <a:ea typeface="+mn-ea"/>
                <a:cs typeface="+mn-cs"/>
              </a:rPr>
              <a:t>Coding Strand DNA (Sense Strand): </a:t>
            </a:r>
            <a:r>
              <a:rPr lang="en-US" sz="1200" b="0" i="0" u="none" strike="noStrike" kern="1200" baseline="0" dirty="0" smtClean="0">
                <a:solidFill>
                  <a:schemeClr val="tx1"/>
                </a:solidFill>
                <a:latin typeface="+mn-lt"/>
                <a:ea typeface="+mn-ea"/>
                <a:cs typeface="+mn-cs"/>
              </a:rPr>
              <a:t>The correct result is as follows: 5’GGT AGT AGA GTC CCG GGA AAG 3’</a:t>
            </a: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24</a:t>
            </a:fld>
            <a:endParaRPr lang="en-US"/>
          </a:p>
        </p:txBody>
      </p:sp>
    </p:spTree>
    <p:extLst>
      <p:ext uri="{BB962C8B-B14F-4D97-AF65-F5344CB8AC3E}">
        <p14:creationId xmlns:p14="http://schemas.microsoft.com/office/powerpoint/2010/main" val="2328043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Take students through the second step in the sequence: Find the “mirror image” for each nucleotide in the Sense Strand to complete the base pair and complete the Anti-Sense Strand.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Begin one nucleotide at a time starting with the first codon: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G</a:t>
            </a:r>
            <a:r>
              <a:rPr lang="en-US" sz="1200" b="0" i="0" u="none" strike="noStrike" kern="1200" baseline="0" dirty="0" smtClean="0">
                <a:solidFill>
                  <a:schemeClr val="tx1"/>
                </a:solidFill>
                <a:latin typeface="+mn-lt"/>
                <a:ea typeface="+mn-ea"/>
                <a:cs typeface="+mn-cs"/>
                <a:sym typeface="Wingdings"/>
              </a:rPr>
              <a:t>C</a:t>
            </a:r>
          </a:p>
          <a:p>
            <a:r>
              <a:rPr lang="en-US" sz="1200" b="0" i="0" u="none" strike="noStrike" kern="1200" baseline="0" dirty="0" smtClean="0">
                <a:solidFill>
                  <a:schemeClr val="tx1"/>
                </a:solidFill>
                <a:latin typeface="+mn-lt"/>
                <a:ea typeface="+mn-ea"/>
                <a:cs typeface="+mn-cs"/>
                <a:sym typeface="Wingdings"/>
              </a:rPr>
              <a:t>GC</a:t>
            </a:r>
          </a:p>
          <a:p>
            <a:r>
              <a:rPr lang="en-US" sz="1200" b="0" i="0" u="none" strike="noStrike" kern="1200" baseline="0" dirty="0" smtClean="0">
                <a:solidFill>
                  <a:schemeClr val="tx1"/>
                </a:solidFill>
                <a:latin typeface="+mn-lt"/>
                <a:ea typeface="+mn-ea"/>
                <a:cs typeface="+mn-cs"/>
                <a:sym typeface="Wingdings"/>
              </a:rPr>
              <a:t>TA</a:t>
            </a:r>
          </a:p>
          <a:p>
            <a:endParaRPr lang="en-US" sz="1200" b="0" i="0" u="none" strike="noStrike" kern="1200" baseline="0" dirty="0" smtClean="0">
              <a:solidFill>
                <a:schemeClr val="tx1"/>
              </a:solidFill>
              <a:latin typeface="+mn-lt"/>
              <a:ea typeface="+mn-ea"/>
              <a:cs typeface="+mn-cs"/>
              <a:sym typeface="Wingdings"/>
            </a:endParaRPr>
          </a:p>
          <a:p>
            <a:r>
              <a:rPr lang="en-US" sz="1200" b="0" i="0" u="none" strike="noStrike" kern="1200" baseline="0" dirty="0" smtClean="0">
                <a:solidFill>
                  <a:schemeClr val="tx1"/>
                </a:solidFill>
                <a:latin typeface="+mn-lt"/>
                <a:ea typeface="+mn-ea"/>
                <a:cs typeface="+mn-cs"/>
              </a:rPr>
              <a:t>Then collaborate with the class to finish the entire anti-sense strand sequence.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correct sequence is as follows:</a:t>
            </a:r>
          </a:p>
          <a:p>
            <a:endParaRPr lang="en-US" dirty="0" smtClean="0"/>
          </a:p>
          <a:p>
            <a:r>
              <a:rPr lang="en-US" sz="1200" b="1" i="0" u="none" strike="noStrike" kern="1200" baseline="0" dirty="0" smtClean="0">
                <a:solidFill>
                  <a:schemeClr val="tx1"/>
                </a:solidFill>
                <a:latin typeface="+mn-lt"/>
                <a:ea typeface="+mn-ea"/>
                <a:cs typeface="+mn-cs"/>
              </a:rPr>
              <a:t>Coding Strand DNA (Sense Strand): </a:t>
            </a:r>
            <a:r>
              <a:rPr lang="en-US" sz="1200" b="0" i="0" u="none" strike="noStrike" kern="1200" baseline="0" dirty="0" smtClean="0">
                <a:solidFill>
                  <a:schemeClr val="tx1"/>
                </a:solidFill>
                <a:latin typeface="+mn-lt"/>
                <a:ea typeface="+mn-ea"/>
                <a:cs typeface="+mn-cs"/>
              </a:rPr>
              <a:t>5’GGT AGT AGA GTC CCG GGA AAG 3’</a:t>
            </a:r>
          </a:p>
          <a:p>
            <a:r>
              <a:rPr lang="en-US" sz="1200" b="1" i="0" u="none" strike="noStrike" kern="1200" baseline="0" dirty="0" smtClean="0">
                <a:solidFill>
                  <a:schemeClr val="tx1"/>
                </a:solidFill>
                <a:latin typeface="+mn-lt"/>
                <a:ea typeface="+mn-ea"/>
                <a:cs typeface="+mn-cs"/>
              </a:rPr>
              <a:t>Template Strand DNA (Anti-Sense Strand): </a:t>
            </a:r>
            <a:r>
              <a:rPr lang="en-US" sz="1200" b="0" i="0" u="none" strike="noStrike" kern="1200" baseline="0" dirty="0" smtClean="0">
                <a:solidFill>
                  <a:schemeClr val="tx1"/>
                </a:solidFill>
                <a:latin typeface="+mn-lt"/>
                <a:ea typeface="+mn-ea"/>
                <a:cs typeface="+mn-cs"/>
              </a:rPr>
              <a:t>3’CCA TCA TCT CAG GGC CCT TTC 5’</a:t>
            </a:r>
          </a:p>
          <a:p>
            <a:r>
              <a:rPr lang="en-US" sz="1200" b="1" i="0" u="none" strike="noStrike" kern="1200" baseline="0" dirty="0" smtClean="0">
                <a:solidFill>
                  <a:schemeClr val="tx1"/>
                </a:solidFill>
                <a:latin typeface="+mn-lt"/>
                <a:ea typeface="+mn-ea"/>
                <a:cs typeface="+mn-cs"/>
              </a:rPr>
              <a:t>mRNA: </a:t>
            </a:r>
            <a:r>
              <a:rPr lang="en-US" sz="1200" b="0" i="0" u="none" strike="noStrike" kern="1200" baseline="0" dirty="0" smtClean="0">
                <a:solidFill>
                  <a:schemeClr val="tx1"/>
                </a:solidFill>
                <a:latin typeface="+mn-lt"/>
                <a:ea typeface="+mn-ea"/>
                <a:cs typeface="+mn-cs"/>
              </a:rPr>
              <a:t>5’ GGU AGU AGA GUC CCG GGA AAG ‘3</a:t>
            </a:r>
          </a:p>
          <a:p>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DESIGN NOTE: The last two lines of the table at the bottom of this screen should be separated out so each cell can be filled in as students replicate the sequence, one cell at a time.</a:t>
            </a:r>
          </a:p>
        </p:txBody>
      </p:sp>
      <p:sp>
        <p:nvSpPr>
          <p:cNvPr id="4" name="Slide Number Placeholder 3"/>
          <p:cNvSpPr>
            <a:spLocks noGrp="1"/>
          </p:cNvSpPr>
          <p:nvPr>
            <p:ph type="sldNum" sz="quarter" idx="10"/>
          </p:nvPr>
        </p:nvSpPr>
        <p:spPr/>
        <p:txBody>
          <a:bodyPr/>
          <a:lstStyle/>
          <a:p>
            <a:fld id="{EE32054D-6FB6-4543-A583-F8AB5BACC237}" type="slidenum">
              <a:rPr lang="en-US" smtClean="0"/>
              <a:t>25</a:t>
            </a:fld>
            <a:endParaRPr lang="en-US"/>
          </a:p>
        </p:txBody>
      </p:sp>
    </p:spTree>
    <p:extLst>
      <p:ext uri="{BB962C8B-B14F-4D97-AF65-F5344CB8AC3E}">
        <p14:creationId xmlns:p14="http://schemas.microsoft.com/office/powerpoint/2010/main" val="264143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Now use the key to take students through the </a:t>
            </a:r>
            <a:r>
              <a:rPr lang="en-US" sz="1200" b="1" i="0" u="none" strike="noStrike" kern="1200" baseline="0" dirty="0" smtClean="0">
                <a:solidFill>
                  <a:schemeClr val="tx1"/>
                </a:solidFill>
                <a:latin typeface="+mn-lt"/>
                <a:ea typeface="+mn-ea"/>
                <a:cs typeface="+mn-cs"/>
              </a:rPr>
              <a:t>transcription</a:t>
            </a:r>
            <a:r>
              <a:rPr lang="en-US" sz="1200" b="0" i="0" u="none" strike="noStrike" kern="1200" baseline="0" dirty="0" smtClean="0">
                <a:solidFill>
                  <a:schemeClr val="tx1"/>
                </a:solidFill>
                <a:latin typeface="+mn-lt"/>
                <a:ea typeface="+mn-ea"/>
                <a:cs typeface="+mn-cs"/>
              </a:rPr>
              <a:t> of the Anti-Sense Strand into an mRNA sequence. This is how the mRNA “reads” the code and translates it to synthesize a protein.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Remember that mRNA uses uracil (U) instead of thymine (T).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correct sequence is as follows:</a:t>
            </a:r>
          </a:p>
          <a:p>
            <a:endParaRPr lang="en-US" dirty="0" smtClean="0"/>
          </a:p>
          <a:p>
            <a:r>
              <a:rPr lang="en-US" sz="1200" b="1" i="0" u="none" strike="noStrike" kern="1200" baseline="0" dirty="0" smtClean="0">
                <a:solidFill>
                  <a:schemeClr val="tx1"/>
                </a:solidFill>
                <a:latin typeface="+mn-lt"/>
                <a:ea typeface="+mn-ea"/>
                <a:cs typeface="+mn-cs"/>
              </a:rPr>
              <a:t>Coding Strand DNA (Sense Strand): </a:t>
            </a:r>
            <a:r>
              <a:rPr lang="en-US" sz="1200" b="0" i="0" u="none" strike="noStrike" kern="1200" baseline="0" dirty="0" smtClean="0">
                <a:solidFill>
                  <a:schemeClr val="tx1"/>
                </a:solidFill>
                <a:latin typeface="+mn-lt"/>
                <a:ea typeface="+mn-ea"/>
                <a:cs typeface="+mn-cs"/>
              </a:rPr>
              <a:t>5’GGT AGT AGA GTC CCG GGA AAG 3’</a:t>
            </a:r>
          </a:p>
          <a:p>
            <a:r>
              <a:rPr lang="en-US" sz="1200" b="1" i="0" u="none" strike="noStrike" kern="1200" baseline="0" dirty="0" smtClean="0">
                <a:solidFill>
                  <a:schemeClr val="tx1"/>
                </a:solidFill>
                <a:latin typeface="+mn-lt"/>
                <a:ea typeface="+mn-ea"/>
                <a:cs typeface="+mn-cs"/>
              </a:rPr>
              <a:t>Template Strand DNA (Anti-Sense Strand): </a:t>
            </a:r>
            <a:r>
              <a:rPr lang="en-US" sz="1200" b="0" i="0" u="none" strike="noStrike" kern="1200" baseline="0" dirty="0" smtClean="0">
                <a:solidFill>
                  <a:schemeClr val="tx1"/>
                </a:solidFill>
                <a:latin typeface="+mn-lt"/>
                <a:ea typeface="+mn-ea"/>
                <a:cs typeface="+mn-cs"/>
              </a:rPr>
              <a:t>3’CCA TCA TCT CAG GGC CCT TTC 5’</a:t>
            </a:r>
          </a:p>
          <a:p>
            <a:r>
              <a:rPr lang="en-US" sz="1200" b="1" i="0" u="none" strike="noStrike" kern="1200" baseline="0" dirty="0" smtClean="0">
                <a:solidFill>
                  <a:schemeClr val="tx1"/>
                </a:solidFill>
                <a:latin typeface="+mn-lt"/>
                <a:ea typeface="+mn-ea"/>
                <a:cs typeface="+mn-cs"/>
              </a:rPr>
              <a:t>mRNA: </a:t>
            </a:r>
            <a:r>
              <a:rPr lang="en-US" sz="1200" b="0" i="0" u="none" strike="noStrike" kern="1200" baseline="0" dirty="0" smtClean="0">
                <a:solidFill>
                  <a:schemeClr val="tx1"/>
                </a:solidFill>
                <a:latin typeface="+mn-lt"/>
                <a:ea typeface="+mn-ea"/>
                <a:cs typeface="+mn-cs"/>
              </a:rPr>
              <a:t>5’ GGU AGU AGA GUC CCG GGA AAG ‘3</a:t>
            </a:r>
          </a:p>
          <a:p>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DESIGN NOTE: The last two cells of the bottom table should start empty so students can fill it in as a class, one cell at a time, only showing the solution when they’re finished.</a:t>
            </a:r>
          </a:p>
        </p:txBody>
      </p:sp>
      <p:sp>
        <p:nvSpPr>
          <p:cNvPr id="4" name="Slide Number Placeholder 3"/>
          <p:cNvSpPr>
            <a:spLocks noGrp="1"/>
          </p:cNvSpPr>
          <p:nvPr>
            <p:ph type="sldNum" sz="quarter" idx="10"/>
          </p:nvPr>
        </p:nvSpPr>
        <p:spPr/>
        <p:txBody>
          <a:bodyPr/>
          <a:lstStyle/>
          <a:p>
            <a:fld id="{EE32054D-6FB6-4543-A583-F8AB5BACC237}" type="slidenum">
              <a:rPr lang="en-US" smtClean="0"/>
              <a:t>26</a:t>
            </a:fld>
            <a:endParaRPr lang="en-US"/>
          </a:p>
        </p:txBody>
      </p:sp>
    </p:spTree>
    <p:extLst>
      <p:ext uri="{BB962C8B-B14F-4D97-AF65-F5344CB8AC3E}">
        <p14:creationId xmlns:p14="http://schemas.microsoft.com/office/powerpoint/2010/main" val="264143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a:t>
            </a:r>
          </a:p>
          <a:p>
            <a:r>
              <a:rPr lang="en-US" dirty="0" smtClean="0"/>
              <a:t>Explain</a:t>
            </a:r>
            <a:r>
              <a:rPr lang="en-US" baseline="0" dirty="0" smtClean="0"/>
              <a:t> how to use the codon chart: Start on the inside of the chart with the first base, then work your way outward until you have completed the nucleotide. For example, the first codon in the mRNA sequence, GGU, translates to Glycine.</a:t>
            </a:r>
            <a:endParaRPr lang="en-US" dirty="0" smtClean="0"/>
          </a:p>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Codon</a:t>
            </a:r>
            <a:r>
              <a:rPr lang="en-US" baseline="0" dirty="0" smtClean="0"/>
              <a:t> chart source: </a:t>
            </a:r>
            <a:r>
              <a:rPr lang="en-US" dirty="0" smtClean="0"/>
              <a:t>http://genetics100.weebly.com/uploads/3/0/4/3/30436776/4765376.jpg?376</a:t>
            </a:r>
          </a:p>
          <a:p>
            <a:endParaRPr lang="en-US" dirty="0" smtClean="0"/>
          </a:p>
          <a:p>
            <a:r>
              <a:rPr lang="en-US" i="1" dirty="0" smtClean="0"/>
              <a:t>DESIGN NOTE: If necessary, please replicate the above codon</a:t>
            </a:r>
            <a:r>
              <a:rPr lang="en-US" i="1" baseline="0" dirty="0" smtClean="0"/>
              <a:t> chart.</a:t>
            </a:r>
            <a:endParaRPr lang="en-US" i="1" dirty="0"/>
          </a:p>
        </p:txBody>
      </p:sp>
      <p:sp>
        <p:nvSpPr>
          <p:cNvPr id="4" name="Slide Number Placeholder 3"/>
          <p:cNvSpPr>
            <a:spLocks noGrp="1"/>
          </p:cNvSpPr>
          <p:nvPr>
            <p:ph type="sldNum" sz="quarter" idx="10"/>
          </p:nvPr>
        </p:nvSpPr>
        <p:spPr/>
        <p:txBody>
          <a:bodyPr/>
          <a:lstStyle/>
          <a:p>
            <a:fld id="{EE32054D-6FB6-4543-A583-F8AB5BACC237}" type="slidenum">
              <a:rPr lang="en-US" smtClean="0"/>
              <a:t>27</a:t>
            </a:fld>
            <a:endParaRPr lang="en-US"/>
          </a:p>
        </p:txBody>
      </p:sp>
    </p:spTree>
    <p:extLst>
      <p:ext uri="{BB962C8B-B14F-4D97-AF65-F5344CB8AC3E}">
        <p14:creationId xmlns:p14="http://schemas.microsoft.com/office/powerpoint/2010/main" val="2328658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Instructor’s Note:</a:t>
            </a:r>
          </a:p>
          <a:p>
            <a:r>
              <a:rPr lang="en-US" dirty="0" smtClean="0"/>
              <a:t>Use</a:t>
            </a:r>
            <a:r>
              <a:rPr lang="en-US" baseline="0" dirty="0" smtClean="0"/>
              <a:t> the codon chart to complete the translation of the mRNA sequence into an amino acid sequence to complete the resultant protein. The final protein resulting from the </a:t>
            </a:r>
            <a:r>
              <a:rPr lang="en-US" b="1" baseline="0" dirty="0" smtClean="0"/>
              <a:t>normal</a:t>
            </a:r>
            <a:r>
              <a:rPr lang="en-US" b="0" baseline="0" dirty="0" smtClean="0"/>
              <a:t> gene is as follows:</a:t>
            </a:r>
            <a:endParaRPr lang="en-US" dirty="0" smtClean="0"/>
          </a:p>
          <a:p>
            <a:endParaRPr lang="en-US" dirty="0" smtClean="0"/>
          </a:p>
          <a:p>
            <a:r>
              <a:rPr lang="en-US" sz="1200" b="1" i="0" u="none" strike="noStrike" kern="1200" baseline="0" dirty="0" smtClean="0">
                <a:solidFill>
                  <a:schemeClr val="tx1"/>
                </a:solidFill>
                <a:latin typeface="+mn-lt"/>
                <a:ea typeface="+mn-ea"/>
                <a:cs typeface="+mn-cs"/>
              </a:rPr>
              <a:t>Amino Acids: </a:t>
            </a:r>
            <a:r>
              <a:rPr lang="en-US" sz="1200" b="0" i="0" u="none" strike="noStrike" kern="1200" baseline="0" dirty="0" smtClean="0">
                <a:solidFill>
                  <a:schemeClr val="tx1"/>
                </a:solidFill>
                <a:latin typeface="+mn-lt"/>
                <a:ea typeface="+mn-ea"/>
                <a:cs typeface="+mn-cs"/>
              </a:rPr>
              <a:t>Glycine Serine Arginine </a:t>
            </a:r>
            <a:r>
              <a:rPr lang="en-US" sz="1200" b="0" i="0" u="none" strike="noStrike" kern="1200" baseline="0" dirty="0" err="1" smtClean="0">
                <a:solidFill>
                  <a:schemeClr val="tx1"/>
                </a:solidFill>
                <a:latin typeface="+mn-lt"/>
                <a:ea typeface="+mn-ea"/>
                <a:cs typeface="+mn-cs"/>
              </a:rPr>
              <a:t>Valine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Proline</a:t>
            </a:r>
            <a:r>
              <a:rPr lang="en-US" sz="1200" b="0" i="0" u="none" strike="noStrike" kern="1200" baseline="0" dirty="0" smtClean="0">
                <a:solidFill>
                  <a:schemeClr val="tx1"/>
                </a:solidFill>
                <a:latin typeface="+mn-lt"/>
                <a:ea typeface="+mn-ea"/>
                <a:cs typeface="+mn-cs"/>
              </a:rPr>
              <a:t> Glycine Lysine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Tell students that this is the final protein, and next they will perform the same sequence to explore the mutated gene.</a:t>
            </a:r>
          </a:p>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Codon</a:t>
            </a:r>
            <a:r>
              <a:rPr lang="en-US" baseline="0" dirty="0" smtClean="0"/>
              <a:t> chart source: </a:t>
            </a:r>
            <a:r>
              <a:rPr lang="en-US" dirty="0" smtClean="0"/>
              <a:t>http://genetics100.weebly.com/uploads/3/0/4/3/30436776/4765376.jpg?376</a:t>
            </a:r>
          </a:p>
        </p:txBody>
      </p:sp>
      <p:sp>
        <p:nvSpPr>
          <p:cNvPr id="4" name="Slide Number Placeholder 3"/>
          <p:cNvSpPr>
            <a:spLocks noGrp="1"/>
          </p:cNvSpPr>
          <p:nvPr>
            <p:ph type="sldNum" sz="quarter" idx="10"/>
          </p:nvPr>
        </p:nvSpPr>
        <p:spPr/>
        <p:txBody>
          <a:bodyPr/>
          <a:lstStyle/>
          <a:p>
            <a:fld id="{EE32054D-6FB6-4543-A583-F8AB5BACC237}" type="slidenum">
              <a:rPr lang="en-US" smtClean="0"/>
              <a:t>28</a:t>
            </a:fld>
            <a:endParaRPr lang="en-US"/>
          </a:p>
        </p:txBody>
      </p:sp>
    </p:spTree>
    <p:extLst>
      <p:ext uri="{BB962C8B-B14F-4D97-AF65-F5344CB8AC3E}">
        <p14:creationId xmlns:p14="http://schemas.microsoft.com/office/powerpoint/2010/main" val="2328658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dirty="0" smtClean="0"/>
              <a:t>Begin with the same</a:t>
            </a:r>
            <a:r>
              <a:rPr lang="en-US" baseline="0" dirty="0" smtClean="0"/>
              <a:t> process as before: Step 1 is to identify the affected line of the sequence (line 181, first 7 codons). </a:t>
            </a:r>
          </a:p>
          <a:p>
            <a:endParaRPr lang="en-US" baseline="0" dirty="0" smtClean="0"/>
          </a:p>
          <a:p>
            <a:r>
              <a:rPr lang="en-US" baseline="0" dirty="0" smtClean="0"/>
              <a:t>Then count up to the 187th nucleotide and remove AG.</a:t>
            </a:r>
            <a:endParaRPr lang="en-US" dirty="0" smtClean="0"/>
          </a:p>
          <a:p>
            <a:endParaRPr lang="en-US" dirty="0" smtClean="0"/>
          </a:p>
          <a:p>
            <a:r>
              <a:rPr lang="en-US" sz="1200" b="1" i="0" u="none" strike="noStrike" kern="1200" baseline="0" dirty="0" smtClean="0">
                <a:solidFill>
                  <a:schemeClr val="tx1"/>
                </a:solidFill>
                <a:latin typeface="+mn-lt"/>
                <a:ea typeface="+mn-ea"/>
                <a:cs typeface="+mn-cs"/>
              </a:rPr>
              <a:t>Mutated Coding Strand DNA (Sense Strand): </a:t>
            </a:r>
            <a:r>
              <a:rPr lang="en-US" sz="1200" b="0" i="0" u="none" strike="noStrike" kern="1200" baseline="0" dirty="0" smtClean="0">
                <a:solidFill>
                  <a:schemeClr val="tx1"/>
                </a:solidFill>
                <a:latin typeface="+mn-lt"/>
                <a:ea typeface="+mn-ea"/>
                <a:cs typeface="+mn-cs"/>
              </a:rPr>
              <a:t>The correct result is as follows: 5’ GGT AGT AGT CCC GGG AAA G 3’</a:t>
            </a: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29</a:t>
            </a:fld>
            <a:endParaRPr lang="en-US"/>
          </a:p>
        </p:txBody>
      </p:sp>
    </p:spTree>
    <p:extLst>
      <p:ext uri="{BB962C8B-B14F-4D97-AF65-F5344CB8AC3E}">
        <p14:creationId xmlns:p14="http://schemas.microsoft.com/office/powerpoint/2010/main" val="2328043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Instructor’s note: See previous hidden slides</a:t>
            </a:r>
            <a:r>
              <a:rPr lang="en-US" baseline="0" dirty="0" smtClean="0"/>
              <a:t> for optional pre-work assignment, the </a:t>
            </a:r>
            <a:r>
              <a:rPr lang="en-US" b="1" baseline="0" dirty="0" smtClean="0"/>
              <a:t>Genetics Review Worksheet</a:t>
            </a:r>
            <a:r>
              <a:rPr lang="en-US" baseline="0" dirty="0" smtClean="0"/>
              <a:t>, to introduce or review the basics about genetics before today’s lesson.</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3</a:t>
            </a:fld>
            <a:endParaRPr lang="en-US"/>
          </a:p>
        </p:txBody>
      </p:sp>
    </p:spTree>
    <p:extLst>
      <p:ext uri="{BB962C8B-B14F-4D97-AF65-F5344CB8AC3E}">
        <p14:creationId xmlns:p14="http://schemas.microsoft.com/office/powerpoint/2010/main" val="1241663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Now take students through steps 2 and 3:</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2. Replicate the mutated coding strand, completing the base pairs to find the anti-sense strand.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3. Transcribe the anti-sense strand into mRNA (using uracil instead of thymine to pair with adenine).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The correct sequence is as follows:</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Coding Strand DNA (Sense Strand): </a:t>
            </a:r>
            <a:r>
              <a:rPr lang="en-US" sz="1200" b="0" i="0" u="none" strike="noStrike" kern="1200" baseline="0" dirty="0" smtClean="0">
                <a:solidFill>
                  <a:schemeClr val="tx1"/>
                </a:solidFill>
                <a:latin typeface="+mn-lt"/>
                <a:ea typeface="+mn-ea"/>
                <a:cs typeface="+mn-cs"/>
              </a:rPr>
              <a:t>5’GGT AGT AGT CCC GGG AAA G 3’</a:t>
            </a:r>
          </a:p>
          <a:p>
            <a:r>
              <a:rPr lang="en-US" sz="1200" b="1" i="0" u="none" strike="noStrike" kern="1200" baseline="0" dirty="0" smtClean="0">
                <a:solidFill>
                  <a:schemeClr val="tx1"/>
                </a:solidFill>
                <a:latin typeface="+mn-lt"/>
                <a:ea typeface="+mn-ea"/>
                <a:cs typeface="+mn-cs"/>
              </a:rPr>
              <a:t>Template Strand DNA (Anti-Sense Strand): </a:t>
            </a:r>
            <a:r>
              <a:rPr lang="en-US" sz="1200" b="0" i="0" u="none" strike="noStrike" kern="1200" baseline="0" dirty="0" smtClean="0">
                <a:solidFill>
                  <a:schemeClr val="tx1"/>
                </a:solidFill>
                <a:latin typeface="+mn-lt"/>
                <a:ea typeface="+mn-ea"/>
                <a:cs typeface="+mn-cs"/>
              </a:rPr>
              <a:t>3’CCA TCA TCA GGG CCC TTT C 5’</a:t>
            </a:r>
          </a:p>
          <a:p>
            <a:r>
              <a:rPr lang="en-US" sz="1200" b="1" i="0" u="none" strike="noStrike" kern="1200" baseline="0" dirty="0" smtClean="0">
                <a:solidFill>
                  <a:schemeClr val="tx1"/>
                </a:solidFill>
                <a:latin typeface="+mn-lt"/>
                <a:ea typeface="+mn-ea"/>
                <a:cs typeface="+mn-cs"/>
              </a:rPr>
              <a:t>mRNA: </a:t>
            </a:r>
            <a:r>
              <a:rPr lang="en-US" sz="1200" b="0" i="0" u="none" strike="noStrike" kern="1200" baseline="0" dirty="0" smtClean="0">
                <a:solidFill>
                  <a:schemeClr val="tx1"/>
                </a:solidFill>
                <a:latin typeface="+mn-lt"/>
                <a:ea typeface="+mn-ea"/>
                <a:cs typeface="+mn-cs"/>
              </a:rPr>
              <a:t>5’ GGU AGU AGU CCC GGG AAA G</a:t>
            </a:r>
          </a:p>
        </p:txBody>
      </p:sp>
      <p:sp>
        <p:nvSpPr>
          <p:cNvPr id="4" name="Slide Number Placeholder 3"/>
          <p:cNvSpPr>
            <a:spLocks noGrp="1"/>
          </p:cNvSpPr>
          <p:nvPr>
            <p:ph type="sldNum" sz="quarter" idx="10"/>
          </p:nvPr>
        </p:nvSpPr>
        <p:spPr/>
        <p:txBody>
          <a:bodyPr/>
          <a:lstStyle/>
          <a:p>
            <a:fld id="{EE32054D-6FB6-4543-A583-F8AB5BACC237}" type="slidenum">
              <a:rPr lang="en-US" smtClean="0"/>
              <a:t>30</a:t>
            </a:fld>
            <a:endParaRPr lang="en-US"/>
          </a:p>
        </p:txBody>
      </p:sp>
    </p:spTree>
    <p:extLst>
      <p:ext uri="{BB962C8B-B14F-4D97-AF65-F5344CB8AC3E}">
        <p14:creationId xmlns:p14="http://schemas.microsoft.com/office/powerpoint/2010/main" val="2641432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kern="1200" baseline="0" dirty="0" smtClean="0">
                <a:solidFill>
                  <a:schemeClr val="tx1"/>
                </a:solidFill>
                <a:effectLst/>
                <a:latin typeface="+mn-lt"/>
                <a:ea typeface="+mn-ea"/>
                <a:cs typeface="+mn-cs"/>
              </a:rPr>
              <a:t>Use the codon chart just as before to translate the mutated mRNA codons into the amino acid sequence.</a:t>
            </a:r>
          </a:p>
          <a:p>
            <a:endParaRPr lang="en-US" dirty="0" smtClean="0"/>
          </a:p>
          <a:p>
            <a:r>
              <a:rPr lang="en-US" sz="1200" b="1" i="0" u="none" strike="noStrike" kern="1200" baseline="0" dirty="0" smtClean="0">
                <a:solidFill>
                  <a:schemeClr val="tx1"/>
                </a:solidFill>
                <a:latin typeface="+mn-lt"/>
                <a:ea typeface="+mn-ea"/>
                <a:cs typeface="+mn-cs"/>
              </a:rPr>
              <a:t>Mutated Amino Acids: </a:t>
            </a:r>
            <a:r>
              <a:rPr lang="en-US" sz="1200" b="0" i="0" u="none" strike="noStrike" kern="1200" baseline="0" dirty="0" smtClean="0">
                <a:solidFill>
                  <a:schemeClr val="tx1"/>
                </a:solidFill>
                <a:latin typeface="+mn-lt"/>
                <a:ea typeface="+mn-ea"/>
                <a:cs typeface="+mn-cs"/>
              </a:rPr>
              <a:t>Glycine Serine Serine </a:t>
            </a:r>
            <a:r>
              <a:rPr lang="en-US" sz="1200" b="0" i="0" u="none" strike="noStrike" kern="1200" baseline="0" dirty="0" err="1" smtClean="0">
                <a:solidFill>
                  <a:schemeClr val="tx1"/>
                </a:solidFill>
                <a:latin typeface="+mn-lt"/>
                <a:ea typeface="+mn-ea"/>
                <a:cs typeface="+mn-cs"/>
              </a:rPr>
              <a:t>Proline</a:t>
            </a:r>
            <a:r>
              <a:rPr lang="en-US" sz="1200" b="0" i="0" u="none" strike="noStrike" kern="1200" baseline="0" dirty="0" smtClean="0">
                <a:solidFill>
                  <a:schemeClr val="tx1"/>
                </a:solidFill>
                <a:latin typeface="+mn-lt"/>
                <a:ea typeface="+mn-ea"/>
                <a:cs typeface="+mn-cs"/>
              </a:rPr>
              <a:t> Glycine Lysine</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Codon</a:t>
            </a:r>
            <a:r>
              <a:rPr lang="en-US" baseline="0" dirty="0" smtClean="0"/>
              <a:t> chart source: </a:t>
            </a:r>
            <a:r>
              <a:rPr lang="en-US" dirty="0" smtClean="0"/>
              <a:t>http://genetics100.weebly.com/uploads/3/0/4/3/30436776/4765376.jpg?376</a:t>
            </a: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31</a:t>
            </a:fld>
            <a:endParaRPr lang="en-US"/>
          </a:p>
        </p:txBody>
      </p:sp>
    </p:spTree>
    <p:extLst>
      <p:ext uri="{BB962C8B-B14F-4D97-AF65-F5344CB8AC3E}">
        <p14:creationId xmlns:p14="http://schemas.microsoft.com/office/powerpoint/2010/main" val="23286583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Ask the class what effects they observed as a result of the mutation. Note that compared to the normal BRCA1 protein, the amino acid sequence has been changed and shortened. The resulting protein will also be shortened (truncated) and may not function properly.</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32</a:t>
            </a:fld>
            <a:endParaRPr lang="en-US"/>
          </a:p>
        </p:txBody>
      </p:sp>
    </p:spTree>
    <p:extLst>
      <p:ext uri="{BB962C8B-B14F-4D97-AF65-F5344CB8AC3E}">
        <p14:creationId xmlns:p14="http://schemas.microsoft.com/office/powerpoint/2010/main" val="654340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Tell students that s</a:t>
            </a:r>
            <a:r>
              <a:rPr lang="en-US" sz="1200" dirty="0" smtClean="0"/>
              <a:t>ome populations historically have experienced common BRCA mutations. Choose a founder mutation from the table below. Use the BRCA1 and BRCA2 Sequence handouts to find the mutated amino acid sequence for your chosen BRCA mutation. Ask students</a:t>
            </a:r>
            <a:r>
              <a:rPr lang="en-US" sz="1200" baseline="0" dirty="0" smtClean="0"/>
              <a:t> what they </a:t>
            </a:r>
            <a:r>
              <a:rPr lang="en-US" sz="1200" dirty="0" smtClean="0"/>
              <a:t>observe in the protein resulting from this mutation.</a:t>
            </a:r>
          </a:p>
          <a:p>
            <a:pPr marL="0" marR="0" lvl="1"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1"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Learning Activity: </a:t>
            </a:r>
            <a:r>
              <a:rPr lang="en-US" sz="1200" b="0" kern="1200" dirty="0" smtClean="0">
                <a:solidFill>
                  <a:schemeClr val="tx1"/>
                </a:solidFill>
                <a:effectLst/>
                <a:latin typeface="+mn-lt"/>
                <a:ea typeface="+mn-ea"/>
                <a:cs typeface="+mn-cs"/>
              </a:rPr>
              <a:t>Small</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Groups (10</a:t>
            </a:r>
            <a:r>
              <a:rPr lang="en-US" sz="1200" b="0" kern="1200" baseline="0" dirty="0" smtClean="0">
                <a:solidFill>
                  <a:schemeClr val="tx1"/>
                </a:solidFill>
                <a:effectLst/>
                <a:latin typeface="+mn-lt"/>
                <a:ea typeface="+mn-ea"/>
                <a:cs typeface="+mn-cs"/>
              </a:rPr>
              <a:t> minutes)</a:t>
            </a:r>
            <a:endParaRPr lang="en-US" sz="1200" b="0" kern="1200" dirty="0" smtClean="0">
              <a:solidFill>
                <a:schemeClr val="tx1"/>
              </a:solidFill>
              <a:effectLst/>
              <a:latin typeface="+mn-lt"/>
              <a:ea typeface="+mn-ea"/>
              <a:cs typeface="+mn-cs"/>
            </a:endParaRPr>
          </a:p>
          <a:p>
            <a:pPr marL="1714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Distribute the </a:t>
            </a:r>
            <a:r>
              <a:rPr lang="en-US" sz="1200" b="1" kern="1200" dirty="0" smtClean="0">
                <a:solidFill>
                  <a:schemeClr val="tx1"/>
                </a:solidFill>
                <a:effectLst/>
                <a:latin typeface="+mn-lt"/>
                <a:ea typeface="+mn-ea"/>
                <a:cs typeface="+mn-cs"/>
              </a:rPr>
              <a:t>BRCA1 and BRCA2 DNA Sequence handouts</a:t>
            </a:r>
            <a:r>
              <a:rPr lang="en-US" sz="1200" kern="1200" dirty="0" smtClean="0">
                <a:solidFill>
                  <a:schemeClr val="tx1"/>
                </a:solidFill>
                <a:effectLst/>
                <a:latin typeface="+mn-lt"/>
                <a:ea typeface="+mn-ea"/>
                <a:cs typeface="+mn-cs"/>
              </a:rPr>
              <a:t>. Note the sequences in the handouts are abbreviated from the complete nucleotide sequence. </a:t>
            </a:r>
          </a:p>
          <a:p>
            <a:pPr marL="1714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Assign</a:t>
            </a:r>
            <a:r>
              <a:rPr lang="en-US" sz="1200" kern="1200" baseline="0" dirty="0" smtClean="0">
                <a:solidFill>
                  <a:schemeClr val="tx1"/>
                </a:solidFill>
                <a:effectLst/>
                <a:latin typeface="+mn-lt"/>
                <a:ea typeface="+mn-ea"/>
                <a:cs typeface="+mn-cs"/>
              </a:rPr>
              <a:t> each group 2-3 </a:t>
            </a:r>
            <a:r>
              <a:rPr lang="en-US" sz="1200" kern="1200" dirty="0" smtClean="0">
                <a:solidFill>
                  <a:schemeClr val="tx1"/>
                </a:solidFill>
                <a:effectLst/>
                <a:latin typeface="+mn-lt"/>
                <a:ea typeface="+mn-ea"/>
                <a:cs typeface="+mn-cs"/>
              </a:rPr>
              <a:t>mutations from the table to investigate, not including the Ashkenazi Jews mutation that was just analyzed. (You may also allow groups to choose their mutation to analyze.) Some mutations may not list the bases that are deleted. For example, in the BRCA2 mutation 1536del4, four bases are deleted, beginning at position 1536. Also, some mutations are insertions. For example, in the BRCA1 mutation 1136insA, an A is inserted at the 1136th position.</a:t>
            </a:r>
          </a:p>
          <a:p>
            <a:pPr marL="0" marR="0" lvl="1" indent="0" algn="l" defTabSz="457200" rtl="0" eaLnBrk="1" fontAlgn="auto" latinLnBrk="0" hangingPunct="1">
              <a:lnSpc>
                <a:spcPct val="100000"/>
              </a:lnSpc>
              <a:spcBef>
                <a:spcPts val="0"/>
              </a:spcBef>
              <a:spcAft>
                <a:spcPts val="0"/>
              </a:spcAft>
              <a:buClrTx/>
              <a:buSzTx/>
              <a:buFont typeface="Arial"/>
              <a:buNone/>
              <a:tabLst/>
              <a:defRPr/>
            </a:pPr>
            <a:endParaRPr lang="en-US" b="1" dirty="0" smtClean="0"/>
          </a:p>
          <a:p>
            <a:pPr marL="0" marR="0" lvl="1" indent="0" algn="l" defTabSz="457200" rtl="0" eaLnBrk="1" fontAlgn="auto" latinLnBrk="0" hangingPunct="1">
              <a:lnSpc>
                <a:spcPct val="100000"/>
              </a:lnSpc>
              <a:spcBef>
                <a:spcPts val="0"/>
              </a:spcBef>
              <a:spcAft>
                <a:spcPts val="0"/>
              </a:spcAft>
              <a:buClrTx/>
              <a:buSzTx/>
              <a:buFont typeface="Arial"/>
              <a:buNone/>
              <a:tabLst/>
              <a:defRPr/>
            </a:pPr>
            <a:r>
              <a:rPr lang="en-US" b="1" dirty="0" smtClean="0"/>
              <a:t>Learning</a:t>
            </a:r>
            <a:r>
              <a:rPr lang="en-US" b="1" baseline="0" dirty="0" smtClean="0"/>
              <a:t> Activity Option:</a:t>
            </a:r>
          </a:p>
          <a:p>
            <a:pPr marL="0" marR="0" lvl="1" indent="0" algn="l" defTabSz="457200" rtl="0" eaLnBrk="1" fontAlgn="auto" latinLnBrk="0" hangingPunct="1">
              <a:lnSpc>
                <a:spcPct val="100000"/>
              </a:lnSpc>
              <a:spcBef>
                <a:spcPts val="0"/>
              </a:spcBef>
              <a:spcAft>
                <a:spcPts val="0"/>
              </a:spcAft>
              <a:buClrTx/>
              <a:buSzTx/>
              <a:buFont typeface="Arial"/>
              <a:buNone/>
              <a:tabLst/>
              <a:defRPr/>
            </a:pPr>
            <a:r>
              <a:rPr lang="en-US" b="0" dirty="0" smtClean="0"/>
              <a:t>If</a:t>
            </a:r>
            <a:r>
              <a:rPr lang="en-US" b="0" baseline="0" dirty="0" smtClean="0"/>
              <a:t> classroom time is running short, assign this activity as homework. Have each student choose 1-2 mutations to investigate and compare with the normal version of the gene. Tell them to come prepared to show the differences between the normal and mutated gene and discuss the possible effects of these </a:t>
            </a:r>
            <a:r>
              <a:rPr lang="en-US" b="0" baseline="0" dirty="0" err="1" smtClean="0"/>
              <a:t>differences.e</a:t>
            </a:r>
            <a:endParaRPr lang="en-US" b="1" dirty="0"/>
          </a:p>
        </p:txBody>
      </p:sp>
      <p:sp>
        <p:nvSpPr>
          <p:cNvPr id="4" name="Slide Number Placeholder 3"/>
          <p:cNvSpPr>
            <a:spLocks noGrp="1"/>
          </p:cNvSpPr>
          <p:nvPr>
            <p:ph type="sldNum" sz="quarter" idx="10"/>
          </p:nvPr>
        </p:nvSpPr>
        <p:spPr/>
        <p:txBody>
          <a:bodyPr/>
          <a:lstStyle/>
          <a:p>
            <a:fld id="{EE32054D-6FB6-4543-A583-F8AB5BACC237}" type="slidenum">
              <a:rPr lang="en-US" smtClean="0"/>
              <a:t>33</a:t>
            </a:fld>
            <a:endParaRPr lang="en-US"/>
          </a:p>
        </p:txBody>
      </p:sp>
    </p:spTree>
    <p:extLst>
      <p:ext uri="{BB962C8B-B14F-4D97-AF65-F5344CB8AC3E}">
        <p14:creationId xmlns:p14="http://schemas.microsoft.com/office/powerpoint/2010/main" val="3229508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Learning Activity: Discussion</a:t>
            </a:r>
          </a:p>
          <a:p>
            <a:pPr marL="0" marR="0" lvl="1" indent="0" algn="l" defTabSz="457200" rtl="0" eaLnBrk="1" fontAlgn="auto" latinLnBrk="0" hangingPunct="1">
              <a:lnSpc>
                <a:spcPct val="100000"/>
              </a:lnSpc>
              <a:spcBef>
                <a:spcPts val="0"/>
              </a:spcBef>
              <a:spcAft>
                <a:spcPts val="0"/>
              </a:spcAft>
              <a:buClrTx/>
              <a:buSzTx/>
              <a:buFont typeface="Arial"/>
              <a:buNone/>
              <a:tabLst/>
              <a:defRPr/>
            </a:pPr>
            <a:r>
              <a:rPr lang="en-US" sz="1200" kern="1200" dirty="0" smtClean="0">
                <a:solidFill>
                  <a:schemeClr val="tx1"/>
                </a:solidFill>
                <a:effectLst/>
                <a:latin typeface="+mn-lt"/>
                <a:ea typeface="+mn-ea"/>
                <a:cs typeface="+mn-cs"/>
              </a:rPr>
              <a:t>Ask students if they have ever heard of genetic counselors using the questions as a guide. Record students’ preconceptions on a board or overhead. When finished, advance to the next slide.</a:t>
            </a:r>
          </a:p>
          <a:p>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1" u="none" kern="1200" dirty="0" smtClean="0">
                <a:solidFill>
                  <a:schemeClr val="tx1"/>
                </a:solidFill>
                <a:effectLst/>
                <a:latin typeface="+mn-lt"/>
                <a:ea typeface="+mn-ea"/>
                <a:cs typeface="+mn-cs"/>
              </a:rPr>
              <a:t>DESIGN</a:t>
            </a:r>
            <a:r>
              <a:rPr lang="en-US" sz="1200" b="0" i="1" u="none" kern="1200" baseline="0" dirty="0" smtClean="0">
                <a:solidFill>
                  <a:schemeClr val="tx1"/>
                </a:solidFill>
                <a:effectLst/>
                <a:latin typeface="+mn-lt"/>
                <a:ea typeface="+mn-ea"/>
                <a:cs typeface="+mn-cs"/>
              </a:rPr>
              <a:t> NOTE: Photo found here:</a:t>
            </a:r>
            <a:r>
              <a:rPr lang="en-US" sz="1200" b="0" i="1" u="none" strike="noStrike" kern="1200" baseline="0" dirty="0" smtClean="0">
                <a:solidFill>
                  <a:schemeClr val="tx1"/>
                </a:solidFill>
                <a:latin typeface="+mn-lt"/>
                <a:ea typeface="+mn-ea"/>
                <a:cs typeface="+mn-cs"/>
              </a:rPr>
              <a:t> </a:t>
            </a:r>
            <a:r>
              <a:rPr lang="en-US" b="0" i="1" u="none" dirty="0" smtClean="0"/>
              <a:t>http://</a:t>
            </a:r>
            <a:r>
              <a:rPr lang="en-US" b="0" i="1" u="none" dirty="0" err="1" smtClean="0"/>
              <a:t>www.istockphoto.com</a:t>
            </a:r>
            <a:r>
              <a:rPr lang="en-US" b="0" i="1" u="none" dirty="0" smtClean="0"/>
              <a:t>/photo/young-female-doctor-talking-to-senior-couple-19016467?st=d007b55</a:t>
            </a: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34</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Tell students that </a:t>
            </a:r>
            <a:r>
              <a:rPr lang="en-US" sz="1200" b="1" i="0" u="none" strike="noStrike" kern="1200" baseline="0" dirty="0" smtClean="0">
                <a:solidFill>
                  <a:schemeClr val="tx1"/>
                </a:solidFill>
                <a:latin typeface="+mn-lt"/>
                <a:ea typeface="+mn-ea"/>
                <a:cs typeface="+mn-cs"/>
              </a:rPr>
              <a:t>genetic counselors </a:t>
            </a:r>
            <a:r>
              <a:rPr lang="en-US" sz="1200" b="0" i="0" u="none" strike="noStrike" kern="1200" baseline="0" dirty="0" smtClean="0">
                <a:solidFill>
                  <a:schemeClr val="tx1"/>
                </a:solidFill>
                <a:latin typeface="+mn-lt"/>
                <a:ea typeface="+mn-ea"/>
                <a:cs typeface="+mn-cs"/>
              </a:rPr>
              <a:t>are trained health professionals in areas of medical genetics and counseling. They discuss genetic testing with patients and help patients make decisions that are right for them. If a patient decides to get a genetic test, the genetic counselor explains the test results with the patient and their family, as well as offers support.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Cancer genetic counselors</a:t>
            </a:r>
            <a:r>
              <a:rPr lang="en-US" sz="1200" b="0" i="0" u="none" strike="noStrike" kern="1200" baseline="0" dirty="0" smtClean="0">
                <a:solidFill>
                  <a:schemeClr val="tx1"/>
                </a:solidFill>
                <a:latin typeface="+mn-lt"/>
                <a:ea typeface="+mn-ea"/>
                <a:cs typeface="+mn-cs"/>
              </a:rPr>
              <a:t> discuss a patient’s specific cancer risk factors and family history of cancer. They provide education, risk assessment, and genetic counseling. The information is based on a patient’s family history, medical factors, environmental factors, reproductive history and lifestyle choices. Patients learn about different risk factors for cancer, the inheritance of cancer risks, genetic testing, and management options through a genetic counselor. </a:t>
            </a: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35</a:t>
            </a:fld>
            <a:endParaRPr lang="en-US"/>
          </a:p>
        </p:txBody>
      </p:sp>
    </p:spTree>
    <p:extLst>
      <p:ext uri="{BB962C8B-B14F-4D97-AF65-F5344CB8AC3E}">
        <p14:creationId xmlns:p14="http://schemas.microsoft.com/office/powerpoint/2010/main" val="17870419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a:t>
            </a:r>
            <a:r>
              <a:rPr lang="en-US" baseline="0" dirty="0" smtClean="0"/>
              <a:t> up the scenario that Steve and Nikki’s parents went to an appointment with a genetic counselor to discuss cancer risk factors and the possibility of getting genetically tested. Then proceed to Steve’s e-mail on the next slide.</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36</a:t>
            </a:fld>
            <a:endParaRPr lang="en-US"/>
          </a:p>
        </p:txBody>
      </p:sp>
    </p:spTree>
    <p:extLst>
      <p:ext uri="{BB962C8B-B14F-4D97-AF65-F5344CB8AC3E}">
        <p14:creationId xmlns:p14="http://schemas.microsoft.com/office/powerpoint/2010/main" val="1758777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baseline="0" dirty="0" smtClean="0">
                <a:solidFill>
                  <a:schemeClr val="tx1"/>
                </a:solidFill>
                <a:effectLst/>
                <a:latin typeface="+mn-lt"/>
                <a:ea typeface="+mn-ea"/>
                <a:cs typeface="+mn-cs"/>
              </a:rPr>
              <a:t>A model answer is on the next slide (in the response letter from the genetic counselor).</a:t>
            </a:r>
          </a:p>
          <a:p>
            <a:endParaRPr lang="en-US" dirty="0" smtClean="0"/>
          </a:p>
          <a:p>
            <a:pPr marL="0" marR="0" lvl="1"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Learning Activity: Think-Pair-Share</a:t>
            </a:r>
            <a:r>
              <a:rPr lang="en-US" sz="1200" b="1" kern="1200" baseline="0" dirty="0" smtClean="0">
                <a:solidFill>
                  <a:schemeClr val="tx1"/>
                </a:solidFill>
                <a:effectLst/>
                <a:latin typeface="+mn-lt"/>
                <a:ea typeface="+mn-ea"/>
                <a:cs typeface="+mn-cs"/>
              </a:rPr>
              <a:t> Email</a:t>
            </a:r>
            <a:endParaRPr lang="en-US" sz="1200" b="1" kern="120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Divide the class into small groups (2-3) and have students brainstorm responses to Steve’s email. Ask each group to organize their thoughts and decide how they would respond to Steve. Assign roles, such as recorder, if needed. Do not be too concerned about what students write at this point. This is meant to be an open-ended activity to assess students’ preconceptions about cancer. </a:t>
            </a:r>
            <a:endParaRPr lang="en-US" dirty="0" smtClean="0"/>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37</a:t>
            </a:fld>
            <a:endParaRPr lang="en-US"/>
          </a:p>
        </p:txBody>
      </p:sp>
    </p:spTree>
    <p:extLst>
      <p:ext uri="{BB962C8B-B14F-4D97-AF65-F5344CB8AC3E}">
        <p14:creationId xmlns:p14="http://schemas.microsoft.com/office/powerpoint/2010/main" val="3623869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dirty="0" smtClean="0"/>
              <a:t>This is a sample response from Genetic Counselor</a:t>
            </a:r>
            <a:r>
              <a:rPr lang="en-US" baseline="0" dirty="0" smtClean="0"/>
              <a:t> Ms</a:t>
            </a:r>
            <a:r>
              <a:rPr lang="en-US" dirty="0" smtClean="0"/>
              <a:t>. Evelyn Smith</a:t>
            </a:r>
            <a:r>
              <a:rPr lang="en-US" baseline="0" dirty="0" smtClean="0"/>
              <a:t>. Ask students to compare their responses to this one. What else should they include? </a:t>
            </a:r>
          </a:p>
          <a:p>
            <a:endParaRPr lang="en-US" baseline="0" dirty="0" smtClean="0"/>
          </a:p>
          <a:p>
            <a:r>
              <a:rPr lang="en-US" baseline="0" dirty="0" smtClean="0"/>
              <a:t>Go over the important information in a family pedigree for beginning to analyze a family’s cancer risk:</a:t>
            </a:r>
          </a:p>
          <a:p>
            <a:pPr marL="628650" lvl="1" indent="-171450">
              <a:buFont typeface="Arial"/>
              <a:buChar char="•"/>
            </a:pPr>
            <a:r>
              <a:rPr lang="en-US" sz="1200" kern="1200" dirty="0" smtClean="0">
                <a:solidFill>
                  <a:schemeClr val="tx1"/>
                </a:solidFill>
                <a:effectLst/>
                <a:latin typeface="+mn-lt"/>
                <a:ea typeface="+mn-ea"/>
                <a:cs typeface="+mn-cs"/>
              </a:rPr>
              <a:t>History of cancer in the family and number of generations affected (If cancer is found in every generation, there is a greater possibility that a genetic mutation is present.) </a:t>
            </a:r>
          </a:p>
          <a:p>
            <a:pPr marL="628650" lvl="1" indent="-171450">
              <a:buFont typeface="Arial"/>
              <a:buChar char="•"/>
            </a:pPr>
            <a:r>
              <a:rPr lang="en-US" sz="1200" kern="1200" dirty="0" smtClean="0">
                <a:solidFill>
                  <a:schemeClr val="tx1"/>
                </a:solidFill>
                <a:effectLst/>
                <a:latin typeface="+mn-lt"/>
                <a:ea typeface="+mn-ea"/>
                <a:cs typeface="+mn-cs"/>
              </a:rPr>
              <a:t>Types of cancer present (Certain genetic mutations are associated with more than one type of cancer. For example, BRCA2 mutations cause increased risk of breast and ovarian cancer in women and breast and prostate cancer in males. Therefore, if these types of cancer are present in one family, there may be a BRCA mutation present.) </a:t>
            </a:r>
          </a:p>
          <a:p>
            <a:pPr marL="628650" lvl="1" indent="-171450">
              <a:buFont typeface="Arial"/>
              <a:buChar char="•"/>
            </a:pPr>
            <a:r>
              <a:rPr lang="en-US" sz="1200" kern="1200" dirty="0" smtClean="0">
                <a:solidFill>
                  <a:schemeClr val="tx1"/>
                </a:solidFill>
                <a:effectLst/>
                <a:latin typeface="+mn-lt"/>
                <a:ea typeface="+mn-ea"/>
                <a:cs typeface="+mn-cs"/>
              </a:rPr>
              <a:t>Age of cancer diagnosis (Since the main risk factor for cancer is age, a diagnosis of cancer before age 50 strongly suggests there may be a inherited genetic mutation present.)</a:t>
            </a:r>
          </a:p>
          <a:p>
            <a:pPr marL="628650" lvl="1" indent="-171450">
              <a:buFont typeface="Arial"/>
              <a:buChar char="•"/>
            </a:pPr>
            <a:r>
              <a:rPr lang="en-US" sz="1200" kern="1200" dirty="0" smtClean="0">
                <a:solidFill>
                  <a:schemeClr val="tx1"/>
                </a:solidFill>
                <a:effectLst/>
                <a:latin typeface="+mn-lt"/>
                <a:ea typeface="+mn-ea"/>
                <a:cs typeface="+mn-cs"/>
              </a:rPr>
              <a:t>Multiple cancers in one generation </a:t>
            </a:r>
          </a:p>
          <a:p>
            <a:pPr marL="628650" lvl="1" indent="-171450">
              <a:buFont typeface="Arial"/>
              <a:buChar char="•"/>
            </a:pPr>
            <a:r>
              <a:rPr lang="en-US" sz="1200" kern="1200" dirty="0" smtClean="0">
                <a:solidFill>
                  <a:schemeClr val="tx1"/>
                </a:solidFill>
                <a:effectLst/>
                <a:latin typeface="+mn-lt"/>
                <a:ea typeface="+mn-ea"/>
                <a:cs typeface="+mn-cs"/>
              </a:rPr>
              <a:t>Other causes of death </a:t>
            </a:r>
          </a:p>
          <a:p>
            <a:endParaRPr lang="en-US" dirty="0" smtClean="0"/>
          </a:p>
          <a:p>
            <a:endParaRPr lang="en-US" dirty="0" smtClean="0"/>
          </a:p>
          <a:p>
            <a:r>
              <a:rPr lang="en-US" dirty="0" smtClean="0"/>
              <a:t>Explore: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a:t>
            </a:r>
            <a:r>
              <a:rPr lang="en-US" sz="1200" kern="1200" baseline="0" dirty="0" smtClean="0">
                <a:solidFill>
                  <a:schemeClr val="tx1"/>
                </a:solidFill>
                <a:effectLst/>
                <a:latin typeface="+mn-lt"/>
                <a:ea typeface="+mn-ea"/>
                <a:cs typeface="+mn-cs"/>
              </a:rPr>
              <a:t> to students that n</a:t>
            </a:r>
            <a:r>
              <a:rPr lang="en-US" sz="1200" kern="1200" dirty="0" smtClean="0">
                <a:solidFill>
                  <a:schemeClr val="tx1"/>
                </a:solidFill>
                <a:effectLst/>
                <a:latin typeface="+mn-lt"/>
                <a:ea typeface="+mn-ea"/>
                <a:cs typeface="+mn-cs"/>
              </a:rPr>
              <a:t>ot all cases of breast cancer are due to an inherited mutation. Only 5-10% of breast cancer is inherited. Scientists don’t know what causes the other 90%. Most cancer may be the result of environmental exposures, other genes or a combination of both.</a:t>
            </a: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38</a:t>
            </a:fld>
            <a:endParaRPr lang="en-US"/>
          </a:p>
        </p:txBody>
      </p:sp>
    </p:spTree>
    <p:extLst>
      <p:ext uri="{BB962C8B-B14F-4D97-AF65-F5344CB8AC3E}">
        <p14:creationId xmlns:p14="http://schemas.microsoft.com/office/powerpoint/2010/main" val="12630988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Notes</a:t>
            </a:r>
            <a:r>
              <a:rPr lang="en-US" baseline="0" dirty="0" smtClean="0"/>
              <a:t/>
            </a:r>
            <a:br>
              <a:rPr lang="en-US" baseline="0" dirty="0" smtClean="0"/>
            </a:br>
            <a:r>
              <a:rPr lang="en-US" baseline="0" dirty="0" smtClean="0"/>
              <a:t>Show Nikki’s Family History Notes and explain to students they will be using them to complete a pedigree for the Williams family.</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39</a:t>
            </a:fld>
            <a:endParaRPr lang="en-US"/>
          </a:p>
        </p:txBody>
      </p:sp>
    </p:spTree>
    <p:extLst>
      <p:ext uri="{BB962C8B-B14F-4D97-AF65-F5344CB8AC3E}">
        <p14:creationId xmlns:p14="http://schemas.microsoft.com/office/powerpoint/2010/main" val="3253282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indent="0">
              <a:buFont typeface="Wingdings" charset="2"/>
              <a:buNone/>
            </a:pPr>
            <a:r>
              <a:rPr lang="en-US" dirty="0" smtClean="0"/>
              <a:t>Go over the lesson objectives</a:t>
            </a:r>
            <a:r>
              <a:rPr lang="en-US" baseline="0" dirty="0" smtClean="0"/>
              <a:t> with students.</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4</a:t>
            </a:fld>
            <a:endParaRPr lang="en-US"/>
          </a:p>
        </p:txBody>
      </p:sp>
    </p:spTree>
    <p:extLst>
      <p:ext uri="{BB962C8B-B14F-4D97-AF65-F5344CB8AC3E}">
        <p14:creationId xmlns:p14="http://schemas.microsoft.com/office/powerpoint/2010/main" val="21283217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Notes</a:t>
            </a:r>
            <a:r>
              <a:rPr lang="en-US" baseline="0" dirty="0" smtClean="0"/>
              <a:t/>
            </a:r>
            <a:br>
              <a:rPr lang="en-US" baseline="0" dirty="0" smtClean="0"/>
            </a:br>
            <a:r>
              <a:rPr lang="en-US" baseline="0" dirty="0" smtClean="0"/>
              <a:t>Show Nikki’s Family History Notes and explain to students they will be using them to complete a pedigree for the Williams family.</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40</a:t>
            </a:fld>
            <a:endParaRPr lang="en-US"/>
          </a:p>
        </p:txBody>
      </p:sp>
    </p:spTree>
    <p:extLst>
      <p:ext uri="{BB962C8B-B14F-4D97-AF65-F5344CB8AC3E}">
        <p14:creationId xmlns:p14="http://schemas.microsoft.com/office/powerpoint/2010/main" val="32532826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Class Activity: </a:t>
            </a:r>
            <a:r>
              <a:rPr lang="en-US" sz="1200" kern="1200" dirty="0" smtClean="0">
                <a:solidFill>
                  <a:schemeClr val="tx1"/>
                </a:solidFill>
                <a:effectLst/>
                <a:latin typeface="+mn-lt"/>
                <a:ea typeface="+mn-ea"/>
                <a:cs typeface="+mn-cs"/>
              </a:rPr>
              <a:t>Tell students they will use the information in Nikki’s Family</a:t>
            </a:r>
            <a:r>
              <a:rPr lang="en-US" sz="1200" kern="1200" baseline="0" dirty="0" smtClean="0">
                <a:solidFill>
                  <a:schemeClr val="tx1"/>
                </a:solidFill>
                <a:effectLst/>
                <a:latin typeface="+mn-lt"/>
                <a:ea typeface="+mn-ea"/>
                <a:cs typeface="+mn-cs"/>
              </a:rPr>
              <a:t> History Notes on the previous slide </a:t>
            </a:r>
            <a:r>
              <a:rPr lang="en-US" sz="1200" kern="1200" dirty="0" smtClean="0">
                <a:solidFill>
                  <a:schemeClr val="tx1"/>
                </a:solidFill>
                <a:effectLst/>
                <a:latin typeface="+mn-lt"/>
                <a:ea typeface="+mn-ea"/>
                <a:cs typeface="+mn-cs"/>
              </a:rPr>
              <a:t>to complete Sarah’s side of the Williams Family Pedigree.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Review pedigrees and how to complete them, if necessary. Distribute a copy of the</a:t>
            </a:r>
            <a:r>
              <a:rPr lang="en-US" sz="1200" kern="1200" baseline="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incomplete </a:t>
            </a:r>
            <a:r>
              <a:rPr lang="en-US" sz="1200" b="1" kern="1200" baseline="0" dirty="0" smtClean="0">
                <a:solidFill>
                  <a:schemeClr val="tx1"/>
                </a:solidFill>
                <a:effectLst/>
                <a:latin typeface="+mn-lt"/>
                <a:ea typeface="+mn-ea"/>
                <a:cs typeface="+mn-cs"/>
              </a:rPr>
              <a:t>Williams Family Pedigree </a:t>
            </a:r>
            <a:r>
              <a:rPr lang="en-US" sz="1200" kern="1200" dirty="0" smtClean="0">
                <a:solidFill>
                  <a:schemeClr val="tx1"/>
                </a:solidFill>
                <a:effectLst/>
                <a:latin typeface="+mn-lt"/>
                <a:ea typeface="+mn-ea"/>
                <a:cs typeface="+mn-cs"/>
              </a:rPr>
              <a:t>and ask students to fill in the missing information</a:t>
            </a:r>
            <a:r>
              <a:rPr lang="en-US" sz="1200" kern="1200" baseline="0" dirty="0" smtClean="0">
                <a:solidFill>
                  <a:schemeClr val="tx1"/>
                </a:solidFill>
                <a:effectLst/>
                <a:latin typeface="+mn-lt"/>
                <a:ea typeface="+mn-ea"/>
                <a:cs typeface="+mn-cs"/>
              </a:rPr>
              <a:t> in small groups or as a class. </a:t>
            </a:r>
            <a:r>
              <a:rPr lang="en-US" sz="1200" kern="1200" dirty="0" smtClean="0">
                <a:solidFill>
                  <a:schemeClr val="tx1"/>
                </a:solidFill>
                <a:effectLst/>
                <a:latin typeface="+mn-lt"/>
                <a:ea typeface="+mn-ea"/>
                <a:cs typeface="+mn-cs"/>
              </a:rPr>
              <a:t>As a class, discuss relevant information from the incomplete Williams Family Pedigree worksheet, including the following: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History of cancer in the family and number of generations affected (If cancer is found in every generation, there is a greater possibility that a genetic mutation is present.)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Types of cancer present (Certain genetic mutations are associated with more than one type of cancer. For example, BRCA2 mutations cause increased risk of breast and ovarian cancer in women and breast and prostate cancer in males. Therefore, if these types of cancer are present in one family, there may be a BRCA mutation present.)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Age of cancer diagnosis (Since the main risk factor for cancer is age, a diagnosis of cancer before age 50 strongly suggests there may be a inherited genetic mutation present.)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Multiple cancers in one generation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Other causes of death </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41</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Divide</a:t>
            </a:r>
            <a:r>
              <a:rPr lang="en-US" sz="1200" b="0" kern="1200" baseline="0" dirty="0" smtClean="0">
                <a:solidFill>
                  <a:schemeClr val="tx1"/>
                </a:solidFill>
                <a:effectLst/>
                <a:latin typeface="+mn-lt"/>
                <a:ea typeface="+mn-ea"/>
                <a:cs typeface="+mn-cs"/>
              </a:rPr>
              <a:t> students into small groups and introduce the activity. Students will work together to answer the questions on the next slide.</a:t>
            </a: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42</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Divide</a:t>
            </a:r>
            <a:r>
              <a:rPr lang="en-US" sz="1200" b="0" kern="1200" baseline="0" dirty="0" smtClean="0">
                <a:solidFill>
                  <a:schemeClr val="tx1"/>
                </a:solidFill>
                <a:effectLst/>
                <a:latin typeface="+mn-lt"/>
                <a:ea typeface="+mn-ea"/>
                <a:cs typeface="+mn-cs"/>
              </a:rPr>
              <a:t> students into small groups and introduce the activity. Students will work together to answer the questions on the next slide.</a:t>
            </a: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43</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Homework Assignment: </a:t>
            </a:r>
            <a:r>
              <a:rPr lang="en-US" sz="1200" kern="1200" dirty="0" smtClean="0">
                <a:solidFill>
                  <a:schemeClr val="tx1"/>
                </a:solidFill>
                <a:effectLst/>
                <a:latin typeface="+mn-lt"/>
                <a:ea typeface="+mn-ea"/>
                <a:cs typeface="+mn-cs"/>
              </a:rPr>
              <a:t>Tell students they will use information from their family</a:t>
            </a:r>
            <a:r>
              <a:rPr lang="en-US" sz="1200" kern="1200" baseline="0" dirty="0" smtClean="0">
                <a:solidFill>
                  <a:schemeClr val="tx1"/>
                </a:solidFill>
                <a:effectLst/>
                <a:latin typeface="+mn-lt"/>
                <a:ea typeface="+mn-ea"/>
                <a:cs typeface="+mn-cs"/>
              </a:rPr>
              <a:t> to create a family pedigree, or family health history, using a site like </a:t>
            </a:r>
            <a:r>
              <a:rPr lang="en-US" sz="1200" i="1" kern="1200" baseline="0" dirty="0" smtClean="0">
                <a:solidFill>
                  <a:schemeClr val="tx1"/>
                </a:solidFill>
                <a:effectLst/>
                <a:latin typeface="+mn-lt"/>
                <a:ea typeface="+mn-ea"/>
                <a:cs typeface="+mn-cs"/>
              </a:rPr>
              <a:t>My Family Health Portrait</a:t>
            </a:r>
            <a:r>
              <a:rPr lang="en-US" sz="1200" kern="1200" baseline="0" dirty="0" smtClean="0">
                <a:solidFill>
                  <a:schemeClr val="tx1"/>
                </a:solidFill>
                <a:effectLst/>
                <a:latin typeface="+mn-lt"/>
                <a:ea typeface="+mn-ea"/>
                <a:cs typeface="+mn-cs"/>
              </a:rPr>
              <a:t>. Located at https://familyhistory.hhs.gov/FHH/html/index.html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Explain to students that this exercise is to help them build understanding of the kinds of information that can be important for family</a:t>
            </a:r>
            <a:r>
              <a:rPr lang="en-US" sz="1200" kern="1200" baseline="0" dirty="0" smtClean="0">
                <a:solidFill>
                  <a:schemeClr val="tx1"/>
                </a:solidFill>
                <a:effectLst/>
                <a:latin typeface="+mn-lt"/>
                <a:ea typeface="+mn-ea"/>
                <a:cs typeface="+mn-cs"/>
              </a:rPr>
              <a:t> members to know, but they will NOT be required or asked to submit their pedigrees for review. Explain that their family pedigree may help them make decisions about their health now and in the future, but they are private.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44</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45</a:t>
            </a:fld>
            <a:endParaRPr lang="en-US"/>
          </a:p>
        </p:txBody>
      </p:sp>
    </p:spTree>
    <p:extLst>
      <p:ext uri="{BB962C8B-B14F-4D97-AF65-F5344CB8AC3E}">
        <p14:creationId xmlns:p14="http://schemas.microsoft.com/office/powerpoint/2010/main" val="12416635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Begin a discussion of the homework assignment—using the family health</a:t>
            </a:r>
            <a:r>
              <a:rPr lang="en-US" sz="1200" kern="1200" baseline="0" dirty="0" smtClean="0">
                <a:solidFill>
                  <a:schemeClr val="tx1"/>
                </a:solidFill>
                <a:effectLst/>
                <a:latin typeface="+mn-lt"/>
                <a:ea typeface="+mn-ea"/>
                <a:cs typeface="+mn-cs"/>
              </a:rPr>
              <a:t> history tool to create and explore students’ own family history.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Reflection and discussion questions: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kinds of information</a:t>
            </a:r>
            <a:r>
              <a:rPr lang="en-US" sz="1200" kern="1200" baseline="0" dirty="0" smtClean="0">
                <a:solidFill>
                  <a:schemeClr val="tx1"/>
                </a:solidFill>
                <a:effectLst/>
                <a:latin typeface="+mn-lt"/>
                <a:ea typeface="+mn-ea"/>
                <a:cs typeface="+mn-cs"/>
              </a:rPr>
              <a:t> is it important to know before building a family pedigree or health history?</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Did anything surprise you about this process?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How many generations were you able to find information about? What was challenging about this?</a:t>
            </a:r>
          </a:p>
          <a:p>
            <a:endParaRPr lang="en-US" sz="1200" kern="1200" baseline="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Note:</a:t>
            </a:r>
            <a:r>
              <a:rPr lang="en-US" sz="1200" b="0" kern="1200" baseline="0" dirty="0" smtClean="0">
                <a:solidFill>
                  <a:schemeClr val="tx1"/>
                </a:solidFill>
                <a:effectLst/>
                <a:latin typeface="+mn-lt"/>
                <a:ea typeface="+mn-ea"/>
                <a:cs typeface="+mn-cs"/>
              </a:rPr>
              <a:t> Be careful not to ask students to share personal or family health information. The purpose of the activity is exploration of the tool, not the specific results of any one student’s search.</a:t>
            </a:r>
            <a:r>
              <a:rPr lang="en-US" sz="1200" kern="1200" baseline="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effectLst/>
                <a:latin typeface="+mn-lt"/>
                <a:ea typeface="+mn-ea"/>
                <a:cs typeface="+mn-cs"/>
              </a:rPr>
              <a:t>DESIGN NOTE: Include</a:t>
            </a:r>
            <a:r>
              <a:rPr lang="en-US" sz="1200" b="0" i="1" kern="1200" baseline="0" dirty="0" smtClean="0">
                <a:solidFill>
                  <a:schemeClr val="tx1"/>
                </a:solidFill>
                <a:effectLst/>
                <a:latin typeface="+mn-lt"/>
                <a:ea typeface="+mn-ea"/>
                <a:cs typeface="+mn-cs"/>
              </a:rPr>
              <a:t> sample family tree graphic on right.</a:t>
            </a:r>
            <a:endParaRPr lang="en-US" sz="1200" b="0" i="1"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46</a:t>
            </a:fld>
            <a:endParaRPr lang="en-US"/>
          </a:p>
        </p:txBody>
      </p:sp>
    </p:spTree>
    <p:extLst>
      <p:ext uri="{BB962C8B-B14F-4D97-AF65-F5344CB8AC3E}">
        <p14:creationId xmlns:p14="http://schemas.microsoft.com/office/powerpoint/2010/main" val="2951863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Review the information from day 1 on who genetic counselors are and what they do. Then proceed to set up the role play activity in the following slides.</a:t>
            </a: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47</a:t>
            </a:fld>
            <a:endParaRPr lang="en-US"/>
          </a:p>
        </p:txBody>
      </p:sp>
    </p:spTree>
    <p:extLst>
      <p:ext uri="{BB962C8B-B14F-4D97-AF65-F5344CB8AC3E}">
        <p14:creationId xmlns:p14="http://schemas.microsoft.com/office/powerpoint/2010/main" val="17870419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80000"/>
              </a:lnSpc>
              <a:spcBef>
                <a:spcPts val="0"/>
              </a:spcBef>
              <a:spcAft>
                <a:spcPts val="0"/>
              </a:spcAft>
              <a:buClrTx/>
              <a:buSzTx/>
              <a:buFontTx/>
              <a:buNone/>
              <a:tabLst/>
              <a:defRPr/>
            </a:pPr>
            <a:r>
              <a:rPr lang="en-US" sz="2400" b="1" kern="1200" dirty="0" smtClean="0">
                <a:solidFill>
                  <a:schemeClr val="tx1"/>
                </a:solidFill>
                <a:effectLst/>
                <a:latin typeface="+mn-lt"/>
                <a:ea typeface="+mn-ea"/>
                <a:cs typeface="+mn-cs"/>
              </a:rPr>
              <a:t>Instructor Notes</a:t>
            </a:r>
            <a:endParaRPr lang="en-US" sz="2400" b="0" kern="1200" baseline="0" dirty="0" smtClean="0">
              <a:solidFill>
                <a:schemeClr val="tx1"/>
              </a:solidFill>
              <a:effectLst/>
              <a:latin typeface="+mn-lt"/>
              <a:ea typeface="+mn-ea"/>
              <a:cs typeface="+mn-cs"/>
            </a:endParaRPr>
          </a:p>
          <a:p>
            <a:pPr eaLnBrk="1" hangingPunct="1">
              <a:lnSpc>
                <a:spcPct val="80000"/>
              </a:lnSpc>
            </a:pPr>
            <a:r>
              <a:rPr lang="en-US" altLang="en-US" sz="2400" dirty="0" smtClean="0"/>
              <a:t>Share the following</a:t>
            </a:r>
            <a:r>
              <a:rPr lang="en-US" altLang="en-US" sz="2400" baseline="0" dirty="0" smtClean="0"/>
              <a:t> additional detail with students:</a:t>
            </a:r>
          </a:p>
          <a:p>
            <a:pPr marL="342900" indent="-342900" eaLnBrk="1" hangingPunct="1">
              <a:lnSpc>
                <a:spcPct val="80000"/>
              </a:lnSpc>
              <a:buFont typeface="Arial"/>
              <a:buChar char="•"/>
            </a:pPr>
            <a:r>
              <a:rPr lang="en-US" altLang="en-US" sz="2400" dirty="0" smtClean="0"/>
              <a:t>Collect a detailed personal medical and family history</a:t>
            </a:r>
          </a:p>
          <a:p>
            <a:pPr marL="342900" indent="-342900" eaLnBrk="1" hangingPunct="1">
              <a:lnSpc>
                <a:spcPct val="80000"/>
              </a:lnSpc>
              <a:buFont typeface="Arial"/>
              <a:buChar char="•"/>
            </a:pPr>
            <a:r>
              <a:rPr lang="en-US" altLang="en-US" sz="2400" dirty="0" smtClean="0">
                <a:solidFill>
                  <a:srgbClr val="000000"/>
                </a:solidFill>
              </a:rPr>
              <a:t>Perform a cancer risk assessment</a:t>
            </a:r>
          </a:p>
          <a:p>
            <a:pPr marL="342900" indent="-342900" eaLnBrk="1" hangingPunct="1">
              <a:lnSpc>
                <a:spcPct val="80000"/>
              </a:lnSpc>
              <a:buFont typeface="Arial"/>
              <a:buChar char="•"/>
            </a:pPr>
            <a:r>
              <a:rPr lang="en-US" altLang="en-US" sz="2400" dirty="0" smtClean="0"/>
              <a:t>Discuss the implications of genetic testing for the individual and the family</a:t>
            </a:r>
          </a:p>
          <a:p>
            <a:pPr marL="800100" lvl="1" indent="-342900" eaLnBrk="1" hangingPunct="1">
              <a:lnSpc>
                <a:spcPct val="80000"/>
              </a:lnSpc>
              <a:buFont typeface="Arial"/>
              <a:buChar char="•"/>
            </a:pPr>
            <a:r>
              <a:rPr lang="en-US" altLang="en-US" sz="2000" dirty="0" smtClean="0"/>
              <a:t>Identify the most appropriate person to test in the family</a:t>
            </a:r>
          </a:p>
          <a:p>
            <a:pPr marL="342900" indent="-342900" eaLnBrk="1" hangingPunct="1">
              <a:lnSpc>
                <a:spcPct val="80000"/>
              </a:lnSpc>
              <a:buFont typeface="Arial"/>
              <a:buChar char="•"/>
            </a:pPr>
            <a:r>
              <a:rPr lang="en-US" altLang="en-US" sz="2400" dirty="0" smtClean="0"/>
              <a:t>Discuss potential medical management options</a:t>
            </a:r>
          </a:p>
          <a:p>
            <a:pPr marL="800100" lvl="1" indent="-342900" eaLnBrk="1" hangingPunct="1">
              <a:lnSpc>
                <a:spcPct val="80000"/>
              </a:lnSpc>
              <a:buFont typeface="Arial"/>
              <a:buChar char="•"/>
            </a:pPr>
            <a:r>
              <a:rPr lang="en-US" altLang="en-US" sz="2000" dirty="0" smtClean="0"/>
              <a:t>For the patient and the family</a:t>
            </a:r>
          </a:p>
          <a:p>
            <a:pPr marL="342900" indent="-342900" eaLnBrk="1" hangingPunct="1">
              <a:lnSpc>
                <a:spcPct val="80000"/>
              </a:lnSpc>
              <a:buFont typeface="Arial"/>
              <a:buChar char="•"/>
            </a:pPr>
            <a:r>
              <a:rPr lang="en-US" altLang="en-US" sz="2400" dirty="0" smtClean="0"/>
              <a:t>Discuss genetic testing process</a:t>
            </a:r>
          </a:p>
          <a:p>
            <a:pPr marL="800100" lvl="1" indent="-342900" eaLnBrk="1" hangingPunct="1">
              <a:lnSpc>
                <a:spcPct val="80000"/>
              </a:lnSpc>
              <a:buFont typeface="Arial"/>
              <a:buChar char="•"/>
            </a:pPr>
            <a:r>
              <a:rPr lang="en-US" altLang="en-US" sz="2000" dirty="0" smtClean="0"/>
              <a:t>Ordering the test</a:t>
            </a:r>
          </a:p>
          <a:p>
            <a:pPr marL="800100" lvl="1" indent="-342900" eaLnBrk="1" hangingPunct="1">
              <a:lnSpc>
                <a:spcPct val="80000"/>
              </a:lnSpc>
              <a:buFont typeface="Arial"/>
              <a:buChar char="•"/>
            </a:pPr>
            <a:r>
              <a:rPr lang="en-US" altLang="en-US" sz="2000" dirty="0" smtClean="0"/>
              <a:t>Insurance Preauthorization</a:t>
            </a:r>
          </a:p>
          <a:p>
            <a:pPr marL="800100" lvl="1" indent="-342900" eaLnBrk="1" hangingPunct="1">
              <a:lnSpc>
                <a:spcPct val="80000"/>
              </a:lnSpc>
              <a:buFont typeface="Arial"/>
              <a:buChar char="•"/>
            </a:pPr>
            <a:r>
              <a:rPr lang="en-US" altLang="en-US" sz="2000" dirty="0" smtClean="0"/>
              <a:t>Informed Consent</a:t>
            </a:r>
          </a:p>
          <a:p>
            <a:endParaRPr lang="en-US" dirty="0" smtClean="0"/>
          </a:p>
          <a:p>
            <a:r>
              <a:rPr lang="en-US" sz="1200" b="1" u="sng" kern="1200" dirty="0" smtClean="0">
                <a:solidFill>
                  <a:schemeClr val="tx1"/>
                </a:solidFill>
                <a:effectLst/>
                <a:latin typeface="+mn-lt"/>
                <a:ea typeface="+mn-ea"/>
                <a:cs typeface="+mn-cs"/>
              </a:rPr>
              <a:t>DESIGN</a:t>
            </a:r>
            <a:r>
              <a:rPr lang="en-US" sz="1200" b="1" u="sng" kern="1200" baseline="0" dirty="0" smtClean="0">
                <a:solidFill>
                  <a:schemeClr val="tx1"/>
                </a:solidFill>
                <a:effectLst/>
                <a:latin typeface="+mn-lt"/>
                <a:ea typeface="+mn-ea"/>
                <a:cs typeface="+mn-cs"/>
              </a:rPr>
              <a:t> NOTE:</a:t>
            </a:r>
            <a:r>
              <a:rPr lang="en-US" sz="1200" b="1" u="none" kern="1200" baseline="0" dirty="0" smtClean="0">
                <a:solidFill>
                  <a:schemeClr val="tx1"/>
                </a:solidFill>
                <a:effectLst/>
                <a:latin typeface="+mn-lt"/>
                <a:ea typeface="+mn-ea"/>
                <a:cs typeface="+mn-cs"/>
              </a:rPr>
              <a:t> </a:t>
            </a:r>
            <a:r>
              <a:rPr lang="en-US" sz="1200" b="0" u="none" kern="1200" baseline="0" dirty="0" smtClean="0">
                <a:solidFill>
                  <a:schemeClr val="tx1"/>
                </a:solidFill>
                <a:effectLst/>
                <a:latin typeface="+mn-lt"/>
                <a:ea typeface="+mn-ea"/>
                <a:cs typeface="+mn-cs"/>
              </a:rPr>
              <a:t>Photo found here:</a:t>
            </a:r>
            <a:r>
              <a:rPr lang="en-US" dirty="0" smtClean="0"/>
              <a:t>stock-photo-49270402-consultation-of-clinician</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48</a:t>
            </a:fld>
            <a:endParaRPr lang="en-US"/>
          </a:p>
        </p:txBody>
      </p:sp>
    </p:spTree>
    <p:extLst>
      <p:ext uri="{BB962C8B-B14F-4D97-AF65-F5344CB8AC3E}">
        <p14:creationId xmlns:p14="http://schemas.microsoft.com/office/powerpoint/2010/main" val="37042103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Explain to students that they will experience a genetic counseling session to learn more about the risks and genetics of breast cancer and to</a:t>
            </a:r>
            <a:r>
              <a:rPr lang="en-US" sz="1200" kern="1200" baseline="0" dirty="0" smtClean="0">
                <a:solidFill>
                  <a:schemeClr val="tx1"/>
                </a:solidFill>
                <a:effectLst/>
                <a:latin typeface="+mn-lt"/>
                <a:ea typeface="+mn-ea"/>
                <a:cs typeface="+mn-cs"/>
              </a:rPr>
              <a:t> see what a genetic counseling session is like</a:t>
            </a:r>
            <a:r>
              <a:rPr lang="en-US" sz="1200" kern="1200" dirty="0" smtClean="0">
                <a:solidFill>
                  <a:schemeClr val="tx1"/>
                </a:solidFill>
                <a:effectLst/>
                <a:latin typeface="+mn-lt"/>
                <a:ea typeface="+mn-ea"/>
                <a:cs typeface="+mn-cs"/>
              </a:rPr>
              <a:t>. </a:t>
            </a:r>
          </a:p>
          <a:p>
            <a:pPr marL="0" marR="0" lvl="1"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1"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Learning Activity: </a:t>
            </a:r>
            <a:r>
              <a:rPr lang="en-US" sz="1200" kern="1200" dirty="0" smtClean="0">
                <a:solidFill>
                  <a:schemeClr val="tx1"/>
                </a:solidFill>
                <a:effectLst/>
                <a:latin typeface="+mn-lt"/>
                <a:ea typeface="+mn-ea"/>
                <a:cs typeface="+mn-cs"/>
              </a:rPr>
              <a:t>Divide students into pairs and distribute the </a:t>
            </a:r>
            <a:r>
              <a:rPr lang="en-US" sz="1200" b="1" kern="1200" dirty="0" smtClean="0">
                <a:solidFill>
                  <a:schemeClr val="tx1"/>
                </a:solidFill>
                <a:effectLst/>
                <a:latin typeface="+mn-lt"/>
                <a:ea typeface="+mn-ea"/>
                <a:cs typeface="+mn-cs"/>
              </a:rPr>
              <a:t>Genetic Counseling Script </a:t>
            </a:r>
            <a:r>
              <a:rPr lang="en-US" sz="1200" kern="1200" dirty="0" smtClean="0">
                <a:solidFill>
                  <a:schemeClr val="tx1"/>
                </a:solidFill>
                <a:effectLst/>
                <a:latin typeface="+mn-lt"/>
                <a:ea typeface="+mn-ea"/>
                <a:cs typeface="+mn-cs"/>
              </a:rPr>
              <a:t>to each student. Once students have chosen their roles and are familiar with the script, allow time for each pair to role-play the genetic counseling session. Debrief the role play by asking students to share</a:t>
            </a:r>
            <a:r>
              <a:rPr lang="en-US" sz="1200" kern="1200" baseline="0" dirty="0" smtClean="0">
                <a:solidFill>
                  <a:schemeClr val="tx1"/>
                </a:solidFill>
                <a:effectLst/>
                <a:latin typeface="+mn-lt"/>
                <a:ea typeface="+mn-ea"/>
                <a:cs typeface="+mn-cs"/>
              </a:rPr>
              <a:t> their thoughts about the role of genetic counselors in cancer diagnosis and treatment.</a:t>
            </a:r>
            <a:endParaRPr lang="en-US" sz="1200"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1"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Option 1:</a:t>
            </a:r>
            <a:r>
              <a:rPr lang="en-US" sz="1200" b="1" kern="1200" baseline="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Have a 3rd student in each group whose job it is to draw the patient’s family tree while the other two discuss it verbally in the role play script.</a:t>
            </a:r>
            <a:endParaRPr lang="en-US" sz="1200"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Option 2:</a:t>
            </a:r>
            <a:r>
              <a:rPr lang="en-US" sz="1200" kern="1200" dirty="0" smtClean="0">
                <a:solidFill>
                  <a:schemeClr val="tx1"/>
                </a:solidFill>
                <a:effectLst/>
                <a:latin typeface="+mn-lt"/>
                <a:ea typeface="+mn-ea"/>
                <a:cs typeface="+mn-cs"/>
              </a:rPr>
              <a:t> Have one pair of students conduct the role-play for the class.</a:t>
            </a:r>
            <a:r>
              <a:rPr lang="en-US" sz="1200" kern="1200" baseline="0" dirty="0" smtClean="0">
                <a:solidFill>
                  <a:schemeClr val="tx1"/>
                </a:solidFill>
                <a:effectLst/>
                <a:latin typeface="+mn-lt"/>
                <a:ea typeface="+mn-ea"/>
                <a:cs typeface="+mn-cs"/>
              </a:rPr>
              <a:t> The rest of the students should listen closely and sketch a family tree for the patient based on his or her responses to the genetic counselor’s questions in the role play.</a:t>
            </a:r>
            <a:endParaRPr lang="en-US" sz="1200" kern="1200" dirty="0" smtClean="0">
              <a:solidFill>
                <a:schemeClr val="tx1"/>
              </a:solidFill>
              <a:effectLst/>
              <a:latin typeface="+mn-lt"/>
              <a:ea typeface="+mn-ea"/>
              <a:cs typeface="+mn-cs"/>
            </a:endParaRPr>
          </a:p>
          <a:p>
            <a:pPr marL="171450" marR="0" lvl="1" indent="-171450" algn="l" defTabSz="457200" rtl="0" eaLnBrk="1" fontAlgn="auto" latinLnBrk="0" hangingPunct="1">
              <a:lnSpc>
                <a:spcPct val="100000"/>
              </a:lnSpc>
              <a:spcBef>
                <a:spcPts val="0"/>
              </a:spcBef>
              <a:spcAft>
                <a:spcPts val="0"/>
              </a:spcAft>
              <a:buClrTx/>
              <a:buSzTx/>
              <a:buFont typeface="Wingdings" charset="2"/>
              <a:buChar char="Ø"/>
              <a:tabLst/>
              <a:defRPr/>
            </a:pP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Debrief the activity with students once all pairs have finished. Have students</a:t>
            </a:r>
            <a:r>
              <a:rPr lang="en-US" sz="1200" kern="1200" baseline="0" dirty="0" smtClean="0">
                <a:solidFill>
                  <a:schemeClr val="tx1"/>
                </a:solidFill>
                <a:effectLst/>
                <a:latin typeface="+mn-lt"/>
                <a:ea typeface="+mn-ea"/>
                <a:cs typeface="+mn-cs"/>
              </a:rPr>
              <a:t> share their family tree sketches and determine whether students came up with the same basic tree. </a:t>
            </a:r>
            <a:r>
              <a:rPr lang="en-US" sz="1200" kern="1200" dirty="0" smtClean="0">
                <a:solidFill>
                  <a:schemeClr val="tx1"/>
                </a:solidFill>
                <a:effectLst/>
                <a:latin typeface="+mn-lt"/>
                <a:ea typeface="+mn-ea"/>
                <a:cs typeface="+mn-cs"/>
              </a:rPr>
              <a:t>Assess whether any of their preconceptions about genetic counseling have changed.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Advise students that they will be doing a homework assignment related to genetic counseling.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u="sng"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1" u="none" kern="1200" dirty="0" smtClean="0">
                <a:solidFill>
                  <a:schemeClr val="tx1"/>
                </a:solidFill>
                <a:effectLst/>
                <a:latin typeface="+mn-lt"/>
                <a:ea typeface="+mn-ea"/>
                <a:cs typeface="+mn-cs"/>
              </a:rPr>
              <a:t>DESIGN</a:t>
            </a:r>
            <a:r>
              <a:rPr lang="en-US" sz="1200" b="0" i="1" u="none" kern="1200" baseline="0" dirty="0" smtClean="0">
                <a:solidFill>
                  <a:schemeClr val="tx1"/>
                </a:solidFill>
                <a:effectLst/>
                <a:latin typeface="+mn-lt"/>
                <a:ea typeface="+mn-ea"/>
                <a:cs typeface="+mn-cs"/>
              </a:rPr>
              <a:t> NOTE: Photo found here: </a:t>
            </a:r>
            <a:r>
              <a:rPr lang="en-US" b="0" i="1" u="none" dirty="0" smtClean="0"/>
              <a:t>http://</a:t>
            </a:r>
            <a:r>
              <a:rPr lang="en-US" b="0" i="1" u="none" dirty="0" err="1" smtClean="0"/>
              <a:t>www.istockphoto.com</a:t>
            </a:r>
            <a:r>
              <a:rPr lang="en-US" b="0" i="1" u="none" dirty="0" smtClean="0"/>
              <a:t>/photo/doctor-explaining-an-illness-to-his-patient-41887766?st=79cd3f0</a:t>
            </a:r>
            <a:endParaRPr lang="en-US" b="0" i="1" u="none" dirty="0"/>
          </a:p>
        </p:txBody>
      </p:sp>
      <p:sp>
        <p:nvSpPr>
          <p:cNvPr id="4" name="Slide Number Placeholder 3"/>
          <p:cNvSpPr>
            <a:spLocks noGrp="1"/>
          </p:cNvSpPr>
          <p:nvPr>
            <p:ph type="sldNum" sz="quarter" idx="10"/>
          </p:nvPr>
        </p:nvSpPr>
        <p:spPr/>
        <p:txBody>
          <a:bodyPr/>
          <a:lstStyle/>
          <a:p>
            <a:fld id="{EE32054D-6FB6-4543-A583-F8AB5BACC237}" type="slidenum">
              <a:rPr lang="en-US" smtClean="0"/>
              <a:t>49</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charset="2"/>
              <a:buNone/>
            </a:pPr>
            <a:r>
              <a:rPr lang="en-US" sz="1200" b="1" kern="1200" dirty="0" smtClean="0">
                <a:solidFill>
                  <a:schemeClr val="tx1"/>
                </a:solidFill>
                <a:effectLst/>
                <a:latin typeface="+mn-lt"/>
                <a:ea typeface="+mn-ea"/>
                <a:cs typeface="+mn-cs"/>
              </a:rPr>
              <a:t>Instructor</a:t>
            </a:r>
            <a:r>
              <a:rPr lang="en-US" sz="1200" b="1" kern="1200" baseline="0" dirty="0" smtClean="0">
                <a:solidFill>
                  <a:schemeClr val="tx1"/>
                </a:solidFill>
                <a:effectLst/>
                <a:latin typeface="+mn-lt"/>
                <a:ea typeface="+mn-ea"/>
                <a:cs typeface="+mn-cs"/>
              </a:rPr>
              <a:t>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dirty="0" smtClean="0"/>
              <a:t>Reintroduce the class to Steve</a:t>
            </a:r>
            <a:r>
              <a:rPr lang="en-US" baseline="0" dirty="0" smtClean="0"/>
              <a:t> and Nikki. They are fictional characters who are experiencing their mother’s breast cancer. </a:t>
            </a:r>
          </a:p>
          <a:p>
            <a:pPr marL="0" indent="0">
              <a:buFont typeface="Wingdings" charset="2"/>
              <a:buNone/>
            </a:pP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5</a:t>
            </a:fld>
            <a:endParaRPr lang="en-US"/>
          </a:p>
        </p:txBody>
      </p:sp>
    </p:spTree>
    <p:extLst>
      <p:ext uri="{BB962C8B-B14F-4D97-AF65-F5344CB8AC3E}">
        <p14:creationId xmlns:p14="http://schemas.microsoft.com/office/powerpoint/2010/main" val="2757751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dirty="0" smtClean="0"/>
              <a:t>Distribute the </a:t>
            </a:r>
            <a:r>
              <a:rPr lang="en-US" b="1" baseline="0" dirty="0" smtClean="0"/>
              <a:t>Patient Letter Template</a:t>
            </a:r>
            <a:r>
              <a:rPr lang="en-US" baseline="0" dirty="0" smtClean="0"/>
              <a:t> </a:t>
            </a:r>
            <a:r>
              <a:rPr lang="en-US" b="0" baseline="0" dirty="0" smtClean="0"/>
              <a:t>and the </a:t>
            </a:r>
            <a:r>
              <a:rPr lang="en-US" b="1" baseline="0" dirty="0" smtClean="0"/>
              <a:t>Genetic Counseling Script</a:t>
            </a:r>
            <a:r>
              <a:rPr lang="en-US" b="0" baseline="0" dirty="0" smtClean="0"/>
              <a:t> </a:t>
            </a:r>
            <a:r>
              <a:rPr lang="en-US" baseline="0" dirty="0" smtClean="0"/>
              <a:t>to students for their homework assignment. Review the template and answer any student questions about the assignment. </a:t>
            </a:r>
            <a:endParaRPr lang="en-US" dirty="0" smtClean="0"/>
          </a:p>
          <a:p>
            <a:endParaRPr lang="en-US" dirty="0" smtClean="0"/>
          </a:p>
          <a:p>
            <a:pPr marL="0" indent="0">
              <a:buFont typeface="Wingdings" charset="2"/>
              <a:buNone/>
            </a:pPr>
            <a:r>
              <a:rPr lang="en-US" b="1" dirty="0" smtClean="0"/>
              <a:t>Homework Assignment: </a:t>
            </a:r>
            <a:r>
              <a:rPr lang="en-US" sz="1200" kern="1200" dirty="0" smtClean="0">
                <a:solidFill>
                  <a:schemeClr val="tx1"/>
                </a:solidFill>
                <a:effectLst/>
                <a:latin typeface="+mn-lt"/>
                <a:ea typeface="+mn-ea"/>
                <a:cs typeface="+mn-cs"/>
              </a:rPr>
              <a:t>Tell students that after a genetic counseling session, the counselor writes a letter to the patient. The purpose of the letter is to summarize the session so the patient has a written record of what was discussed.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Tell students they will assume the role of a genetic counselor and write a letter to Mr. and Mrs. Williams regarding whether or not they should be tested based on the Williams’ pedigree. Students should include their recommendation for both parents and provide at least two to three reasons for their choice in the letter. Students should also address the pros and cons of getting tested. A Sample Patient Letter is provided.</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1" u="none" kern="1200" dirty="0" smtClean="0">
                <a:solidFill>
                  <a:schemeClr val="tx1"/>
                </a:solidFill>
                <a:effectLst/>
                <a:latin typeface="+mn-lt"/>
                <a:ea typeface="+mn-ea"/>
                <a:cs typeface="+mn-cs"/>
              </a:rPr>
              <a:t>DESIGN</a:t>
            </a:r>
            <a:r>
              <a:rPr lang="en-US" sz="1200" b="0" i="1" u="none" kern="1200" baseline="0" dirty="0" smtClean="0">
                <a:solidFill>
                  <a:schemeClr val="tx1"/>
                </a:solidFill>
                <a:effectLst/>
                <a:latin typeface="+mn-lt"/>
                <a:ea typeface="+mn-ea"/>
                <a:cs typeface="+mn-cs"/>
              </a:rPr>
              <a:t> NOTE: Photo found here: </a:t>
            </a:r>
            <a:r>
              <a:rPr lang="en-US" b="0" i="1" u="none" dirty="0" smtClean="0"/>
              <a:t>http://www.istockphoto.com/photo/doctor-at-work-35790526?st=b297968</a:t>
            </a:r>
          </a:p>
          <a:p>
            <a:pPr marL="0" indent="0">
              <a:buNone/>
            </a:pPr>
            <a:endParaRPr lang="en-US" b="1" dirty="0" smtClean="0">
              <a:solidFill>
                <a:srgbClr val="FF0000"/>
              </a:solidFill>
            </a:endParaRPr>
          </a:p>
          <a:p>
            <a:pPr marL="0" indent="0">
              <a:buNone/>
            </a:pPr>
            <a:endParaRPr lang="en-US" b="1" dirty="0" smtClean="0">
              <a:solidFill>
                <a:srgbClr val="FF0000"/>
              </a:solidFill>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50</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Learning Activity: Small Group Brainstorm</a:t>
            </a:r>
          </a:p>
          <a:p>
            <a:r>
              <a:rPr lang="en-US" sz="1200" b="0" i="0" u="none" strike="noStrike" kern="1200" baseline="0" dirty="0" smtClean="0">
                <a:solidFill>
                  <a:schemeClr val="tx1"/>
                </a:solidFill>
                <a:latin typeface="+mn-lt"/>
                <a:ea typeface="+mn-ea"/>
                <a:cs typeface="+mn-cs"/>
              </a:rPr>
              <a:t>Divide the class into small groups and have students brainstorm their thoughts about Nikki’s question. Ask each group to organize their thoughts and decide how they will answer Nikki’s questions. Assign roles, such as recorder, if needed. Do not be too concerned about what students write at this point. This is meant to be an open-ended activity to assess what student know about genetics and cancer.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51</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Tell students that a genetic test is the analysis of human DNA, RNA, chromosomes, proteins, or certain metabolites in order to detect alterations in genes.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With advances in technology, BRCA1 and BRCA2 are now analyzed with modern automated DNA sequencing instruments. However, historically, genes were analyzed through various methods, including gel electrophoresis.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Gel electrophoresis allows for separation of DNA fragments based on their size and charge.</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52</a:t>
            </a:fld>
            <a:endParaRPr lang="en-US"/>
          </a:p>
        </p:txBody>
      </p:sp>
    </p:spTree>
    <p:extLst>
      <p:ext uri="{BB962C8B-B14F-4D97-AF65-F5344CB8AC3E}">
        <p14:creationId xmlns:p14="http://schemas.microsoft.com/office/powerpoint/2010/main" val="1806072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Tell students they will conduct an interactive simulation gel electrophoresis activity online. Direct students to the Gel Electrophoresis Virtual Lab at http://</a:t>
            </a:r>
            <a:r>
              <a:rPr lang="en-US" sz="1200" kern="1200" dirty="0" err="1" smtClean="0">
                <a:solidFill>
                  <a:schemeClr val="tx1"/>
                </a:solidFill>
                <a:effectLst/>
                <a:latin typeface="+mn-lt"/>
                <a:ea typeface="+mn-ea"/>
                <a:cs typeface="+mn-cs"/>
              </a:rPr>
              <a:t>learn.genetics.utah.edu</a:t>
            </a:r>
            <a:r>
              <a:rPr lang="en-US" sz="1200" kern="1200" dirty="0" smtClean="0">
                <a:solidFill>
                  <a:schemeClr val="tx1"/>
                </a:solidFill>
                <a:effectLst/>
                <a:latin typeface="+mn-lt"/>
                <a:ea typeface="+mn-ea"/>
                <a:cs typeface="+mn-cs"/>
              </a:rPr>
              <a:t>/content/labs/gel/. The simulation takes approximately 10 minutes to complete.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Distribute the </a:t>
            </a:r>
            <a:r>
              <a:rPr lang="en-US" sz="1200" b="1" kern="1200" dirty="0" smtClean="0">
                <a:solidFill>
                  <a:schemeClr val="tx1"/>
                </a:solidFill>
                <a:effectLst/>
                <a:latin typeface="+mn-lt"/>
                <a:ea typeface="+mn-ea"/>
                <a:cs typeface="+mn-cs"/>
              </a:rPr>
              <a:t>Gel Electrophoresis Simulation</a:t>
            </a:r>
            <a:r>
              <a:rPr lang="en-US" sz="1200" kern="1200" dirty="0" smtClean="0">
                <a:solidFill>
                  <a:schemeClr val="tx1"/>
                </a:solidFill>
                <a:effectLst/>
                <a:latin typeface="+mn-lt"/>
                <a:ea typeface="+mn-ea"/>
                <a:cs typeface="+mn-cs"/>
              </a:rPr>
              <a:t> worksheet, which students can complete as they go through the activity.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Image: photo of lab tech</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53</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This activity requires a large space, such as an open room, gym or outside area to represent the “gel.” The area should accommodate 4 rows or “lanes” that students will navigate through. If you plan to conduct the activity in a classroom, use desks or chairs to create lanes. If you plan to conduct the activity outside, mark off lanes with chalk, yarn, or other natural markers, such as trees or rocks.</a:t>
            </a:r>
          </a:p>
          <a:p>
            <a:r>
              <a:rPr lang="en-US" sz="1200" b="0" i="0" u="none" strike="noStrike" kern="1200" baseline="0" dirty="0" smtClean="0">
                <a:solidFill>
                  <a:schemeClr val="tx1"/>
                </a:solidFill>
                <a:latin typeface="+mn-lt"/>
                <a:ea typeface="+mn-ea"/>
                <a:cs typeface="+mn-cs"/>
              </a:rPr>
              <a:t>Tell students they will be doing an activity to explore gel electrophoresis. Review the </a:t>
            </a:r>
            <a:r>
              <a:rPr lang="en-US" sz="1200" b="1" i="0" u="none" strike="noStrike" kern="1200" baseline="0" dirty="0" smtClean="0">
                <a:solidFill>
                  <a:schemeClr val="tx1"/>
                </a:solidFill>
                <a:latin typeface="+mn-lt"/>
                <a:ea typeface="+mn-ea"/>
                <a:cs typeface="+mn-cs"/>
              </a:rPr>
              <a:t>Gel Electrophoresis Activity </a:t>
            </a:r>
            <a:r>
              <a:rPr lang="en-US" sz="1200" b="0" i="0" u="none" strike="noStrike" kern="1200" baseline="0" dirty="0" smtClean="0">
                <a:solidFill>
                  <a:schemeClr val="tx1"/>
                </a:solidFill>
                <a:latin typeface="+mn-lt"/>
                <a:ea typeface="+mn-ea"/>
                <a:cs typeface="+mn-cs"/>
              </a:rPr>
              <a:t>supplement for full instructions on this activity.</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54</a:t>
            </a:fld>
            <a:endParaRPr lang="en-US"/>
          </a:p>
        </p:txBody>
      </p:sp>
    </p:spTree>
    <p:extLst>
      <p:ext uri="{BB962C8B-B14F-4D97-AF65-F5344CB8AC3E}">
        <p14:creationId xmlns:p14="http://schemas.microsoft.com/office/powerpoint/2010/main" val="41917313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dirty="0" smtClean="0"/>
              <a:t>This animation</a:t>
            </a:r>
            <a:r>
              <a:rPr lang="en-US" baseline="0" dirty="0" smtClean="0"/>
              <a:t> shows </a:t>
            </a:r>
            <a:r>
              <a:rPr lang="en-US" dirty="0" smtClean="0"/>
              <a:t>another </a:t>
            </a:r>
            <a:r>
              <a:rPr lang="en-US" baseline="0" dirty="0" smtClean="0"/>
              <a:t>method of genetic testing without gel electrophoresis, Sanger sequencing.  NOTE: Scroll down to animation and click NEXT to begin.</a:t>
            </a:r>
          </a:p>
          <a:p>
            <a:r>
              <a:rPr lang="en-US" dirty="0" smtClean="0"/>
              <a:t>http://www.yourgenome.org/video/sanger-dna-sequencing</a:t>
            </a:r>
          </a:p>
          <a:p>
            <a:r>
              <a:rPr lang="en-US" dirty="0" smtClean="0"/>
              <a:t>Alternate source:</a:t>
            </a:r>
            <a:r>
              <a:rPr lang="en-US" baseline="0" dirty="0" smtClean="0"/>
              <a:t>  https://www.youtube.com/watch?v=iTBTHmhNNbE </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55</a:t>
            </a:fld>
            <a:endParaRPr lang="en-US"/>
          </a:p>
        </p:txBody>
      </p:sp>
    </p:spTree>
    <p:extLst>
      <p:ext uri="{BB962C8B-B14F-4D97-AF65-F5344CB8AC3E}">
        <p14:creationId xmlns:p14="http://schemas.microsoft.com/office/powerpoint/2010/main" val="30071784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Distribute the genetic test results (2 pages—1 each for John and Sarah). Discuss with students what the results mean and how this affects the cancer risk of the family members in the family tree (John, Sarah, Steve, Nikki, and Jen).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Note that the answer to Steve’s question above is that he, Nikki, and their cousins should </a:t>
            </a:r>
            <a:r>
              <a:rPr lang="en-US" b="1" baseline="0" dirty="0" smtClean="0"/>
              <a:t>not</a:t>
            </a:r>
            <a:r>
              <a:rPr lang="en-US" baseline="0" dirty="0" smtClean="0"/>
              <a:t> be tested. According to the genetic counselor in the role play activity, it is not recommended to get BRCA gene mutation testing until at least age 25. Steve and Nikki are not at increased risk for cancer while they are still young. If they do decide to pursue genetic testing as adults, they should have the same pre-test counseling process that Sarah and John went through so they understand the implications.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Class</a:t>
            </a:r>
            <a:r>
              <a:rPr lang="en-US" b="1" baseline="0" dirty="0" smtClean="0"/>
              <a:t> </a:t>
            </a:r>
            <a:r>
              <a:rPr lang="en-US" b="1" dirty="0" smtClean="0"/>
              <a:t>Discussion</a:t>
            </a:r>
            <a:endParaRPr lang="en-US"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Ask</a:t>
            </a:r>
            <a:r>
              <a:rPr lang="en-US" b="0" baseline="0" dirty="0" smtClean="0"/>
              <a:t> students what their response would be to Steve’s question.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EE32054D-6FB6-4543-A583-F8AB5BACC237}" type="slidenum">
              <a:rPr lang="en-US" smtClean="0"/>
              <a:t>56</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p>
          <a:p>
            <a:pPr lvl="0"/>
            <a:r>
              <a:rPr lang="en-US" sz="1200" b="1" kern="1200" dirty="0" smtClean="0">
                <a:solidFill>
                  <a:schemeClr val="tx1"/>
                </a:solidFill>
                <a:effectLst/>
                <a:latin typeface="+mn-lt"/>
                <a:ea typeface="+mn-ea"/>
                <a:cs typeface="+mn-cs"/>
              </a:rPr>
              <a:t>Activity: Think,</a:t>
            </a:r>
            <a:r>
              <a:rPr lang="en-US" sz="1200" b="1" kern="1200" baseline="0" dirty="0" smtClean="0">
                <a:solidFill>
                  <a:schemeClr val="tx1"/>
                </a:solidFill>
                <a:effectLst/>
                <a:latin typeface="+mn-lt"/>
                <a:ea typeface="+mn-ea"/>
                <a:cs typeface="+mn-cs"/>
              </a:rPr>
              <a:t> Group, Share</a:t>
            </a:r>
          </a:p>
          <a:p>
            <a:pPr lvl="0"/>
            <a:r>
              <a:rPr lang="en-US" sz="1200" kern="1200" dirty="0" smtClean="0">
                <a:solidFill>
                  <a:schemeClr val="tx1"/>
                </a:solidFill>
                <a:effectLst/>
                <a:latin typeface="+mn-lt"/>
                <a:ea typeface="+mn-ea"/>
                <a:cs typeface="+mn-cs"/>
              </a:rPr>
              <a:t>Divide the class into small groups and have students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review the genetic test results for Mr. and Mrs. Williams. Provide copies of the </a:t>
            </a:r>
            <a:r>
              <a:rPr lang="en-US" sz="1200" b="1" kern="1200" dirty="0" smtClean="0">
                <a:solidFill>
                  <a:schemeClr val="tx1"/>
                </a:solidFill>
                <a:effectLst/>
                <a:latin typeface="+mn-lt"/>
                <a:ea typeface="+mn-ea"/>
                <a:cs typeface="+mn-cs"/>
              </a:rPr>
              <a:t>Genetic Test Results </a:t>
            </a:r>
            <a:r>
              <a:rPr lang="en-US" sz="1200" kern="1200" dirty="0" smtClean="0">
                <a:solidFill>
                  <a:schemeClr val="tx1"/>
                </a:solidFill>
                <a:effectLst/>
                <a:latin typeface="+mn-lt"/>
                <a:ea typeface="+mn-ea"/>
                <a:cs typeface="+mn-cs"/>
              </a:rPr>
              <a:t>to students.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Allow students time to review the test results and summarize their findings. Ask students to discuss the significance of the test results for the different members of the Williams family.</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Tell groups they need to make a recommendation about whether Steve</a:t>
            </a:r>
            <a:r>
              <a:rPr lang="en-US" sz="1200" kern="1200" baseline="0" dirty="0" smtClean="0">
                <a:solidFill>
                  <a:schemeClr val="tx1"/>
                </a:solidFill>
                <a:effectLst/>
                <a:latin typeface="+mn-lt"/>
                <a:ea typeface="+mn-ea"/>
                <a:cs typeface="+mn-cs"/>
              </a:rPr>
              <a:t> or Nikki </a:t>
            </a:r>
            <a:r>
              <a:rPr lang="en-US" sz="1200" kern="1200" dirty="0" smtClean="0">
                <a:solidFill>
                  <a:schemeClr val="tx1"/>
                </a:solidFill>
                <a:effectLst/>
                <a:latin typeface="+mn-lt"/>
                <a:ea typeface="+mn-ea"/>
                <a:cs typeface="+mn-cs"/>
              </a:rPr>
              <a:t>should get tested for a BRCA mutation. Allow each group time to discuss the issue and come up with one to three reasons as to why they made their choice. Then have a representative from each group share their recommendation and reasons for their recommendation. Compare and discuss the groups’ recommendations.</a:t>
            </a:r>
          </a:p>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endParaRPr lang="en-US" sz="1200" b="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57</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baseline="0" dirty="0" smtClean="0">
                <a:solidFill>
                  <a:schemeClr val="tx1"/>
                </a:solidFill>
                <a:effectLst/>
                <a:latin typeface="+mn-lt"/>
                <a:ea typeface="+mn-ea"/>
                <a:cs typeface="+mn-cs"/>
              </a:rPr>
              <a:t>Pass out the </a:t>
            </a:r>
            <a:r>
              <a:rPr lang="en-US" sz="1200" b="1" kern="1200" baseline="0" dirty="0" smtClean="0">
                <a:solidFill>
                  <a:schemeClr val="tx1"/>
                </a:solidFill>
                <a:effectLst/>
                <a:latin typeface="+mn-lt"/>
                <a:ea typeface="+mn-ea"/>
                <a:cs typeface="+mn-cs"/>
              </a:rPr>
              <a:t>Lesson 1 Quiz </a:t>
            </a:r>
            <a:r>
              <a:rPr lang="en-US" sz="1200" b="0" kern="1200" baseline="0" dirty="0" smtClean="0">
                <a:solidFill>
                  <a:schemeClr val="tx1"/>
                </a:solidFill>
                <a:effectLst/>
                <a:latin typeface="+mn-lt"/>
                <a:ea typeface="+mn-ea"/>
                <a:cs typeface="+mn-cs"/>
              </a:rPr>
              <a:t>to assess students’ understanding of Lesson 1 objectives. </a:t>
            </a:r>
          </a:p>
        </p:txBody>
      </p:sp>
      <p:sp>
        <p:nvSpPr>
          <p:cNvPr id="4" name="Slide Number Placeholder 3"/>
          <p:cNvSpPr>
            <a:spLocks noGrp="1"/>
          </p:cNvSpPr>
          <p:nvPr>
            <p:ph type="sldNum" sz="quarter" idx="10"/>
          </p:nvPr>
        </p:nvSpPr>
        <p:spPr/>
        <p:txBody>
          <a:bodyPr/>
          <a:lstStyle/>
          <a:p>
            <a:fld id="{EE32054D-6FB6-4543-A583-F8AB5BACC237}"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2169737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charset="2"/>
              <a:buNone/>
            </a:pPr>
            <a:r>
              <a:rPr lang="en-US" sz="1200" b="1" kern="1200" dirty="0" smtClean="0">
                <a:solidFill>
                  <a:schemeClr val="tx1"/>
                </a:solidFill>
                <a:effectLst/>
                <a:latin typeface="+mn-lt"/>
                <a:ea typeface="+mn-ea"/>
                <a:cs typeface="+mn-cs"/>
              </a:rPr>
              <a:t>Instructor</a:t>
            </a:r>
            <a:r>
              <a:rPr lang="en-US" sz="1200" b="1" kern="1200" baseline="0" dirty="0" smtClean="0">
                <a:solidFill>
                  <a:schemeClr val="tx1"/>
                </a:solidFill>
                <a:effectLst/>
                <a:latin typeface="+mn-lt"/>
                <a:ea typeface="+mn-ea"/>
                <a:cs typeface="+mn-cs"/>
              </a:rPr>
              <a:t>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dirty="0" smtClean="0"/>
              <a:t>Real-world scenario:</a:t>
            </a:r>
            <a:r>
              <a:rPr lang="en-US" baseline="0" dirty="0" smtClean="0"/>
              <a:t> </a:t>
            </a:r>
            <a:r>
              <a:rPr lang="en-US" dirty="0" smtClean="0"/>
              <a:t>Steve has been learning about cancer</a:t>
            </a:r>
            <a:r>
              <a:rPr lang="en-US" baseline="0" dirty="0" smtClean="0"/>
              <a:t> but has questions about genetics. Have students review what Steve has learned so far and explain that Steve is pursuing more information about the BRCA genes. Tell students they will be doing the same. </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1" kern="1200" baseline="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Learning Activity: Small Group Brainstorm</a:t>
            </a:r>
          </a:p>
          <a:p>
            <a:r>
              <a:rPr lang="en-US" sz="1200" b="0" i="0" u="none" strike="noStrike" kern="1200" baseline="0" dirty="0" smtClean="0">
                <a:solidFill>
                  <a:schemeClr val="tx1"/>
                </a:solidFill>
                <a:latin typeface="+mn-lt"/>
                <a:ea typeface="+mn-ea"/>
                <a:cs typeface="+mn-cs"/>
              </a:rPr>
              <a:t>Divide the class into small groups and have students brainstorm their thoughts about Steve’s questions. Ask each group to organize their thoughts and decide how they will answer Steve’s questions. Assign roles, such as recorder, if needed. Do not be too concerned about what students write at this point. This is meant to be an open-ended activity to assess what student know about genetics and cancer. </a:t>
            </a:r>
            <a:endParaRPr lang="en-US" dirty="0" smtClean="0"/>
          </a:p>
          <a:p>
            <a:pPr marL="0" indent="0">
              <a:buFont typeface="Wingdings" charset="2"/>
              <a:buNone/>
            </a:pPr>
            <a:endParaRPr lang="en-US" sz="1200" b="1"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6</a:t>
            </a:fld>
            <a:endParaRPr lang="en-US"/>
          </a:p>
        </p:txBody>
      </p:sp>
    </p:spTree>
    <p:extLst>
      <p:ext uri="{BB962C8B-B14F-4D97-AF65-F5344CB8AC3E}">
        <p14:creationId xmlns:p14="http://schemas.microsoft.com/office/powerpoint/2010/main" val="85525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lvl="0" indent="0">
              <a:buFont typeface="+mj-lt"/>
              <a:buNone/>
            </a:pPr>
            <a:r>
              <a:rPr lang="en-US" sz="1200" kern="1200" dirty="0" smtClean="0">
                <a:solidFill>
                  <a:schemeClr val="tx1"/>
                </a:solidFill>
                <a:effectLst/>
                <a:latin typeface="+mn-lt"/>
                <a:ea typeface="+mn-ea"/>
                <a:cs typeface="+mn-cs"/>
              </a:rPr>
              <a:t>To introduce the timeline activity and elicit students’ prior</a:t>
            </a:r>
            <a:r>
              <a:rPr lang="en-US" sz="1200" kern="1200" baseline="0" dirty="0" smtClean="0">
                <a:solidFill>
                  <a:schemeClr val="tx1"/>
                </a:solidFill>
                <a:effectLst/>
                <a:latin typeface="+mn-lt"/>
                <a:ea typeface="+mn-ea"/>
                <a:cs typeface="+mn-cs"/>
              </a:rPr>
              <a:t> knowledge</a:t>
            </a:r>
            <a:r>
              <a:rPr lang="en-US" sz="1200" kern="1200" dirty="0" smtClean="0">
                <a:solidFill>
                  <a:schemeClr val="tx1"/>
                </a:solidFill>
                <a:effectLst/>
                <a:latin typeface="+mn-lt"/>
                <a:ea typeface="+mn-ea"/>
                <a:cs typeface="+mn-cs"/>
              </a:rPr>
              <a:t>, take about 5 </a:t>
            </a:r>
            <a:r>
              <a:rPr lang="en-US" sz="1200" kern="1200" baseline="0" dirty="0" smtClean="0">
                <a:solidFill>
                  <a:schemeClr val="tx1"/>
                </a:solidFill>
                <a:effectLst/>
                <a:latin typeface="+mn-lt"/>
                <a:ea typeface="+mn-ea"/>
                <a:cs typeface="+mn-cs"/>
              </a:rPr>
              <a:t>minutes to</a:t>
            </a:r>
            <a:r>
              <a:rPr lang="en-US" sz="1200" kern="1200" dirty="0" smtClean="0">
                <a:solidFill>
                  <a:schemeClr val="tx1"/>
                </a:solidFill>
                <a:effectLst/>
                <a:latin typeface="+mn-lt"/>
                <a:ea typeface="+mn-ea"/>
                <a:cs typeface="+mn-cs"/>
              </a:rPr>
              <a:t> ask students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what they think have been some of the major discoveries in cancer research. For</a:t>
            </a:r>
            <a:r>
              <a:rPr lang="en-US" sz="1200" kern="1200" baseline="0" dirty="0" smtClean="0">
                <a:solidFill>
                  <a:schemeClr val="tx1"/>
                </a:solidFill>
                <a:effectLst/>
                <a:latin typeface="+mn-lt"/>
                <a:ea typeface="+mn-ea"/>
                <a:cs typeface="+mn-cs"/>
              </a:rPr>
              <a:t> any discoveries they propose, ask if they know the approximate time period (e.g., double helix structure discovered </a:t>
            </a:r>
            <a:r>
              <a:rPr lang="en-US" sz="1200" kern="1200" baseline="0" dirty="0" smtClean="0">
                <a:solidFill>
                  <a:schemeClr val="tx1"/>
                </a:solidFill>
                <a:effectLst/>
                <a:latin typeface="+mn-lt"/>
                <a:ea typeface="+mn-ea"/>
                <a:cs typeface="+mn-cs"/>
                <a:sym typeface="Wingdings"/>
              </a:rPr>
              <a:t> 1950s). </a:t>
            </a:r>
            <a:r>
              <a:rPr lang="en-US" sz="1200" kern="1200" dirty="0" smtClean="0">
                <a:solidFill>
                  <a:schemeClr val="tx1"/>
                </a:solidFill>
                <a:effectLst/>
                <a:latin typeface="+mn-lt"/>
                <a:ea typeface="+mn-ea"/>
                <a:cs typeface="+mn-cs"/>
              </a:rPr>
              <a:t>Write students’ ideas on the board.</a:t>
            </a:r>
          </a:p>
          <a:p>
            <a:pPr marL="0" marR="0" lvl="1"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1"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Learning Activity: Timeline of Cancer Innovations</a:t>
            </a:r>
          </a:p>
          <a:p>
            <a:pPr marL="228600" lvl="0" indent="-228600">
              <a:buFont typeface="+mj-lt"/>
              <a:buAutoNum type="arabicPeriod"/>
            </a:pPr>
            <a:r>
              <a:rPr lang="en-US" sz="1200" kern="1200" dirty="0" smtClean="0">
                <a:solidFill>
                  <a:schemeClr val="tx1"/>
                </a:solidFill>
                <a:effectLst/>
                <a:latin typeface="+mn-lt"/>
                <a:ea typeface="+mn-ea"/>
                <a:cs typeface="+mn-cs"/>
              </a:rPr>
              <a:t>After students have listed a few milestones, ask the class if they know when any of these discoveries were made. </a:t>
            </a:r>
          </a:p>
          <a:p>
            <a:pPr marL="228600" lvl="0" indent="-228600">
              <a:buFont typeface="+mj-lt"/>
              <a:buAutoNum type="arabicPeriod"/>
            </a:pPr>
            <a:r>
              <a:rPr lang="en-US" sz="1200" kern="1200" dirty="0" smtClean="0">
                <a:solidFill>
                  <a:schemeClr val="tx1"/>
                </a:solidFill>
                <a:effectLst/>
                <a:latin typeface="+mn-lt"/>
                <a:ea typeface="+mn-ea"/>
                <a:cs typeface="+mn-cs"/>
              </a:rPr>
              <a:t>Tell the class they will be doing an activity to create a timeline of cancer innovations.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Divide the class into small groups. Give each group one set of </a:t>
            </a:r>
            <a:r>
              <a:rPr lang="en-US" sz="1200" b="1" kern="1200" dirty="0" smtClean="0">
                <a:solidFill>
                  <a:schemeClr val="tx1"/>
                </a:solidFill>
                <a:effectLst/>
                <a:latin typeface="+mn-lt"/>
                <a:ea typeface="+mn-ea"/>
                <a:cs typeface="+mn-cs"/>
              </a:rPr>
              <a:t>Cancer Innovations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Pop Culture Events cards</a:t>
            </a:r>
            <a:r>
              <a:rPr lang="en-US" sz="1200" b="0" kern="1200" dirty="0" smtClean="0">
                <a:solidFill>
                  <a:schemeClr val="tx1"/>
                </a:solidFill>
                <a:effectLst/>
                <a:latin typeface="+mn-lt"/>
                <a:ea typeface="+mn-ea"/>
                <a:cs typeface="+mn-cs"/>
              </a:rPr>
              <a:t>.</a:t>
            </a:r>
            <a:r>
              <a:rPr lang="en-US" sz="1200" b="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Tell the groups to match each Innovation card with a Pop Culture Event card and put them in order from oldest to most recent. Students should use their knowledge of genetics to order the Innovations.</a:t>
            </a:r>
          </a:p>
          <a:p>
            <a:pPr marL="228600" lvl="0" indent="-228600">
              <a:buFont typeface="+mj-lt"/>
              <a:buAutoNum type="arabicPeriod"/>
            </a:pPr>
            <a:r>
              <a:rPr lang="en-US" sz="1200" kern="1200" dirty="0" smtClean="0">
                <a:solidFill>
                  <a:schemeClr val="tx1"/>
                </a:solidFill>
                <a:effectLst/>
                <a:latin typeface="+mn-lt"/>
                <a:ea typeface="+mn-ea"/>
                <a:cs typeface="+mn-cs"/>
              </a:rPr>
              <a:t>After groups have finished, review the correct sequence and highlight what year the Innovations and Pop Culture events occurred. </a:t>
            </a:r>
          </a:p>
          <a:p>
            <a:pPr marL="0" lvl="0" indent="0">
              <a:buFont typeface="+mj-lt"/>
              <a:buNone/>
            </a:pPr>
            <a:endParaRPr lang="en-US" sz="1200" kern="1200" dirty="0" smtClean="0">
              <a:solidFill>
                <a:schemeClr val="tx1"/>
              </a:solidFill>
              <a:effectLst/>
              <a:latin typeface="+mn-lt"/>
              <a:ea typeface="+mn-ea"/>
              <a:cs typeface="+mn-cs"/>
            </a:endParaRPr>
          </a:p>
          <a:p>
            <a:pPr marL="0" lvl="0" indent="0">
              <a:buFont typeface="+mj-lt"/>
              <a:buNone/>
            </a:pPr>
            <a:r>
              <a:rPr lang="en-US" sz="1200" kern="1200" dirty="0" smtClean="0">
                <a:solidFill>
                  <a:schemeClr val="tx1"/>
                </a:solidFill>
                <a:effectLst/>
                <a:latin typeface="+mn-lt"/>
                <a:ea typeface="+mn-ea"/>
                <a:cs typeface="+mn-cs"/>
              </a:rPr>
              <a:t>Note: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correct sequence is on the Cancer Innovations handout.</a:t>
            </a:r>
          </a:p>
          <a:p>
            <a:pPr marL="228600" lvl="0" indent="-228600">
              <a:buFont typeface="+mj-lt"/>
              <a:buAutoNum type="arabicPeriod"/>
            </a:pPr>
            <a:endParaRPr lang="en-US" sz="1200" kern="1200" dirty="0" smtClean="0">
              <a:solidFill>
                <a:schemeClr val="tx1"/>
              </a:solidFill>
              <a:effectLst/>
              <a:latin typeface="+mn-lt"/>
              <a:ea typeface="+mn-ea"/>
              <a:cs typeface="+mn-cs"/>
            </a:endParaRPr>
          </a:p>
          <a:p>
            <a:pPr marL="0" lvl="0" indent="0">
              <a:buFont typeface="+mj-lt"/>
              <a:buNone/>
            </a:pPr>
            <a:r>
              <a:rPr lang="en-US" sz="1200" b="1" kern="1200" dirty="0" smtClean="0">
                <a:solidFill>
                  <a:schemeClr val="tx1"/>
                </a:solidFill>
                <a:latin typeface="+mn-lt"/>
                <a:ea typeface="+mn-ea"/>
                <a:cs typeface="+mn-cs"/>
              </a:rPr>
              <a:t>Note: </a:t>
            </a:r>
            <a:r>
              <a:rPr lang="en-US" sz="1200" kern="1200" dirty="0" smtClean="0">
                <a:solidFill>
                  <a:schemeClr val="tx1"/>
                </a:solidFill>
                <a:latin typeface="+mn-lt"/>
                <a:ea typeface="+mn-ea"/>
                <a:cs typeface="+mn-cs"/>
              </a:rPr>
              <a:t>If this activity is too long, suggested alternative is a class polling activity. Students are given all the advances and pop culture events, scrambled. Instructor takes students through the events in order and for each one, polls students on which pop culture event it lines up with. Once polling is done, reveal the pop culture event and its date to show if they were right.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7</a:t>
            </a:fld>
            <a:endParaRPr lang="en-US"/>
          </a:p>
        </p:txBody>
      </p:sp>
    </p:spTree>
    <p:extLst>
      <p:ext uri="{BB962C8B-B14F-4D97-AF65-F5344CB8AC3E}">
        <p14:creationId xmlns:p14="http://schemas.microsoft.com/office/powerpoint/2010/main" val="2835445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Once the Timeline of Advances in Cancer Research cards have been arranged and discussed by the classroom groups, go through the innovations and events in this table and discuss to confirm students’ understanding.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your review</a:t>
            </a:r>
            <a:r>
              <a:rPr lang="en-US" sz="1200" kern="1200" baseline="0" dirty="0" smtClean="0">
                <a:solidFill>
                  <a:schemeClr val="tx1"/>
                </a:solidFill>
                <a:effectLst/>
                <a:latin typeface="+mn-lt"/>
                <a:ea typeface="+mn-ea"/>
                <a:cs typeface="+mn-cs"/>
              </a:rPr>
              <a:t> of the timeline, a</a:t>
            </a:r>
            <a:r>
              <a:rPr lang="en-US" sz="1200" kern="1200" dirty="0" smtClean="0">
                <a:solidFill>
                  <a:schemeClr val="tx1"/>
                </a:solidFill>
                <a:effectLst/>
                <a:latin typeface="+mn-lt"/>
                <a:ea typeface="+mn-ea"/>
                <a:cs typeface="+mn-cs"/>
              </a:rPr>
              <a:t>sk the group why technology has been so important to learning more about cancer.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kern="1200" dirty="0" smtClean="0">
                <a:solidFill>
                  <a:schemeClr val="tx1"/>
                </a:solidFill>
                <a:effectLst/>
                <a:latin typeface="+mn-lt"/>
                <a:ea typeface="+mn-ea"/>
                <a:cs typeface="+mn-cs"/>
              </a:rPr>
              <a:t>DESIGN</a:t>
            </a:r>
            <a:r>
              <a:rPr lang="en-US" sz="1200" b="0" i="1" u="none" kern="1200" baseline="0" dirty="0" smtClean="0">
                <a:solidFill>
                  <a:schemeClr val="tx1"/>
                </a:solidFill>
                <a:effectLst/>
                <a:latin typeface="+mn-lt"/>
                <a:ea typeface="+mn-ea"/>
                <a:cs typeface="+mn-cs"/>
              </a:rPr>
              <a:t> NOTE: Please create graphic similar to the one on slide. </a:t>
            </a:r>
            <a:endParaRPr lang="en-US" sz="1200" b="0" i="1" u="none"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8</a:t>
            </a:fld>
            <a:endParaRPr lang="en-US"/>
          </a:p>
        </p:txBody>
      </p:sp>
    </p:spTree>
    <p:extLst>
      <p:ext uri="{BB962C8B-B14F-4D97-AF65-F5344CB8AC3E}">
        <p14:creationId xmlns:p14="http://schemas.microsoft.com/office/powerpoint/2010/main" val="3415342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Once the Timeline of Advances in Cancer Research cards have been arranged and discussed by the classroom groups, go through the innovations and events in this table and discuss to confirm students’ understanding.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your review</a:t>
            </a:r>
            <a:r>
              <a:rPr lang="en-US" sz="1200" kern="1200" baseline="0" dirty="0" smtClean="0">
                <a:solidFill>
                  <a:schemeClr val="tx1"/>
                </a:solidFill>
                <a:effectLst/>
                <a:latin typeface="+mn-lt"/>
                <a:ea typeface="+mn-ea"/>
                <a:cs typeface="+mn-cs"/>
              </a:rPr>
              <a:t> of the timeline, a</a:t>
            </a:r>
            <a:r>
              <a:rPr lang="en-US" sz="1200" kern="1200" dirty="0" smtClean="0">
                <a:solidFill>
                  <a:schemeClr val="tx1"/>
                </a:solidFill>
                <a:effectLst/>
                <a:latin typeface="+mn-lt"/>
                <a:ea typeface="+mn-ea"/>
                <a:cs typeface="+mn-cs"/>
              </a:rPr>
              <a:t>sk the group why technology has been so important to learning more about cancer.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kern="1200" dirty="0" smtClean="0">
                <a:solidFill>
                  <a:schemeClr val="tx1"/>
                </a:solidFill>
                <a:effectLst/>
                <a:latin typeface="+mn-lt"/>
                <a:ea typeface="+mn-ea"/>
                <a:cs typeface="+mn-cs"/>
              </a:rPr>
              <a:t>DESIGN</a:t>
            </a:r>
            <a:r>
              <a:rPr lang="en-US" sz="1200" b="0" i="1" u="none" kern="1200" baseline="0" dirty="0" smtClean="0">
                <a:solidFill>
                  <a:schemeClr val="tx1"/>
                </a:solidFill>
                <a:effectLst/>
                <a:latin typeface="+mn-lt"/>
                <a:ea typeface="+mn-ea"/>
                <a:cs typeface="+mn-cs"/>
              </a:rPr>
              <a:t> NOTE: Please create graphic similar to the one on slide. </a:t>
            </a:r>
            <a:endParaRPr lang="en-US" sz="1200" b="0" i="1" u="none"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9</a:t>
            </a:fld>
            <a:endParaRPr lang="en-US"/>
          </a:p>
        </p:txBody>
      </p:sp>
    </p:spTree>
    <p:extLst>
      <p:ext uri="{BB962C8B-B14F-4D97-AF65-F5344CB8AC3E}">
        <p14:creationId xmlns:p14="http://schemas.microsoft.com/office/powerpoint/2010/main" val="3415342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968500"/>
            <a:ext cx="4114800" cy="41576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1600"/>
            </a:lvl1pPr>
          </a:lstStyle>
          <a:p>
            <a:fld id="{CFE4BAC9-6D41-4691-9299-18EF07EF0177}" type="slidenum">
              <a:rPr lang="en-US" smtClean="0"/>
              <a:pPr/>
              <a:t>‹#›</a:t>
            </a:fld>
            <a:endParaRPr lang="en-US" dirty="0"/>
          </a:p>
        </p:txBody>
      </p:sp>
    </p:spTree>
    <p:extLst>
      <p:ext uri="{BB962C8B-B14F-4D97-AF65-F5344CB8AC3E}">
        <p14:creationId xmlns:p14="http://schemas.microsoft.com/office/powerpoint/2010/main" val="92338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cial cen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714375" y="1600201"/>
            <a:ext cx="7972425" cy="1320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1600"/>
            </a:lvl1pPr>
          </a:lstStyle>
          <a:p>
            <a:fld id="{CFE4BAC9-6D41-4691-9299-18EF07EF0177}" type="slidenum">
              <a:rPr lang="en-US" smtClean="0"/>
              <a:pPr/>
              <a:t>‹#›</a:t>
            </a:fld>
            <a:endParaRPr lang="en-US" dirty="0"/>
          </a:p>
        </p:txBody>
      </p:sp>
    </p:spTree>
    <p:extLst>
      <p:ext uri="{BB962C8B-B14F-4D97-AF65-F5344CB8AC3E}">
        <p14:creationId xmlns:p14="http://schemas.microsoft.com/office/powerpoint/2010/main" val="192846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80109" y="6356350"/>
            <a:ext cx="2133600" cy="365125"/>
          </a:xfrm>
          <a:prstGeom prst="rect">
            <a:avLst/>
          </a:prstGeom>
        </p:spPr>
        <p:txBody>
          <a:bodyPr/>
          <a:lstStyle>
            <a:lvl1pPr>
              <a:defRPr sz="1800"/>
            </a:lvl1pPr>
          </a:lstStyle>
          <a:p>
            <a:fld id="{CFE4BAC9-6D41-4691-9299-18EF07EF0177}" type="slidenum">
              <a:rPr lang="en-US" smtClean="0"/>
              <a:t>‹#›</a:t>
            </a:fld>
            <a:endParaRPr lang="en-US"/>
          </a:p>
        </p:txBody>
      </p:sp>
    </p:spTree>
    <p:extLst>
      <p:ext uri="{BB962C8B-B14F-4D97-AF65-F5344CB8AC3E}">
        <p14:creationId xmlns:p14="http://schemas.microsoft.com/office/powerpoint/2010/main" val="218710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3950"/>
            <a:ext cx="7342188" cy="1924050"/>
          </a:xfrm>
        </p:spPr>
        <p:txBody>
          <a:bodyPr anchor="b" anchorCtr="0">
            <a:noAutofit/>
          </a:bodyPr>
          <a:lstStyle>
            <a:lvl1pPr>
              <a:defRPr sz="5400" kern="1200">
                <a:solidFill>
                  <a:schemeClr val="tx1">
                    <a:lumMod val="75000"/>
                    <a:lumOff val="25000"/>
                  </a:schemeClr>
                </a:solidFill>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914400" y="3429000"/>
            <a:ext cx="7342188" cy="1752600"/>
          </a:xfrm>
        </p:spPr>
        <p:txBody>
          <a:bodyPr vert="horz" lIns="91440" tIns="45720" rIns="91440" bIns="45720"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73741" y="6122894"/>
            <a:ext cx="2133600" cy="259317"/>
          </a:xfrm>
          <a:prstGeom prst="rect">
            <a:avLst/>
          </a:prstGeom>
        </p:spPr>
        <p:txBody>
          <a:bodyPr/>
          <a:lstStyle/>
          <a:p>
            <a:endParaRPr lang="en-US"/>
          </a:p>
        </p:txBody>
      </p:sp>
      <p:sp>
        <p:nvSpPr>
          <p:cNvPr id="5" name="Footer Placeholder 4"/>
          <p:cNvSpPr>
            <a:spLocks noGrp="1"/>
          </p:cNvSpPr>
          <p:nvPr>
            <p:ph type="ftr" sz="quarter" idx="11"/>
          </p:nvPr>
        </p:nvSpPr>
        <p:spPr>
          <a:xfrm>
            <a:off x="5638800" y="6122894"/>
            <a:ext cx="2895600" cy="257810"/>
          </a:xfrm>
          <a:prstGeom prst="rect">
            <a:avLst/>
          </a:prstGeom>
        </p:spPr>
        <p:txBody>
          <a:bodyPr/>
          <a:lstStyle/>
          <a:p>
            <a:endParaRPr lang="en-US"/>
          </a:p>
        </p:txBody>
      </p:sp>
      <p:sp>
        <p:nvSpPr>
          <p:cNvPr id="6" name="Slide Number Placeholder 5"/>
          <p:cNvSpPr>
            <a:spLocks noGrp="1"/>
          </p:cNvSpPr>
          <p:nvPr>
            <p:ph type="sldNum" sz="quarter" idx="12"/>
          </p:nvPr>
        </p:nvSpPr>
        <p:spPr>
          <a:xfrm>
            <a:off x="4191000" y="6122894"/>
            <a:ext cx="762000" cy="271463"/>
          </a:xfrm>
        </p:spPr>
        <p:txBody>
          <a:bodyPr/>
          <a:lstStyle/>
          <a:p>
            <a:fld id="{CFE4BAC9-6D41-4691-9299-18EF07EF017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a:xfrm>
            <a:off x="6580094" y="188259"/>
            <a:ext cx="2133600" cy="365125"/>
          </a:xfrm>
          <a:prstGeom prst="rect">
            <a:avLst/>
          </a:prstGeom>
        </p:spPr>
        <p:txBody>
          <a:bodyPr/>
          <a:lstStyle/>
          <a:p>
            <a:fld id="{39C4060B-2412-7A4F-BA74-BAED0A399E60}" type="datetime1">
              <a:rPr lang="en-US" smtClean="0">
                <a:solidFill>
                  <a:prstClr val="black"/>
                </a:solidFill>
                <a:latin typeface="Century Gothic"/>
              </a:rPr>
              <a:pPr/>
              <a:t>8/18/16</a:t>
            </a:fld>
            <a:endParaRPr lang="en-US">
              <a:solidFill>
                <a:prstClr val="black"/>
              </a:solidFill>
              <a:latin typeface="Century Gothic"/>
            </a:endParaRPr>
          </a:p>
        </p:txBody>
      </p:sp>
      <p:sp>
        <p:nvSpPr>
          <p:cNvPr id="4" name="Footer Placeholder 3"/>
          <p:cNvSpPr>
            <a:spLocks noGrp="1"/>
          </p:cNvSpPr>
          <p:nvPr>
            <p:ph type="ftr" sz="quarter" idx="11"/>
          </p:nvPr>
        </p:nvSpPr>
        <p:spPr>
          <a:xfrm>
            <a:off x="1120588" y="188259"/>
            <a:ext cx="2895600" cy="365125"/>
          </a:xfrm>
          <a:prstGeom prst="rect">
            <a:avLst/>
          </a:prstGeom>
        </p:spPr>
        <p:txBody>
          <a:bodyPr/>
          <a:lstStyle/>
          <a:p>
            <a:endParaRPr lang="en-US">
              <a:solidFill>
                <a:prstClr val="black"/>
              </a:solidFill>
              <a:latin typeface="Century Gothic"/>
            </a:endParaRPr>
          </a:p>
        </p:txBody>
      </p:sp>
      <p:sp>
        <p:nvSpPr>
          <p:cNvPr id="5" name="Slide Number Placeholder 4"/>
          <p:cNvSpPr>
            <a:spLocks noGrp="1"/>
          </p:cNvSpPr>
          <p:nvPr>
            <p:ph type="sldNum" sz="quarter" idx="12"/>
          </p:nvPr>
        </p:nvSpPr>
        <p:spPr/>
        <p:txBody>
          <a:bodyPr/>
          <a:lstStyle/>
          <a:p>
            <a:fld id="{CFE4BAC9-6D41-4691-9299-18EF07EF0177}"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extLst>
      <p:ext uri="{BB962C8B-B14F-4D97-AF65-F5344CB8AC3E}">
        <p14:creationId xmlns:p14="http://schemas.microsoft.com/office/powerpoint/2010/main" val="54317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74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6385480"/>
            <a:ext cx="9144000" cy="472520"/>
          </a:xfrm>
          <a:prstGeom prst="rect">
            <a:avLst/>
          </a:prstGeom>
          <a:solidFill>
            <a:schemeClr val="bg1"/>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Ins="457200" rtlCol="0" anchor="ctr"/>
          <a:lstStyle/>
          <a:p>
            <a:pPr algn="r"/>
            <a:endParaRPr lang="en-US" dirty="0">
              <a:solidFill>
                <a:schemeClr val="tx1">
                  <a:lumMod val="65000"/>
                  <a:lumOff val="35000"/>
                </a:schemeClr>
              </a:solidFill>
            </a:endParaRPr>
          </a:p>
        </p:txBody>
      </p:sp>
      <p:sp>
        <p:nvSpPr>
          <p:cNvPr id="8" name="Slide Number Placeholder 5"/>
          <p:cNvSpPr>
            <a:spLocks noGrp="1"/>
          </p:cNvSpPr>
          <p:nvPr>
            <p:ph type="sldNum" sz="quarter" idx="4"/>
          </p:nvPr>
        </p:nvSpPr>
        <p:spPr>
          <a:xfrm>
            <a:off x="457200" y="6385480"/>
            <a:ext cx="701524" cy="449690"/>
          </a:xfrm>
          <a:prstGeom prst="rect">
            <a:avLst/>
          </a:prstGeom>
        </p:spPr>
        <p:txBody>
          <a:bodyPr vert="horz" lIns="91440" tIns="45720" rIns="91440" bIns="45720" rtlCol="0" anchor="ctr"/>
          <a:lstStyle>
            <a:lvl1pPr algn="ctr">
              <a:defRPr sz="1800">
                <a:solidFill>
                  <a:schemeClr val="tx1">
                    <a:lumMod val="65000"/>
                    <a:lumOff val="35000"/>
                  </a:schemeClr>
                </a:solidFill>
              </a:defRPr>
            </a:lvl1pPr>
          </a:lstStyle>
          <a:p>
            <a:fld id="{CFE4BAC9-6D41-4691-9299-18EF07EF0177}" type="slidenum">
              <a:rPr lang="en-US" smtClean="0"/>
              <a:pPr/>
              <a:t>‹#›</a:t>
            </a:fld>
            <a:endParaRPr lang="en-US" dirty="0"/>
          </a:p>
        </p:txBody>
      </p:sp>
      <p:pic>
        <p:nvPicPr>
          <p:cNvPr id="6" name="Picture 5"/>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8321523" y="6412911"/>
            <a:ext cx="413728" cy="422259"/>
          </a:xfrm>
          <a:prstGeom prst="rect">
            <a:avLst/>
          </a:prstGeom>
        </p:spPr>
      </p:pic>
      <p:sp>
        <p:nvSpPr>
          <p:cNvPr id="4" name="TextBox 3"/>
          <p:cNvSpPr txBox="1"/>
          <p:nvPr userDrawn="1"/>
        </p:nvSpPr>
        <p:spPr>
          <a:xfrm>
            <a:off x="2667000" y="6412911"/>
            <a:ext cx="5372100" cy="338554"/>
          </a:xfrm>
          <a:prstGeom prst="rect">
            <a:avLst/>
          </a:prstGeom>
          <a:noFill/>
        </p:spPr>
        <p:txBody>
          <a:bodyPr wrap="square" rtlCol="0">
            <a:spAutoFit/>
          </a:bodyPr>
          <a:lstStyle/>
          <a:p>
            <a:r>
              <a:rPr lang="en-US" sz="800" kern="1200" dirty="0" smtClean="0">
                <a:solidFill>
                  <a:schemeClr val="tx1"/>
                </a:solidFill>
                <a:latin typeface="+mn-lt"/>
                <a:ea typeface="+mn-ea"/>
                <a:cs typeface="+mn-cs"/>
              </a:rPr>
              <a:t>This material is protected by United States copyright law, and includes content owned by </a:t>
            </a:r>
            <a:br>
              <a:rPr lang="en-US" sz="800" kern="1200" dirty="0" smtClean="0">
                <a:solidFill>
                  <a:schemeClr val="tx1"/>
                </a:solidFill>
                <a:latin typeface="+mn-lt"/>
                <a:ea typeface="+mn-ea"/>
                <a:cs typeface="+mn-cs"/>
              </a:rPr>
            </a:br>
            <a:r>
              <a:rPr lang="en-US" sz="800" kern="1200" dirty="0" smtClean="0">
                <a:solidFill>
                  <a:schemeClr val="tx1"/>
                </a:solidFill>
                <a:latin typeface="+mn-lt"/>
                <a:ea typeface="+mn-ea"/>
                <a:cs typeface="+mn-cs"/>
              </a:rPr>
              <a:t>Discovery Education, The Val Skinner Foundation, and Rutgers, The State University of New Jersey.</a:t>
            </a:r>
            <a:endParaRPr lang="en-US" sz="800" dirty="0"/>
          </a:p>
        </p:txBody>
      </p:sp>
    </p:spTree>
    <p:extLst>
      <p:ext uri="{BB962C8B-B14F-4D97-AF65-F5344CB8AC3E}">
        <p14:creationId xmlns:p14="http://schemas.microsoft.com/office/powerpoint/2010/main" val="3770651625"/>
      </p:ext>
    </p:extLst>
  </p:cSld>
  <p:clrMap bg1="lt1" tx1="dk1" bg2="lt2" tx2="dk2" accent1="accent1" accent2="accent2" accent3="accent3" accent4="accent4" accent5="accent5" accent6="accent6" hlink="hlink" folHlink="folHlink"/>
  <p:sldLayoutIdLst>
    <p:sldLayoutId id="2147483676" r:id="rId1"/>
    <p:sldLayoutId id="2147483683" r:id="rId2"/>
    <p:sldLayoutId id="2147483677" r:id="rId3"/>
    <p:sldLayoutId id="2147483678" r:id="rId4"/>
    <p:sldLayoutId id="2147483700" r:id="rId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1pPr>
      <a:lvl2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2pPr>
      <a:lvl3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3pPr>
      <a:lvl4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4pPr>
      <a:lvl5pPr marL="0" indent="0" algn="l" defTabSz="457200" rtl="0" eaLnBrk="1" latinLnBrk="0" hangingPunct="1">
        <a:lnSpc>
          <a:spcPct val="110000"/>
        </a:lnSpc>
        <a:spcBef>
          <a:spcPts val="0"/>
        </a:spcBef>
        <a:spcAft>
          <a:spcPts val="1200"/>
        </a:spcAft>
        <a:buFont typeface="Arial"/>
        <a:buNone/>
        <a:defRPr sz="2400" kern="1200">
          <a:solidFill>
            <a:srgbClr val="5C5C5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694649"/>
      </p:ext>
    </p:extLst>
  </p:cSld>
  <p:clrMap bg1="lt1" tx1="dk1" bg2="lt2" tx2="dk2" accent1="accent1" accent2="accent2" accent3="accent3" accent4="accent4" accent5="accent5" accent6="accent6" hlink="hlink" folHlink="folHlink"/>
  <p:sldLayoutIdLst>
    <p:sldLayoutId id="2147483682" r:id="rId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5"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comments" Target="../comments/comment2.xml"/><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6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hyperlink" Target="http://learn.genetics.utah.edu/content/labs/gel/" TargetMode="External"/><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6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6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6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6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3832" y="244158"/>
            <a:ext cx="7831667" cy="1339850"/>
          </a:xfrm>
        </p:spPr>
        <p:txBody>
          <a:bodyPr lIns="91440" rIns="91440">
            <a:normAutofit/>
          </a:bodyPr>
          <a:lstStyle/>
          <a:p>
            <a:r>
              <a:rPr lang="en-US" dirty="0" smtClean="0"/>
              <a:t>Pre-Lesson Prep Assignment</a:t>
            </a:r>
            <a:endParaRPr lang="en-US" dirty="0"/>
          </a:p>
        </p:txBody>
      </p:sp>
      <p:pic>
        <p:nvPicPr>
          <p:cNvPr id="6" name="Picture 5"/>
          <p:cNvPicPr>
            <a:picLocks noChangeAspect="1"/>
          </p:cNvPicPr>
          <p:nvPr/>
        </p:nvPicPr>
        <p:blipFill>
          <a:blip r:embed="rId3"/>
          <a:stretch>
            <a:fillRect/>
          </a:stretch>
        </p:blipFill>
        <p:spPr>
          <a:xfrm rot="867767">
            <a:off x="4030016" y="2075928"/>
            <a:ext cx="4453337" cy="4051300"/>
          </a:xfrm>
          <a:prstGeom prst="rect">
            <a:avLst/>
          </a:prstGeom>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stretch>
            <a:fillRect/>
          </a:stretch>
        </p:blipFill>
        <p:spPr>
          <a:xfrm rot="20827859">
            <a:off x="622299" y="2125337"/>
            <a:ext cx="5283526" cy="3746500"/>
          </a:xfrm>
          <a:prstGeom prst="rect">
            <a:avLst/>
          </a:prstGeom>
          <a:effectLst>
            <a:outerShdw blurRad="50800" dist="38100" dir="2700000" algn="tl" rotWithShape="0">
              <a:srgbClr val="000000">
                <a:alpha val="43000"/>
              </a:srgbClr>
            </a:outerShdw>
          </a:effectLst>
        </p:spPr>
      </p:pic>
      <p:sp>
        <p:nvSpPr>
          <p:cNvPr id="3" name="Slide Number Placeholder 2"/>
          <p:cNvSpPr>
            <a:spLocks noGrp="1"/>
          </p:cNvSpPr>
          <p:nvPr>
            <p:ph type="sldNum" sz="quarter" idx="10"/>
          </p:nvPr>
        </p:nvSpPr>
        <p:spPr/>
        <p:txBody>
          <a:bodyPr/>
          <a:lstStyle/>
          <a:p>
            <a:fld id="{CFE4BAC9-6D41-4691-9299-18EF07EF0177}" type="slidenum">
              <a:rPr lang="en-US" smtClean="0"/>
              <a:pPr/>
              <a:t>1</a:t>
            </a:fld>
            <a:endParaRPr lang="en-US" dirty="0"/>
          </a:p>
        </p:txBody>
      </p:sp>
    </p:spTree>
    <p:extLst>
      <p:ext uri="{BB962C8B-B14F-4D97-AF65-F5344CB8AC3E}">
        <p14:creationId xmlns:p14="http://schemas.microsoft.com/office/powerpoint/2010/main" val="18247317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 Placeholder 2"/>
          <p:cNvSpPr txBox="1">
            <a:spLocks noGrp="1"/>
          </p:cNvSpPr>
          <p:nvPr>
            <p:ph idx="1"/>
          </p:nvPr>
        </p:nvSpPr>
        <p:spPr>
          <a:xfrm>
            <a:off x="4807974" y="1968501"/>
            <a:ext cx="3878826" cy="3916106"/>
          </a:xfrm>
          <a:prstGeom prst="rect">
            <a:avLst/>
          </a:prstGeom>
        </p:spPr>
        <p:txBody>
          <a:bodyPr>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buNone/>
            </a:pPr>
            <a:r>
              <a:rPr lang="en-US" b="1" dirty="0" smtClean="0"/>
              <a:t>BRCA1</a:t>
            </a:r>
            <a:r>
              <a:rPr lang="en-US" dirty="0" smtClean="0"/>
              <a:t> </a:t>
            </a:r>
            <a:br>
              <a:rPr lang="en-US" dirty="0" smtClean="0"/>
            </a:br>
            <a:r>
              <a:rPr lang="en-US" dirty="0" smtClean="0"/>
              <a:t>(</a:t>
            </a:r>
            <a:r>
              <a:rPr lang="en-US" b="1" dirty="0" err="1" smtClean="0"/>
              <a:t>BR</a:t>
            </a:r>
            <a:r>
              <a:rPr lang="en-US" dirty="0" err="1" smtClean="0"/>
              <a:t>east</a:t>
            </a:r>
            <a:r>
              <a:rPr lang="en-US" dirty="0" smtClean="0"/>
              <a:t> </a:t>
            </a:r>
            <a:r>
              <a:rPr lang="en-US" b="1" dirty="0" err="1" smtClean="0"/>
              <a:t>CA</a:t>
            </a:r>
            <a:r>
              <a:rPr lang="en-US" dirty="0" err="1" smtClean="0"/>
              <a:t>ncer</a:t>
            </a:r>
            <a:r>
              <a:rPr lang="en-US" dirty="0" smtClean="0"/>
              <a:t> gene 1) was first described in 1990 and isolated in 1994.</a:t>
            </a:r>
          </a:p>
          <a:p>
            <a:endParaRPr lang="en-US" dirty="0" smtClean="0"/>
          </a:p>
          <a:p>
            <a:endParaRPr lang="en-US" dirty="0"/>
          </a:p>
        </p:txBody>
      </p:sp>
      <p:sp>
        <p:nvSpPr>
          <p:cNvPr id="5" name="Slide Number Placeholder 4"/>
          <p:cNvSpPr>
            <a:spLocks noGrp="1"/>
          </p:cNvSpPr>
          <p:nvPr>
            <p:ph type="sldNum" sz="quarter" idx="10"/>
          </p:nvPr>
        </p:nvSpPr>
        <p:spPr/>
        <p:txBody>
          <a:bodyPr/>
          <a:lstStyle/>
          <a:p>
            <a:fld id="{CFE4BAC9-6D41-4691-9299-18EF07EF0177}" type="slidenum">
              <a:rPr lang="en-US" smtClean="0"/>
              <a:pPr/>
              <a:t>10</a:t>
            </a:fld>
            <a:endParaRPr lang="en-US" dirty="0"/>
          </a:p>
        </p:txBody>
      </p:sp>
      <p:grpSp>
        <p:nvGrpSpPr>
          <p:cNvPr id="6" name="Group 5"/>
          <p:cNvGrpSpPr/>
          <p:nvPr/>
        </p:nvGrpSpPr>
        <p:grpSpPr>
          <a:xfrm>
            <a:off x="353245" y="1324150"/>
            <a:ext cx="4325871" cy="4934749"/>
            <a:chOff x="353245" y="1324150"/>
            <a:chExt cx="4325871" cy="4934749"/>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3245" y="1968501"/>
              <a:ext cx="4194969" cy="4290398"/>
            </a:xfrm>
            <a:prstGeom prst="rect">
              <a:avLst/>
            </a:prstGeom>
          </p:spPr>
        </p:pic>
        <p:sp>
          <p:nvSpPr>
            <p:cNvPr id="2" name="TextBox 1"/>
            <p:cNvSpPr txBox="1"/>
            <p:nvPr/>
          </p:nvSpPr>
          <p:spPr>
            <a:xfrm>
              <a:off x="588102" y="1324150"/>
              <a:ext cx="4091014" cy="584775"/>
            </a:xfrm>
            <a:prstGeom prst="rect">
              <a:avLst/>
            </a:prstGeom>
            <a:noFill/>
          </p:spPr>
          <p:txBody>
            <a:bodyPr wrap="square" rtlCol="0">
              <a:spAutoFit/>
            </a:bodyPr>
            <a:lstStyle/>
            <a:p>
              <a:r>
                <a:rPr lang="en-US" sz="3200" b="1" dirty="0" smtClean="0"/>
                <a:t>Chromosome 17</a:t>
              </a:r>
              <a:endParaRPr lang="en-US" sz="3200" b="1" dirty="0"/>
            </a:p>
          </p:txBody>
        </p:sp>
      </p:grpSp>
    </p:spTree>
    <p:extLst>
      <p:ext uri="{BB962C8B-B14F-4D97-AF65-F5344CB8AC3E}">
        <p14:creationId xmlns:p14="http://schemas.microsoft.com/office/powerpoint/2010/main" val="69573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403820"/>
            <a:ext cx="4114800" cy="4722344"/>
          </a:xfrm>
        </p:spPr>
        <p:txBody>
          <a:bodyPr>
            <a:normAutofit/>
          </a:bodyPr>
          <a:lstStyle/>
          <a:p>
            <a:pPr marL="0" indent="0">
              <a:buNone/>
            </a:pPr>
            <a:r>
              <a:rPr lang="en-US" sz="2400" b="1" dirty="0"/>
              <a:t>BRCA2</a:t>
            </a:r>
            <a:r>
              <a:rPr lang="en-US" sz="2400" dirty="0"/>
              <a:t> was isolated </a:t>
            </a:r>
            <a:r>
              <a:rPr lang="en-US" sz="2400" dirty="0" smtClean="0"/>
              <a:t>in </a:t>
            </a:r>
            <a:r>
              <a:rPr lang="en-US" sz="2400" dirty="0"/>
              <a:t>late 1994</a:t>
            </a:r>
            <a:r>
              <a:rPr lang="en-US" sz="2400" dirty="0" smtClean="0"/>
              <a:t>.</a:t>
            </a:r>
          </a:p>
          <a:p>
            <a:pPr marL="0" indent="0">
              <a:buNone/>
            </a:pPr>
            <a:endParaRPr lang="en-US" sz="2400" dirty="0"/>
          </a:p>
        </p:txBody>
      </p:sp>
      <p:pic>
        <p:nvPicPr>
          <p:cNvPr id="9"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l="2159" t="1442" r="1151"/>
          <a:stretch>
            <a:fillRect/>
          </a:stretch>
        </p:blipFill>
        <p:spPr>
          <a:xfrm>
            <a:off x="615396" y="3098800"/>
            <a:ext cx="3112886" cy="2412626"/>
          </a:xfrm>
          <a:prstGeom prst="rect">
            <a:avLst/>
          </a:prstGeom>
          <a:ln w="38100" cmpd="dbl">
            <a:noFill/>
            <a:miter lim="800000"/>
            <a:headEnd/>
            <a:tailEnd/>
          </a:ln>
          <a:effectLst>
            <a:outerShdw dist="35921" dir="2700000" algn="ctr" rotWithShape="0">
              <a:srgbClr val="000000"/>
            </a:outerShdw>
          </a:effectLst>
        </p:spPr>
      </p:pic>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572000" y="2521819"/>
            <a:ext cx="3011288" cy="3604344"/>
          </a:xfrm>
          <a:prstGeom prst="rect">
            <a:avLst/>
          </a:prstGeom>
        </p:spPr>
      </p:pic>
      <p:sp>
        <p:nvSpPr>
          <p:cNvPr id="7" name="Slide Number Placeholder 6"/>
          <p:cNvSpPr>
            <a:spLocks noGrp="1"/>
          </p:cNvSpPr>
          <p:nvPr>
            <p:ph type="sldNum" sz="quarter" idx="10"/>
          </p:nvPr>
        </p:nvSpPr>
        <p:spPr/>
        <p:txBody>
          <a:bodyPr/>
          <a:lstStyle/>
          <a:p>
            <a:fld id="{CFE4BAC9-6D41-4691-9299-18EF07EF0177}" type="slidenum">
              <a:rPr lang="en-US" smtClean="0"/>
              <a:pPr/>
              <a:t>11</a:t>
            </a:fld>
            <a:endParaRPr lang="en-US" dirty="0"/>
          </a:p>
        </p:txBody>
      </p:sp>
    </p:spTree>
    <p:extLst>
      <p:ext uri="{BB962C8B-B14F-4D97-AF65-F5344CB8AC3E}">
        <p14:creationId xmlns:p14="http://schemas.microsoft.com/office/powerpoint/2010/main" val="109061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BRCA1 and BRCA2 are </a:t>
            </a:r>
            <a:r>
              <a:rPr lang="en-US" b="1" dirty="0" smtClean="0"/>
              <a:t>_________________________</a:t>
            </a:r>
            <a:r>
              <a:rPr lang="en-US" dirty="0" smtClean="0"/>
              <a:t>, normally expressed in cells of breast and other tissue.</a:t>
            </a:r>
            <a:endParaRPr lang="en-US" dirty="0"/>
          </a:p>
        </p:txBody>
      </p:sp>
      <p:sp>
        <p:nvSpPr>
          <p:cNvPr id="11" name="Slide Number Placeholder 10"/>
          <p:cNvSpPr>
            <a:spLocks noGrp="1"/>
          </p:cNvSpPr>
          <p:nvPr>
            <p:ph type="sldNum" sz="quarter" idx="10"/>
          </p:nvPr>
        </p:nvSpPr>
        <p:spPr/>
        <p:txBody>
          <a:bodyPr/>
          <a:lstStyle/>
          <a:p>
            <a:fld id="{CFE4BAC9-6D41-4691-9299-18EF07EF0177}" type="slidenum">
              <a:rPr lang="en-US" smtClean="0"/>
              <a:pPr/>
              <a:t>12</a:t>
            </a:fld>
            <a:endParaRPr lang="en-US" dirty="0"/>
          </a:p>
        </p:txBody>
      </p:sp>
      <p:sp>
        <p:nvSpPr>
          <p:cNvPr id="2" name="Rectangle 1"/>
          <p:cNvSpPr/>
          <p:nvPr/>
        </p:nvSpPr>
        <p:spPr>
          <a:xfrm>
            <a:off x="4231880" y="1597026"/>
            <a:ext cx="3724096" cy="461665"/>
          </a:xfrm>
          <a:prstGeom prst="rect">
            <a:avLst/>
          </a:prstGeom>
        </p:spPr>
        <p:txBody>
          <a:bodyPr wrap="none">
            <a:spAutoFit/>
          </a:bodyPr>
          <a:lstStyle/>
          <a:p>
            <a:r>
              <a:rPr lang="en-US" sz="2400" b="1" dirty="0">
                <a:solidFill>
                  <a:srgbClr val="5C5C5C"/>
                </a:solidFill>
              </a:rPr>
              <a:t>tumor suppressor genes</a:t>
            </a:r>
            <a:endParaRPr lang="en-US" dirty="0"/>
          </a:p>
        </p:txBody>
      </p:sp>
    </p:spTree>
    <p:extLst>
      <p:ext uri="{BB962C8B-B14F-4D97-AF65-F5344CB8AC3E}">
        <p14:creationId xmlns:p14="http://schemas.microsoft.com/office/powerpoint/2010/main" val="92052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714375" y="1600201"/>
            <a:ext cx="7972425" cy="1320800"/>
          </a:xfrm>
        </p:spPr>
        <p:txBody>
          <a:bodyPr/>
          <a:lstStyle/>
          <a:p>
            <a:r>
              <a:rPr lang="en-US" dirty="0" smtClean="0"/>
              <a:t>Both genes play an important role in repair of </a:t>
            </a:r>
            <a:br>
              <a:rPr lang="en-US" dirty="0" smtClean="0"/>
            </a:br>
            <a:r>
              <a:rPr lang="en-US" b="1" dirty="0" smtClean="0"/>
              <a:t>__________________________.</a:t>
            </a:r>
            <a:endParaRPr lang="en-US" b="1" dirty="0"/>
          </a:p>
        </p:txBody>
      </p:sp>
      <p:sp>
        <p:nvSpPr>
          <p:cNvPr id="9" name="Slide Number Placeholder 8"/>
          <p:cNvSpPr>
            <a:spLocks noGrp="1"/>
          </p:cNvSpPr>
          <p:nvPr>
            <p:ph type="sldNum" sz="quarter" idx="10"/>
          </p:nvPr>
        </p:nvSpPr>
        <p:spPr/>
        <p:txBody>
          <a:bodyPr/>
          <a:lstStyle/>
          <a:p>
            <a:fld id="{CFE4BAC9-6D41-4691-9299-18EF07EF0177}" type="slidenum">
              <a:rPr lang="en-US" smtClean="0"/>
              <a:pPr/>
              <a:t>13</a:t>
            </a:fld>
            <a:endParaRPr lang="en-US" dirty="0"/>
          </a:p>
        </p:txBody>
      </p:sp>
      <p:sp>
        <p:nvSpPr>
          <p:cNvPr id="2" name="Rectangle 1"/>
          <p:cNvSpPr/>
          <p:nvPr/>
        </p:nvSpPr>
        <p:spPr>
          <a:xfrm>
            <a:off x="730250" y="2002909"/>
            <a:ext cx="4105661" cy="461665"/>
          </a:xfrm>
          <a:prstGeom prst="rect">
            <a:avLst/>
          </a:prstGeom>
        </p:spPr>
        <p:txBody>
          <a:bodyPr wrap="none">
            <a:spAutoFit/>
          </a:bodyPr>
          <a:lstStyle/>
          <a:p>
            <a:r>
              <a:rPr lang="en-US" sz="2400" b="1" dirty="0">
                <a:solidFill>
                  <a:srgbClr val="5C5C5C"/>
                </a:solidFill>
              </a:rPr>
              <a:t>DNA double strand breaks</a:t>
            </a:r>
            <a:endParaRPr lang="en-US" dirty="0"/>
          </a:p>
        </p:txBody>
      </p:sp>
    </p:spTree>
    <p:extLst>
      <p:ext uri="{BB962C8B-B14F-4D97-AF65-F5344CB8AC3E}">
        <p14:creationId xmlns:p14="http://schemas.microsoft.com/office/powerpoint/2010/main" val="10059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These genes themselves are normal. </a:t>
            </a:r>
            <a:br>
              <a:rPr lang="en-US" dirty="0" smtClean="0"/>
            </a:br>
            <a:r>
              <a:rPr lang="en-US" b="1" dirty="0" smtClean="0"/>
              <a:t>_____________</a:t>
            </a:r>
            <a:r>
              <a:rPr lang="en-US" dirty="0" smtClean="0"/>
              <a:t> of these genes are abnormal.</a:t>
            </a:r>
          </a:p>
        </p:txBody>
      </p:sp>
      <p:sp>
        <p:nvSpPr>
          <p:cNvPr id="9" name="Slide Number Placeholder 8"/>
          <p:cNvSpPr>
            <a:spLocks noGrp="1"/>
          </p:cNvSpPr>
          <p:nvPr>
            <p:ph type="sldNum" sz="quarter" idx="10"/>
          </p:nvPr>
        </p:nvSpPr>
        <p:spPr/>
        <p:txBody>
          <a:bodyPr/>
          <a:lstStyle/>
          <a:p>
            <a:fld id="{CFE4BAC9-6D41-4691-9299-18EF07EF0177}" type="slidenum">
              <a:rPr lang="en-US" smtClean="0"/>
              <a:pPr/>
              <a:t>14</a:t>
            </a:fld>
            <a:endParaRPr lang="en-US" dirty="0"/>
          </a:p>
        </p:txBody>
      </p:sp>
      <p:sp>
        <p:nvSpPr>
          <p:cNvPr id="3" name="Rectangle 2"/>
          <p:cNvSpPr/>
          <p:nvPr/>
        </p:nvSpPr>
        <p:spPr>
          <a:xfrm>
            <a:off x="923305" y="2021959"/>
            <a:ext cx="1624964" cy="461665"/>
          </a:xfrm>
          <a:prstGeom prst="rect">
            <a:avLst/>
          </a:prstGeom>
        </p:spPr>
        <p:txBody>
          <a:bodyPr wrap="none">
            <a:spAutoFit/>
          </a:bodyPr>
          <a:lstStyle/>
          <a:p>
            <a:r>
              <a:rPr lang="en-US" sz="2400" b="1" dirty="0">
                <a:solidFill>
                  <a:srgbClr val="5C5C5C"/>
                </a:solidFill>
              </a:rPr>
              <a:t>Mutations</a:t>
            </a:r>
            <a:endParaRPr lang="en-US" dirty="0"/>
          </a:p>
        </p:txBody>
      </p:sp>
    </p:spTree>
    <p:extLst>
      <p:ext uri="{BB962C8B-B14F-4D97-AF65-F5344CB8AC3E}">
        <p14:creationId xmlns:p14="http://schemas.microsoft.com/office/powerpoint/2010/main" val="345843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There are approximately </a:t>
            </a:r>
            <a:r>
              <a:rPr lang="en-US" b="1" dirty="0" smtClean="0"/>
              <a:t>_________________________</a:t>
            </a:r>
            <a:r>
              <a:rPr lang="en-US" dirty="0" smtClean="0"/>
              <a:t/>
            </a:r>
            <a:br>
              <a:rPr lang="en-US" dirty="0" smtClean="0"/>
            </a:br>
            <a:r>
              <a:rPr lang="en-US" dirty="0" smtClean="0"/>
              <a:t>of BRCA1 and BRCA2.</a:t>
            </a:r>
          </a:p>
        </p:txBody>
      </p:sp>
      <p:sp>
        <p:nvSpPr>
          <p:cNvPr id="9" name="Slide Number Placeholder 8"/>
          <p:cNvSpPr>
            <a:spLocks noGrp="1"/>
          </p:cNvSpPr>
          <p:nvPr>
            <p:ph type="sldNum" sz="quarter" idx="10"/>
          </p:nvPr>
        </p:nvSpPr>
        <p:spPr/>
        <p:txBody>
          <a:bodyPr/>
          <a:lstStyle/>
          <a:p>
            <a:fld id="{CFE4BAC9-6D41-4691-9299-18EF07EF0177}" type="slidenum">
              <a:rPr lang="en-US" smtClean="0"/>
              <a:pPr/>
              <a:t>15</a:t>
            </a:fld>
            <a:endParaRPr lang="en-US" dirty="0"/>
          </a:p>
        </p:txBody>
      </p:sp>
      <p:sp>
        <p:nvSpPr>
          <p:cNvPr id="2" name="Rectangle 1"/>
          <p:cNvSpPr/>
          <p:nvPr/>
        </p:nvSpPr>
        <p:spPr>
          <a:xfrm>
            <a:off x="4477834" y="1621910"/>
            <a:ext cx="3576219" cy="461665"/>
          </a:xfrm>
          <a:prstGeom prst="rect">
            <a:avLst/>
          </a:prstGeom>
        </p:spPr>
        <p:txBody>
          <a:bodyPr wrap="none">
            <a:spAutoFit/>
          </a:bodyPr>
          <a:lstStyle/>
          <a:p>
            <a:r>
              <a:rPr lang="en-US" sz="2400" b="1" dirty="0">
                <a:solidFill>
                  <a:srgbClr val="5C5C5C"/>
                </a:solidFill>
              </a:rPr>
              <a:t>2,000 known mutations</a:t>
            </a:r>
            <a:r>
              <a:rPr lang="en-US" sz="2400" dirty="0">
                <a:solidFill>
                  <a:srgbClr val="5C5C5C"/>
                </a:solidFill>
              </a:rPr>
              <a:t> </a:t>
            </a:r>
            <a:endParaRPr lang="en-US" dirty="0"/>
          </a:p>
        </p:txBody>
      </p:sp>
    </p:spTree>
    <p:extLst>
      <p:ext uri="{BB962C8B-B14F-4D97-AF65-F5344CB8AC3E}">
        <p14:creationId xmlns:p14="http://schemas.microsoft.com/office/powerpoint/2010/main" val="140427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Content Placeholder 3"/>
          <p:cNvSpPr>
            <a:spLocks noGrp="1"/>
          </p:cNvSpPr>
          <p:nvPr>
            <p:ph idx="1"/>
          </p:nvPr>
        </p:nvSpPr>
        <p:spPr>
          <a:xfrm>
            <a:off x="4572000" y="2095500"/>
            <a:ext cx="4114800" cy="4030663"/>
          </a:xfrm>
          <a:prstGeom prst="rect">
            <a:avLst/>
          </a:prstGeom>
        </p:spPr>
        <p:txBody>
          <a:bodyPr wrap="square">
            <a:noAutofit/>
          </a:bodyPr>
          <a:lstStyle/>
          <a:p>
            <a:pPr marL="0" indent="0">
              <a:buNone/>
            </a:pPr>
            <a:r>
              <a:rPr lang="en-US" sz="2400" dirty="0" smtClean="0"/>
              <a:t>When you bake a cake, you follow a recipe in a cookbook. DNA is like your body’s cookbook; DNA is read, resulting in proteins. </a:t>
            </a:r>
          </a:p>
          <a:p>
            <a:pPr marL="0" indent="0">
              <a:buNone/>
            </a:pPr>
            <a:r>
              <a:rPr lang="en-US" sz="2400" dirty="0" smtClean="0"/>
              <a:t>However, sometimes there can be mistakes in the cookbook.</a:t>
            </a:r>
            <a:endParaRPr lang="en-US" sz="2400" dirty="0"/>
          </a:p>
        </p:txBody>
      </p:sp>
      <p:sp>
        <p:nvSpPr>
          <p:cNvPr id="3" name="Slide Number Placeholder 2"/>
          <p:cNvSpPr>
            <a:spLocks noGrp="1"/>
          </p:cNvSpPr>
          <p:nvPr>
            <p:ph type="sldNum" sz="quarter" idx="10"/>
          </p:nvPr>
        </p:nvSpPr>
        <p:spPr/>
        <p:txBody>
          <a:bodyPr/>
          <a:lstStyle/>
          <a:p>
            <a:fld id="{CFE4BAC9-6D41-4691-9299-18EF07EF0177}" type="slidenum">
              <a:rPr lang="en-US" smtClean="0"/>
              <a:pPr/>
              <a:t>16</a:t>
            </a:fld>
            <a:endParaRPr lang="en-US" dirty="0"/>
          </a:p>
        </p:txBody>
      </p:sp>
    </p:spTree>
    <p:extLst>
      <p:ext uri="{BB962C8B-B14F-4D97-AF65-F5344CB8AC3E}">
        <p14:creationId xmlns:p14="http://schemas.microsoft.com/office/powerpoint/2010/main" val="343471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p:tgtEl>
                                          <p:spTgt spid="6">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Content Placeholder 3"/>
          <p:cNvSpPr>
            <a:spLocks noGrp="1"/>
          </p:cNvSpPr>
          <p:nvPr>
            <p:ph idx="1"/>
          </p:nvPr>
        </p:nvSpPr>
        <p:spPr/>
        <p:txBody>
          <a:bodyPr/>
          <a:lstStyle/>
          <a:p>
            <a:r>
              <a:rPr lang="en-US" dirty="0" smtClean="0"/>
              <a:t>There can be substitutions, where one ingredient is listed instead of another.</a:t>
            </a:r>
          </a:p>
          <a:p>
            <a:r>
              <a:rPr lang="en-US" dirty="0" smtClean="0"/>
              <a:t>Some substitutions, like using applesauce instead of oil, do </a:t>
            </a:r>
            <a:r>
              <a:rPr lang="en-US" u="sng" dirty="0" smtClean="0"/>
              <a:t>not</a:t>
            </a:r>
            <a:r>
              <a:rPr lang="en-US" dirty="0" smtClean="0"/>
              <a:t> have a big effect. </a:t>
            </a:r>
          </a:p>
          <a:p>
            <a:endParaRPr lang="en-US" dirty="0" smtClean="0"/>
          </a:p>
          <a:p>
            <a:endParaRPr lang="en-US" dirty="0" smtClean="0"/>
          </a:p>
          <a:p>
            <a:endParaRPr lang="en-US" dirty="0" smtClean="0"/>
          </a:p>
        </p:txBody>
      </p:sp>
      <p:sp>
        <p:nvSpPr>
          <p:cNvPr id="3" name="Slide Number Placeholder 2"/>
          <p:cNvSpPr>
            <a:spLocks noGrp="1"/>
          </p:cNvSpPr>
          <p:nvPr>
            <p:ph type="sldNum" sz="quarter" idx="10"/>
          </p:nvPr>
        </p:nvSpPr>
        <p:spPr/>
        <p:txBody>
          <a:bodyPr/>
          <a:lstStyle/>
          <a:p>
            <a:fld id="{CFE4BAC9-6D41-4691-9299-18EF07EF0177}" type="slidenum">
              <a:rPr lang="en-US" smtClean="0"/>
              <a:pPr/>
              <a:t>17</a:t>
            </a:fld>
            <a:endParaRPr lang="en-US" dirty="0"/>
          </a:p>
        </p:txBody>
      </p:sp>
    </p:spTree>
    <p:extLst>
      <p:ext uri="{BB962C8B-B14F-4D97-AF65-F5344CB8AC3E}">
        <p14:creationId xmlns:p14="http://schemas.microsoft.com/office/powerpoint/2010/main" val="349515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p:tgtEl>
                                          <p:spTgt spid="6">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Content Placeholder 3"/>
          <p:cNvSpPr>
            <a:spLocks noGrp="1"/>
          </p:cNvSpPr>
          <p:nvPr>
            <p:ph idx="1"/>
          </p:nvPr>
        </p:nvSpPr>
        <p:spPr/>
        <p:txBody>
          <a:bodyPr/>
          <a:lstStyle/>
          <a:p>
            <a:endParaRPr lang="en-US" dirty="0" smtClean="0"/>
          </a:p>
          <a:p>
            <a:r>
              <a:rPr lang="en-US" dirty="0" smtClean="0"/>
              <a:t>Other substitutions, such as using broccoli instead of oil, do </a:t>
            </a:r>
            <a:r>
              <a:rPr lang="en-US" u="sng" dirty="0" smtClean="0"/>
              <a:t>have</a:t>
            </a:r>
            <a:r>
              <a:rPr lang="en-US" dirty="0" smtClean="0"/>
              <a:t> a big effect. </a:t>
            </a:r>
            <a:endParaRPr lang="en-US" dirty="0"/>
          </a:p>
        </p:txBody>
      </p:sp>
      <p:sp>
        <p:nvSpPr>
          <p:cNvPr id="4" name="Slide Number Placeholder 3"/>
          <p:cNvSpPr>
            <a:spLocks noGrp="1"/>
          </p:cNvSpPr>
          <p:nvPr>
            <p:ph type="sldNum" sz="quarter" idx="10"/>
          </p:nvPr>
        </p:nvSpPr>
        <p:spPr/>
        <p:txBody>
          <a:bodyPr/>
          <a:lstStyle/>
          <a:p>
            <a:fld id="{CFE4BAC9-6D41-4691-9299-18EF07EF0177}" type="slidenum">
              <a:rPr lang="en-US" smtClean="0"/>
              <a:pPr/>
              <a:t>18</a:t>
            </a:fld>
            <a:endParaRPr lang="en-US" dirty="0"/>
          </a:p>
        </p:txBody>
      </p:sp>
      <p:sp>
        <p:nvSpPr>
          <p:cNvPr id="10" name="&quot;No&quot; Symbol 9"/>
          <p:cNvSpPr/>
          <p:nvPr/>
        </p:nvSpPr>
        <p:spPr>
          <a:xfrm>
            <a:off x="298449" y="4089401"/>
            <a:ext cx="2098676" cy="2082962"/>
          </a:xfrm>
          <a:prstGeom prst="noSmoking">
            <a:avLst>
              <a:gd name="adj" fmla="val 5163"/>
            </a:avLst>
          </a:pr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3950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Content Placeholder 3"/>
          <p:cNvSpPr>
            <a:spLocks noGrp="1"/>
          </p:cNvSpPr>
          <p:nvPr>
            <p:ph idx="1"/>
          </p:nvPr>
        </p:nvSpPr>
        <p:spPr>
          <a:xfrm>
            <a:off x="4270375" y="1968500"/>
            <a:ext cx="4603750" cy="4157663"/>
          </a:xfrm>
        </p:spPr>
        <p:txBody>
          <a:bodyPr lIns="0" rIns="0"/>
          <a:lstStyle/>
          <a:p>
            <a:r>
              <a:rPr lang="en-US" sz="2100" dirty="0" smtClean="0"/>
              <a:t>Similarly, DNA bases may substitute for other bases, with minor or major changes to proteins. </a:t>
            </a:r>
          </a:p>
          <a:p>
            <a:r>
              <a:rPr lang="en-US" sz="2100" dirty="0" smtClean="0"/>
              <a:t>There can also be too much of an ingredient—DNA bases can be duplicated. </a:t>
            </a:r>
            <a:endParaRPr lang="en-US" sz="2100" dirty="0"/>
          </a:p>
        </p:txBody>
      </p:sp>
      <p:sp>
        <p:nvSpPr>
          <p:cNvPr id="3" name="Slide Number Placeholder 2"/>
          <p:cNvSpPr>
            <a:spLocks noGrp="1"/>
          </p:cNvSpPr>
          <p:nvPr>
            <p:ph type="sldNum" sz="quarter" idx="10"/>
          </p:nvPr>
        </p:nvSpPr>
        <p:spPr/>
        <p:txBody>
          <a:bodyPr/>
          <a:lstStyle/>
          <a:p>
            <a:fld id="{CFE4BAC9-6D41-4691-9299-18EF07EF0177}" type="slidenum">
              <a:rPr lang="en-US" smtClean="0"/>
              <a:pPr/>
              <a:t>19</a:t>
            </a:fld>
            <a:endParaRPr lang="en-US" dirty="0"/>
          </a:p>
        </p:txBody>
      </p:sp>
    </p:spTree>
    <p:extLst>
      <p:ext uri="{BB962C8B-B14F-4D97-AF65-F5344CB8AC3E}">
        <p14:creationId xmlns:p14="http://schemas.microsoft.com/office/powerpoint/2010/main" val="100316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p:tgtEl>
                                          <p:spTgt spid="6">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8402" y="244158"/>
            <a:ext cx="8737883" cy="1339850"/>
          </a:xfrm>
        </p:spPr>
        <p:txBody>
          <a:bodyPr>
            <a:normAutofit/>
          </a:bodyPr>
          <a:lstStyle/>
          <a:p>
            <a:r>
              <a:rPr lang="en-US" dirty="0" smtClean="0"/>
              <a:t>Pre-Lesson Prep Review</a:t>
            </a:r>
            <a:endParaRPr lang="en-US" dirty="0"/>
          </a:p>
        </p:txBody>
      </p:sp>
      <p:pic>
        <p:nvPicPr>
          <p:cNvPr id="6" name="Picture 5"/>
          <p:cNvPicPr>
            <a:picLocks noChangeAspect="1"/>
          </p:cNvPicPr>
          <p:nvPr/>
        </p:nvPicPr>
        <p:blipFill>
          <a:blip r:embed="rId3"/>
          <a:stretch>
            <a:fillRect/>
          </a:stretch>
        </p:blipFill>
        <p:spPr>
          <a:xfrm rot="20827859">
            <a:off x="1040471" y="1801643"/>
            <a:ext cx="5563763" cy="3945214"/>
          </a:xfrm>
          <a:prstGeom prst="rect">
            <a:avLst/>
          </a:prstGeom>
          <a:effectLst>
            <a:outerShdw blurRad="50800" dist="38100" dir="2700000" algn="tl" rotWithShape="0">
              <a:srgbClr val="000000">
                <a:alpha val="43000"/>
              </a:srgbClr>
            </a:outerShdw>
          </a:effectLst>
        </p:spPr>
      </p:pic>
      <p:sp>
        <p:nvSpPr>
          <p:cNvPr id="52" name="TextBox 51"/>
          <p:cNvSpPr txBox="1"/>
          <p:nvPr/>
        </p:nvSpPr>
        <p:spPr>
          <a:xfrm>
            <a:off x="1459475" y="5603369"/>
            <a:ext cx="184666" cy="369332"/>
          </a:xfrm>
          <a:prstGeom prst="rect">
            <a:avLst/>
          </a:prstGeom>
          <a:noFill/>
        </p:spPr>
        <p:txBody>
          <a:bodyPr wrap="none" rtlCol="0">
            <a:spAutoFit/>
          </a:bodyPr>
          <a:lstStyle/>
          <a:p>
            <a:endParaRPr lang="en-US"/>
          </a:p>
        </p:txBody>
      </p:sp>
      <p:sp>
        <p:nvSpPr>
          <p:cNvPr id="3" name="TextBox 2"/>
          <p:cNvSpPr txBox="1"/>
          <p:nvPr/>
        </p:nvSpPr>
        <p:spPr>
          <a:xfrm>
            <a:off x="-3657600" y="3632200"/>
            <a:ext cx="184666" cy="369332"/>
          </a:xfrm>
          <a:prstGeom prst="rect">
            <a:avLst/>
          </a:prstGeom>
          <a:noFill/>
        </p:spPr>
        <p:txBody>
          <a:bodyPr wrap="none" rtlCol="0">
            <a:spAutoFit/>
          </a:bodyPr>
          <a:lstStyle/>
          <a:p>
            <a:endParaRPr lang="en-US" dirty="0"/>
          </a:p>
        </p:txBody>
      </p:sp>
      <p:sp>
        <p:nvSpPr>
          <p:cNvPr id="4" name="Slide Number Placeholder 3"/>
          <p:cNvSpPr>
            <a:spLocks noGrp="1"/>
          </p:cNvSpPr>
          <p:nvPr>
            <p:ph type="sldNum" sz="quarter" idx="10"/>
          </p:nvPr>
        </p:nvSpPr>
        <p:spPr/>
        <p:txBody>
          <a:bodyPr/>
          <a:lstStyle/>
          <a:p>
            <a:fld id="{CFE4BAC9-6D41-4691-9299-18EF07EF0177}" type="slidenum">
              <a:rPr lang="en-US" smtClean="0"/>
              <a:pPr/>
              <a:t>2</a:t>
            </a:fld>
            <a:endParaRPr lang="en-US" dirty="0"/>
          </a:p>
        </p:txBody>
      </p:sp>
    </p:spTree>
    <p:extLst>
      <p:ext uri="{BB962C8B-B14F-4D97-AF65-F5344CB8AC3E}">
        <p14:creationId xmlns:p14="http://schemas.microsoft.com/office/powerpoint/2010/main" val="1506022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Content Placeholder 3"/>
          <p:cNvSpPr>
            <a:spLocks noGrp="1"/>
          </p:cNvSpPr>
          <p:nvPr>
            <p:ph idx="1"/>
          </p:nvPr>
        </p:nvSpPr>
        <p:spPr>
          <a:xfrm>
            <a:off x="4270375" y="2039620"/>
            <a:ext cx="4603750" cy="4157663"/>
          </a:xfrm>
        </p:spPr>
        <p:txBody>
          <a:bodyPr lIns="0" rIns="0"/>
          <a:lstStyle/>
          <a:p>
            <a:r>
              <a:rPr lang="en-US" sz="2100" dirty="0"/>
              <a:t>Also, one or more ingredients may be missing, which can seriously affect the cake. For example, if you do not add yeast, the cake will not rise. </a:t>
            </a:r>
          </a:p>
        </p:txBody>
      </p:sp>
      <p:sp>
        <p:nvSpPr>
          <p:cNvPr id="3" name="Slide Number Placeholder 2"/>
          <p:cNvSpPr>
            <a:spLocks noGrp="1"/>
          </p:cNvSpPr>
          <p:nvPr>
            <p:ph type="sldNum" sz="quarter" idx="10"/>
          </p:nvPr>
        </p:nvSpPr>
        <p:spPr/>
        <p:txBody>
          <a:bodyPr/>
          <a:lstStyle/>
          <a:p>
            <a:fld id="{CFE4BAC9-6D41-4691-9299-18EF07EF0177}" type="slidenum">
              <a:rPr lang="en-US" smtClean="0"/>
              <a:pPr/>
              <a:t>20</a:t>
            </a:fld>
            <a:endParaRPr lang="en-US" dirty="0"/>
          </a:p>
        </p:txBody>
      </p:sp>
    </p:spTree>
    <p:extLst>
      <p:ext uri="{BB962C8B-B14F-4D97-AF65-F5344CB8AC3E}">
        <p14:creationId xmlns:p14="http://schemas.microsoft.com/office/powerpoint/2010/main" val="385079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Content Placeholder 3"/>
          <p:cNvSpPr>
            <a:spLocks noGrp="1"/>
          </p:cNvSpPr>
          <p:nvPr>
            <p:ph idx="1"/>
          </p:nvPr>
        </p:nvSpPr>
        <p:spPr>
          <a:xfrm>
            <a:off x="4064000" y="1968500"/>
            <a:ext cx="4622800" cy="4157663"/>
          </a:xfrm>
          <a:prstGeom prst="rect">
            <a:avLst/>
          </a:prstGeom>
        </p:spPr>
        <p:txBody>
          <a:bodyPr wrap="square" lIns="0" rIns="0">
            <a:noAutofit/>
          </a:bodyPr>
          <a:lstStyle/>
          <a:p>
            <a:pPr marL="0" indent="0">
              <a:lnSpc>
                <a:spcPct val="120000"/>
              </a:lnSpc>
              <a:buNone/>
            </a:pPr>
            <a:r>
              <a:rPr lang="en-US" sz="2300" dirty="0" smtClean="0"/>
              <a:t>If </a:t>
            </a:r>
            <a:r>
              <a:rPr lang="en-US" sz="2300" dirty="0"/>
              <a:t>one or several bases are missing from DNA, the protein will not function properly</a:t>
            </a:r>
            <a:r>
              <a:rPr lang="en-US" sz="2300" dirty="0" smtClean="0"/>
              <a:t>.</a:t>
            </a:r>
          </a:p>
          <a:p>
            <a:pPr marL="0" indent="0">
              <a:lnSpc>
                <a:spcPct val="120000"/>
              </a:lnSpc>
              <a:buNone/>
            </a:pPr>
            <a:r>
              <a:rPr lang="en-US" sz="2300" dirty="0" smtClean="0"/>
              <a:t>Since BRCA1 and BRCA2 are tumor suppressor genes, any changes to the recipe can mean the resulting proteins will perform this function less effectively.</a:t>
            </a:r>
            <a:endParaRPr lang="en-US" sz="2300" dirty="0"/>
          </a:p>
        </p:txBody>
      </p:sp>
      <p:sp>
        <p:nvSpPr>
          <p:cNvPr id="3" name="Slide Number Placeholder 2"/>
          <p:cNvSpPr>
            <a:spLocks noGrp="1"/>
          </p:cNvSpPr>
          <p:nvPr>
            <p:ph type="sldNum" sz="quarter" idx="10"/>
          </p:nvPr>
        </p:nvSpPr>
        <p:spPr/>
        <p:txBody>
          <a:bodyPr/>
          <a:lstStyle/>
          <a:p>
            <a:fld id="{CFE4BAC9-6D41-4691-9299-18EF07EF0177}" type="slidenum">
              <a:rPr lang="en-US" smtClean="0"/>
              <a:pPr/>
              <a:t>21</a:t>
            </a:fld>
            <a:endParaRPr lang="en-US" dirty="0"/>
          </a:p>
        </p:txBody>
      </p:sp>
    </p:spTree>
    <p:extLst>
      <p:ext uri="{BB962C8B-B14F-4D97-AF65-F5344CB8AC3E}">
        <p14:creationId xmlns:p14="http://schemas.microsoft.com/office/powerpoint/2010/main" val="2542281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p:tgtEl>
                                          <p:spTgt spid="6">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0" y="1143000"/>
            <a:ext cx="4876800" cy="5105400"/>
          </a:xfrm>
        </p:spPr>
        <p:txBody>
          <a:bodyPr/>
          <a:lstStyle/>
          <a:p>
            <a:pPr marL="457200" indent="-457200">
              <a:spcAft>
                <a:spcPts val="600"/>
              </a:spcAft>
              <a:buFont typeface="+mj-lt"/>
              <a:buAutoNum type="arabicPeriod"/>
            </a:pPr>
            <a:r>
              <a:rPr lang="en-US" sz="2000" dirty="0" smtClean="0"/>
              <a:t>The DNA code is the original recipe that controls cell activities. </a:t>
            </a:r>
          </a:p>
          <a:p>
            <a:pPr marL="457200" indent="-457200">
              <a:spcAft>
                <a:spcPts val="600"/>
              </a:spcAft>
              <a:buFont typeface="+mj-lt"/>
              <a:buAutoNum type="arabicPeriod"/>
            </a:pPr>
            <a:r>
              <a:rPr lang="en-US" sz="2000" dirty="0" smtClean="0"/>
              <a:t>The code is transcribed into an RNA code. </a:t>
            </a:r>
          </a:p>
          <a:p>
            <a:pPr marL="457200" lvl="4">
              <a:spcAft>
                <a:spcPts val="600"/>
              </a:spcAft>
            </a:pPr>
            <a:r>
              <a:rPr lang="en-US" sz="2000" dirty="0" smtClean="0"/>
              <a:t>Both the DNA and RNA codes are arranged into codons composed of three bases each.</a:t>
            </a:r>
          </a:p>
          <a:p>
            <a:pPr marL="457200" lvl="4">
              <a:spcAft>
                <a:spcPts val="600"/>
              </a:spcAft>
            </a:pPr>
            <a:r>
              <a:rPr lang="en-US" sz="2000" dirty="0" smtClean="0"/>
              <a:t>On </a:t>
            </a:r>
            <a:r>
              <a:rPr lang="en-US" sz="2000" dirty="0"/>
              <a:t>RNA, Adenine binds Uracil (A </a:t>
            </a:r>
            <a:r>
              <a:rPr lang="en-US" sz="2000" dirty="0" err="1">
                <a:latin typeface="Wingdings" charset="2"/>
              </a:rPr>
              <a:t>à</a:t>
            </a:r>
            <a:r>
              <a:rPr lang="en-US" sz="2000" dirty="0"/>
              <a:t> U) because Thymine is not present in RNA </a:t>
            </a:r>
            <a:endParaRPr lang="en-US" sz="2000" dirty="0" smtClean="0"/>
          </a:p>
          <a:p>
            <a:pPr marL="457200" lvl="4">
              <a:spcAft>
                <a:spcPts val="600"/>
              </a:spcAft>
            </a:pPr>
            <a:r>
              <a:rPr lang="en-US" sz="2000" dirty="0" smtClean="0"/>
              <a:t>The code is then translated at the ribosome into an amino acid code, which makes up the protein (the cake).</a:t>
            </a:r>
          </a:p>
        </p:txBody>
      </p:sp>
      <p:sp>
        <p:nvSpPr>
          <p:cNvPr id="5" name="Slide Number Placeholder 4"/>
          <p:cNvSpPr>
            <a:spLocks noGrp="1"/>
          </p:cNvSpPr>
          <p:nvPr>
            <p:ph type="sldNum" sz="quarter" idx="10"/>
          </p:nvPr>
        </p:nvSpPr>
        <p:spPr/>
        <p:txBody>
          <a:bodyPr/>
          <a:lstStyle/>
          <a:p>
            <a:fld id="{CFE4BAC9-6D41-4691-9299-18EF07EF0177}" type="slidenum">
              <a:rPr lang="en-US" smtClean="0"/>
              <a:pPr/>
              <a:t>22</a:t>
            </a:fld>
            <a:endParaRPr lang="en-US" dirty="0"/>
          </a:p>
        </p:txBody>
      </p:sp>
    </p:spTree>
    <p:extLst>
      <p:ext uri="{BB962C8B-B14F-4D97-AF65-F5344CB8AC3E}">
        <p14:creationId xmlns:p14="http://schemas.microsoft.com/office/powerpoint/2010/main" val="101346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ppt_x</p:attrName>
                                        </p:attrNameLst>
                                      </p:cBhvr>
                                      <p:tavLst>
                                        <p:tav tm="0">
                                          <p:val>
                                            <p:strVal val="#ppt_x+#ppt_w*1.125000"/>
                                          </p:val>
                                        </p:tav>
                                        <p:tav tm="100000">
                                          <p:val>
                                            <p:strVal val="#ppt_x"/>
                                          </p:val>
                                        </p:tav>
                                      </p:tavLst>
                                    </p:anim>
                                    <p:animEffect transition="in" filter="wipe(left)">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4238625" y="1063626"/>
            <a:ext cx="4448175" cy="5062538"/>
          </a:xfrm>
        </p:spPr>
        <p:txBody>
          <a:bodyPr/>
          <a:lstStyle/>
          <a:p>
            <a:r>
              <a:rPr lang="en-US" dirty="0">
                <a:solidFill>
                  <a:schemeClr val="bg1"/>
                </a:solidFill>
              </a:rPr>
              <a:t>Let’s explore a common BRCA1 mutation: </a:t>
            </a:r>
            <a:r>
              <a:rPr lang="en-US" b="1" dirty="0">
                <a:solidFill>
                  <a:schemeClr val="bg1"/>
                </a:solidFill>
              </a:rPr>
              <a:t>187delAG</a:t>
            </a:r>
          </a:p>
          <a:p>
            <a:r>
              <a:rPr lang="en-US" dirty="0">
                <a:solidFill>
                  <a:schemeClr val="bg1"/>
                </a:solidFill>
              </a:rPr>
              <a:t>The mutation name provides information about its effect on the DNA sequence:</a:t>
            </a:r>
          </a:p>
          <a:p>
            <a:pPr marL="342900" lvl="1" indent="-342900">
              <a:buFont typeface="Arial"/>
              <a:buChar char="•"/>
            </a:pPr>
            <a:r>
              <a:rPr lang="en-US" b="1" dirty="0">
                <a:solidFill>
                  <a:schemeClr val="bg1"/>
                </a:solidFill>
              </a:rPr>
              <a:t>187</a:t>
            </a:r>
            <a:r>
              <a:rPr lang="en-US" dirty="0">
                <a:solidFill>
                  <a:schemeClr val="bg1"/>
                </a:solidFill>
              </a:rPr>
              <a:t> The mutation starts at nucleotide position 187</a:t>
            </a:r>
          </a:p>
          <a:p>
            <a:pPr marL="342900" lvl="1" indent="-342900">
              <a:buFont typeface="Arial"/>
              <a:buChar char="•"/>
            </a:pPr>
            <a:r>
              <a:rPr lang="en-US" b="1" dirty="0">
                <a:solidFill>
                  <a:schemeClr val="bg1"/>
                </a:solidFill>
              </a:rPr>
              <a:t>del</a:t>
            </a:r>
            <a:r>
              <a:rPr lang="en-US" dirty="0">
                <a:solidFill>
                  <a:schemeClr val="bg1"/>
                </a:solidFill>
              </a:rPr>
              <a:t> The mutation is a deletion</a:t>
            </a:r>
          </a:p>
          <a:p>
            <a:pPr marL="342900" lvl="1" indent="-342900">
              <a:buFont typeface="Arial"/>
              <a:buChar char="•"/>
            </a:pPr>
            <a:r>
              <a:rPr lang="en-US" b="1" dirty="0">
                <a:solidFill>
                  <a:schemeClr val="bg1"/>
                </a:solidFill>
              </a:rPr>
              <a:t>AG</a:t>
            </a:r>
            <a:r>
              <a:rPr lang="en-US" dirty="0">
                <a:solidFill>
                  <a:schemeClr val="bg1"/>
                </a:solidFill>
              </a:rPr>
              <a:t> The nucleotides A and G are deleted</a:t>
            </a:r>
          </a:p>
          <a:p>
            <a:endParaRPr lang="en-US" dirty="0"/>
          </a:p>
        </p:txBody>
      </p:sp>
      <p:sp>
        <p:nvSpPr>
          <p:cNvPr id="3" name="Slide Number Placeholder 2"/>
          <p:cNvSpPr>
            <a:spLocks noGrp="1"/>
          </p:cNvSpPr>
          <p:nvPr>
            <p:ph type="sldNum" sz="quarter" idx="10"/>
          </p:nvPr>
        </p:nvSpPr>
        <p:spPr/>
        <p:txBody>
          <a:bodyPr/>
          <a:lstStyle/>
          <a:p>
            <a:fld id="{CFE4BAC9-6D41-4691-9299-18EF07EF0177}" type="slidenum">
              <a:rPr lang="en-US" smtClean="0"/>
              <a:pPr/>
              <a:t>23</a:t>
            </a:fld>
            <a:endParaRPr lang="en-US" dirty="0"/>
          </a:p>
        </p:txBody>
      </p:sp>
    </p:spTree>
    <p:extLst>
      <p:ext uri="{BB962C8B-B14F-4D97-AF65-F5344CB8AC3E}">
        <p14:creationId xmlns:p14="http://schemas.microsoft.com/office/powerpoint/2010/main" val="55460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p:tgtEl>
                                          <p:spTgt spid="4">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p:tgtEl>
                                          <p:spTgt spid="4">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p:tgtEl>
                                          <p:spTgt spid="4">
                                            <p:txEl>
                                              <p:pRg st="3" end="3"/>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p:tgtEl>
                                          <p:spTgt spid="4">
                                            <p:txEl>
                                              <p:pRg st="4" end="4"/>
                                            </p:txEl>
                                          </p:spTgt>
                                        </p:tgtEl>
                                        <p:attrNameLst>
                                          <p:attrName>ppt_x</p:attrName>
                                        </p:attrNameLst>
                                      </p:cBhvr>
                                      <p:tavLst>
                                        <p:tav tm="0">
                                          <p:val>
                                            <p:strVal val="#ppt_x+#ppt_w*1.125000"/>
                                          </p:val>
                                        </p:tav>
                                        <p:tav tm="100000">
                                          <p:val>
                                            <p:strVal val="#ppt_x"/>
                                          </p:val>
                                        </p:tav>
                                      </p:tavLst>
                                    </p:anim>
                                    <p:animEffect transition="in" filter="wipe(left)">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73503" y="1848550"/>
            <a:ext cx="7972425" cy="2240279"/>
          </a:xfrm>
        </p:spPr>
        <p:txBody>
          <a:bodyPr>
            <a:noAutofit/>
          </a:bodyPr>
          <a:lstStyle/>
          <a:p>
            <a:r>
              <a:rPr lang="en-US" sz="2000" dirty="0"/>
              <a:t>First, </a:t>
            </a:r>
            <a:r>
              <a:rPr lang="en-US" sz="2000" dirty="0" smtClean="0"/>
              <a:t>examine </a:t>
            </a:r>
            <a:r>
              <a:rPr lang="en-US" sz="2000" dirty="0"/>
              <a:t>the transcription and translation of the </a:t>
            </a:r>
            <a:r>
              <a:rPr lang="en-US" sz="2000" b="1" dirty="0">
                <a:solidFill>
                  <a:schemeClr val="tx1">
                    <a:lumMod val="75000"/>
                    <a:lumOff val="25000"/>
                  </a:schemeClr>
                </a:solidFill>
              </a:rPr>
              <a:t>normal </a:t>
            </a:r>
            <a:r>
              <a:rPr lang="en-US" sz="2000" dirty="0" smtClean="0"/>
              <a:t>(non-mutated) sequence</a:t>
            </a:r>
            <a:r>
              <a:rPr lang="en-US" sz="2000" dirty="0"/>
              <a:t>. </a:t>
            </a:r>
            <a:r>
              <a:rPr lang="en-US" sz="2000" dirty="0" smtClean="0"/>
              <a:t>Begin by looking at the BRCA1 </a:t>
            </a:r>
            <a:r>
              <a:rPr lang="en-US" sz="2000" dirty="0"/>
              <a:t>DNA sequence. </a:t>
            </a:r>
            <a:endParaRPr lang="en-US" sz="2000" dirty="0" smtClean="0"/>
          </a:p>
          <a:p>
            <a:r>
              <a:rPr lang="en-US" sz="2000" dirty="0" smtClean="0"/>
              <a:t>Locate line 181 in the sequence. On the Genetic Mutations worksheet, write down the first seven codons on Line 181 to get the coding strand DNA (Sense Strand). </a:t>
            </a:r>
          </a:p>
        </p:txBody>
      </p:sp>
      <p:sp>
        <p:nvSpPr>
          <p:cNvPr id="6" name="Slide Number Placeholder 5"/>
          <p:cNvSpPr>
            <a:spLocks noGrp="1"/>
          </p:cNvSpPr>
          <p:nvPr>
            <p:ph type="sldNum" sz="quarter" idx="10"/>
          </p:nvPr>
        </p:nvSpPr>
        <p:spPr/>
        <p:txBody>
          <a:bodyPr/>
          <a:lstStyle/>
          <a:p>
            <a:fld id="{CFE4BAC9-6D41-4691-9299-18EF07EF0177}" type="slidenum">
              <a:rPr lang="en-US" smtClean="0"/>
              <a:pPr/>
              <a:t>24</a:t>
            </a:fld>
            <a:endParaRPr lang="en-US" dirty="0"/>
          </a:p>
        </p:txBody>
      </p:sp>
      <p:sp>
        <p:nvSpPr>
          <p:cNvPr id="23" name="TextBox 22"/>
          <p:cNvSpPr txBox="1"/>
          <p:nvPr/>
        </p:nvSpPr>
        <p:spPr>
          <a:xfrm>
            <a:off x="2915304" y="4072954"/>
            <a:ext cx="3850145" cy="369332"/>
          </a:xfrm>
          <a:prstGeom prst="rect">
            <a:avLst/>
          </a:prstGeom>
          <a:noFill/>
        </p:spPr>
        <p:txBody>
          <a:bodyPr wrap="none" rtlCol="0">
            <a:spAutoFit/>
          </a:bodyPr>
          <a:lstStyle/>
          <a:p>
            <a:r>
              <a:rPr lang="en-US" b="1" dirty="0" smtClean="0">
                <a:solidFill>
                  <a:srgbClr val="404040"/>
                </a:solidFill>
              </a:rPr>
              <a:t>BRCA 1 DNA Sequence (Excerpt)</a:t>
            </a:r>
            <a:endParaRPr lang="en-US" b="1" dirty="0">
              <a:solidFill>
                <a:srgbClr val="404040"/>
              </a:solidFill>
            </a:endParaRPr>
          </a:p>
        </p:txBody>
      </p:sp>
      <p:sp>
        <p:nvSpPr>
          <p:cNvPr id="19" name="Rectangle 18"/>
          <p:cNvSpPr/>
          <p:nvPr/>
        </p:nvSpPr>
        <p:spPr>
          <a:xfrm>
            <a:off x="214672" y="5909641"/>
            <a:ext cx="1532503" cy="399727"/>
          </a:xfrm>
          <a:prstGeom prst="rect">
            <a:avLst/>
          </a:prstGeom>
          <a:solidFill>
            <a:schemeClr val="tx1"/>
          </a:solidFill>
          <a:ln>
            <a:solidFill>
              <a:srgbClr val="262626"/>
            </a:solidFill>
          </a:ln>
          <a:effectLst/>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1400" dirty="0" smtClean="0"/>
              <a:t>181</a:t>
            </a:r>
            <a:r>
              <a:rPr lang="en-US" sz="1400" baseline="30000" dirty="0" smtClean="0"/>
              <a:t>st </a:t>
            </a:r>
            <a:r>
              <a:rPr lang="en-US" sz="1400" dirty="0" smtClean="0"/>
              <a:t>nucleotide</a:t>
            </a:r>
            <a:endParaRPr lang="en-US" sz="1400" dirty="0"/>
          </a:p>
        </p:txBody>
      </p:sp>
      <p:sp>
        <p:nvSpPr>
          <p:cNvPr id="20" name="Rectangle 19"/>
          <p:cNvSpPr/>
          <p:nvPr/>
        </p:nvSpPr>
        <p:spPr>
          <a:xfrm>
            <a:off x="2169921" y="5908625"/>
            <a:ext cx="1719267" cy="399727"/>
          </a:xfrm>
          <a:prstGeom prst="rect">
            <a:avLst/>
          </a:prstGeom>
          <a:solidFill>
            <a:schemeClr val="tx1"/>
          </a:solidFill>
          <a:ln>
            <a:solidFill>
              <a:srgbClr val="262626"/>
            </a:solidFill>
          </a:ln>
          <a:effectLst/>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1400" dirty="0" smtClean="0"/>
              <a:t>187</a:t>
            </a:r>
            <a:r>
              <a:rPr lang="en-US" sz="1400" baseline="30000" dirty="0" smtClean="0"/>
              <a:t>th </a:t>
            </a:r>
            <a:r>
              <a:rPr lang="en-US" sz="1400" dirty="0" smtClean="0"/>
              <a:t>nucleotide</a:t>
            </a:r>
            <a:endParaRPr lang="en-US" sz="1400" dirty="0"/>
          </a:p>
        </p:txBody>
      </p:sp>
      <p:cxnSp>
        <p:nvCxnSpPr>
          <p:cNvPr id="8" name="Straight Arrow Connector 7"/>
          <p:cNvCxnSpPr/>
          <p:nvPr/>
        </p:nvCxnSpPr>
        <p:spPr>
          <a:xfrm flipV="1">
            <a:off x="2276379" y="5577840"/>
            <a:ext cx="0" cy="34380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626139" y="5577840"/>
            <a:ext cx="0" cy="34380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15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746497" y="2047871"/>
            <a:ext cx="5397503" cy="2206627"/>
          </a:xfrm>
        </p:spPr>
        <p:txBody>
          <a:bodyPr>
            <a:normAutofit/>
          </a:bodyPr>
          <a:lstStyle/>
          <a:p>
            <a:r>
              <a:rPr lang="en-US" sz="1800" dirty="0"/>
              <a:t>The </a:t>
            </a:r>
            <a:r>
              <a:rPr lang="en-US" sz="1800" b="1" dirty="0" smtClean="0"/>
              <a:t>anti-sense strand</a:t>
            </a:r>
            <a:r>
              <a:rPr lang="en-US" sz="1800" dirty="0" smtClean="0"/>
              <a:t> is </a:t>
            </a:r>
            <a:r>
              <a:rPr lang="en-US" sz="1800" dirty="0"/>
              <a:t>a mirror image of the sense </a:t>
            </a:r>
            <a:r>
              <a:rPr lang="en-US" sz="1800" dirty="0" smtClean="0"/>
              <a:t>strand, completing the </a:t>
            </a:r>
            <a:r>
              <a:rPr lang="en-US" sz="1800" b="1" dirty="0" smtClean="0"/>
              <a:t>base pair </a:t>
            </a:r>
            <a:r>
              <a:rPr lang="en-US" sz="1800" dirty="0" smtClean="0"/>
              <a:t>for mRNA to read.</a:t>
            </a:r>
            <a:endParaRPr lang="en-US" sz="1800" dirty="0"/>
          </a:p>
          <a:p>
            <a:r>
              <a:rPr lang="en-US" sz="1800" dirty="0" smtClean="0"/>
              <a:t>Replicate </a:t>
            </a:r>
            <a:r>
              <a:rPr lang="en-US" sz="1800" dirty="0"/>
              <a:t>the normal </a:t>
            </a:r>
            <a:r>
              <a:rPr lang="en-US" sz="1800" dirty="0" smtClean="0"/>
              <a:t>coding strand DNA </a:t>
            </a:r>
            <a:r>
              <a:rPr lang="en-US" sz="1800" dirty="0"/>
              <a:t>sequence into </a:t>
            </a:r>
            <a:r>
              <a:rPr lang="en-US" sz="1800" dirty="0" smtClean="0"/>
              <a:t>template DNA </a:t>
            </a:r>
            <a:r>
              <a:rPr lang="en-US" sz="1800" dirty="0"/>
              <a:t>anti-sense strand</a:t>
            </a:r>
            <a:r>
              <a:rPr lang="en-US" sz="1800" dirty="0" smtClean="0"/>
              <a:t>. Use the key on the right to help you.</a:t>
            </a:r>
          </a:p>
        </p:txBody>
      </p:sp>
      <p:graphicFrame>
        <p:nvGraphicFramePr>
          <p:cNvPr id="10" name="Table 9"/>
          <p:cNvGraphicFramePr>
            <a:graphicFrameLocks noGrp="1"/>
          </p:cNvGraphicFramePr>
          <p:nvPr>
            <p:extLst>
              <p:ext uri="{D42A27DB-BD31-4B8C-83A1-F6EECF244321}">
                <p14:modId xmlns:p14="http://schemas.microsoft.com/office/powerpoint/2010/main" val="1963937255"/>
              </p:ext>
            </p:extLst>
          </p:nvPr>
        </p:nvGraphicFramePr>
        <p:xfrm>
          <a:off x="571498" y="4397180"/>
          <a:ext cx="7993111" cy="1818640"/>
        </p:xfrm>
        <a:graphic>
          <a:graphicData uri="http://schemas.openxmlformats.org/drawingml/2006/table">
            <a:tbl>
              <a:tblPr firstRow="1" bandRow="1">
                <a:tableStyleId>{5C22544A-7EE6-4342-B048-85BDC9FD1C3A}</a:tableStyleId>
              </a:tblPr>
              <a:tblGrid>
                <a:gridCol w="1141873"/>
                <a:gridCol w="1141873"/>
                <a:gridCol w="1141873"/>
                <a:gridCol w="1141873"/>
                <a:gridCol w="1141873"/>
                <a:gridCol w="1141873"/>
                <a:gridCol w="1141873"/>
              </a:tblGrid>
              <a:tr h="307644">
                <a:tc gridSpan="7">
                  <a:txBody>
                    <a:bodyPr/>
                    <a:lstStyle/>
                    <a:p>
                      <a:pPr algn="ctr"/>
                      <a:r>
                        <a:rPr lang="en-US" sz="1600" dirty="0" smtClean="0">
                          <a:solidFill>
                            <a:schemeClr val="bg1"/>
                          </a:solidFill>
                        </a:rPr>
                        <a:t>Replication:</a:t>
                      </a:r>
                      <a:r>
                        <a:rPr lang="en-US" sz="1600" baseline="0" dirty="0" smtClean="0">
                          <a:solidFill>
                            <a:schemeClr val="bg1"/>
                          </a:solidFill>
                        </a:rPr>
                        <a:t> Sense Strand to Anti-Sense Strand</a:t>
                      </a:r>
                      <a:endParaRPr lang="en-US" sz="1600" dirty="0">
                        <a:solidFill>
                          <a:schemeClr val="bg1"/>
                        </a:solidFill>
                      </a:endParaRPr>
                    </a:p>
                  </a:txBody>
                  <a:tcP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solidFill>
                      <a:srgbClr val="EC8A28"/>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gridSpan="7">
                  <a:txBody>
                    <a:bodyPr/>
                    <a:lstStyle/>
                    <a:p>
                      <a:r>
                        <a:rPr lang="en-US" sz="1600" dirty="0" smtClean="0">
                          <a:solidFill>
                            <a:srgbClr val="5C5C5C"/>
                          </a:solidFill>
                        </a:rPr>
                        <a:t>The coding</a:t>
                      </a:r>
                      <a:r>
                        <a:rPr lang="en-US" sz="1600" baseline="0" dirty="0" smtClean="0">
                          <a:solidFill>
                            <a:srgbClr val="5C5C5C"/>
                          </a:solidFill>
                        </a:rPr>
                        <a:t> strand DNA (</a:t>
                      </a:r>
                      <a:r>
                        <a:rPr lang="en-US" sz="1600" b="1" baseline="0" dirty="0" smtClean="0">
                          <a:solidFill>
                            <a:srgbClr val="5C5C5C"/>
                          </a:solidFill>
                        </a:rPr>
                        <a:t>sense strand</a:t>
                      </a:r>
                      <a:r>
                        <a:rPr lang="en-US" sz="1600" baseline="0" dirty="0" smtClean="0">
                          <a:solidFill>
                            <a:srgbClr val="5C5C5C"/>
                          </a:solidFill>
                        </a:rPr>
                        <a:t>)…</a:t>
                      </a:r>
                      <a:endParaRPr lang="en-US" sz="1600" dirty="0">
                        <a:solidFill>
                          <a:srgbClr val="5C5C5C"/>
                        </a:solidFill>
                      </a:endParaRPr>
                    </a:p>
                  </a:txBody>
                  <a:tcP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pPr algn="ctr"/>
                      <a:r>
                        <a:rPr lang="en-US" sz="1600" dirty="0" err="1" smtClean="0">
                          <a:solidFill>
                            <a:srgbClr val="5C5C5C"/>
                          </a:solidFill>
                        </a:rPr>
                        <a:t>ggt</a:t>
                      </a:r>
                      <a:endParaRPr lang="en-US" sz="1600" dirty="0">
                        <a:solidFill>
                          <a:srgbClr val="5C5C5C"/>
                        </a:solidFill>
                      </a:endParaRPr>
                    </a:p>
                  </a:txBody>
                  <a:tcP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tcPr>
                </a:tc>
                <a:tc>
                  <a:txBody>
                    <a:bodyPr/>
                    <a:lstStyle/>
                    <a:p>
                      <a:pPr algn="ctr"/>
                      <a:r>
                        <a:rPr lang="en-US" sz="1600" dirty="0" err="1" smtClean="0">
                          <a:solidFill>
                            <a:srgbClr val="5C5C5C"/>
                          </a:solidFill>
                        </a:rPr>
                        <a:t>agt</a:t>
                      </a:r>
                      <a:endParaRPr lang="en-US" sz="1600" dirty="0">
                        <a:solidFill>
                          <a:srgbClr val="5C5C5C"/>
                        </a:solidFill>
                      </a:endParaRPr>
                    </a:p>
                  </a:txBody>
                  <a:tcP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tcPr>
                </a:tc>
                <a:tc>
                  <a:txBody>
                    <a:bodyPr/>
                    <a:lstStyle/>
                    <a:p>
                      <a:pPr algn="ctr"/>
                      <a:r>
                        <a:rPr lang="en-US" sz="1600" dirty="0" err="1" smtClean="0">
                          <a:solidFill>
                            <a:srgbClr val="5C5C5C"/>
                          </a:solidFill>
                        </a:rPr>
                        <a:t>aga</a:t>
                      </a:r>
                      <a:endParaRPr lang="en-US" sz="1600" dirty="0">
                        <a:solidFill>
                          <a:srgbClr val="5C5C5C"/>
                        </a:solidFill>
                      </a:endParaRPr>
                    </a:p>
                  </a:txBody>
                  <a:tcP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tcPr>
                </a:tc>
                <a:tc>
                  <a:txBody>
                    <a:bodyPr/>
                    <a:lstStyle/>
                    <a:p>
                      <a:pPr algn="ctr"/>
                      <a:r>
                        <a:rPr lang="en-US" sz="1600" dirty="0" err="1" smtClean="0">
                          <a:solidFill>
                            <a:srgbClr val="5C5C5C"/>
                          </a:solidFill>
                        </a:rPr>
                        <a:t>gtc</a:t>
                      </a:r>
                      <a:endParaRPr lang="en-US" sz="1600" dirty="0">
                        <a:solidFill>
                          <a:srgbClr val="5C5C5C"/>
                        </a:solidFill>
                      </a:endParaRPr>
                    </a:p>
                  </a:txBody>
                  <a:tcP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tcPr>
                </a:tc>
                <a:tc>
                  <a:txBody>
                    <a:bodyPr/>
                    <a:lstStyle/>
                    <a:p>
                      <a:pPr algn="ctr"/>
                      <a:r>
                        <a:rPr lang="en-US" sz="1600" dirty="0" err="1" smtClean="0">
                          <a:solidFill>
                            <a:srgbClr val="5C5C5C"/>
                          </a:solidFill>
                        </a:rPr>
                        <a:t>ccg</a:t>
                      </a:r>
                      <a:endParaRPr lang="en-US" sz="1600" dirty="0">
                        <a:solidFill>
                          <a:srgbClr val="5C5C5C"/>
                        </a:solidFill>
                      </a:endParaRPr>
                    </a:p>
                  </a:txBody>
                  <a:tcP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tcPr>
                </a:tc>
                <a:tc>
                  <a:txBody>
                    <a:bodyPr/>
                    <a:lstStyle/>
                    <a:p>
                      <a:pPr algn="ctr"/>
                      <a:r>
                        <a:rPr lang="en-US" sz="1600" dirty="0" err="1" smtClean="0">
                          <a:solidFill>
                            <a:srgbClr val="5C5C5C"/>
                          </a:solidFill>
                        </a:rPr>
                        <a:t>gga</a:t>
                      </a:r>
                      <a:endParaRPr lang="en-US" sz="1600" dirty="0">
                        <a:solidFill>
                          <a:srgbClr val="5C5C5C"/>
                        </a:solidFill>
                      </a:endParaRPr>
                    </a:p>
                  </a:txBody>
                  <a:tcP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tcPr>
                </a:tc>
                <a:tc>
                  <a:txBody>
                    <a:bodyPr/>
                    <a:lstStyle/>
                    <a:p>
                      <a:pPr algn="ctr"/>
                      <a:r>
                        <a:rPr lang="en-US" sz="1600" dirty="0" err="1" smtClean="0">
                          <a:solidFill>
                            <a:srgbClr val="5C5C5C"/>
                          </a:solidFill>
                        </a:rPr>
                        <a:t>aag</a:t>
                      </a:r>
                      <a:endParaRPr lang="en-US" sz="1600" dirty="0">
                        <a:solidFill>
                          <a:srgbClr val="5C5C5C"/>
                        </a:solidFill>
                      </a:endParaRPr>
                    </a:p>
                  </a:txBody>
                  <a:tcP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tcPr>
                </a:tc>
              </a:tr>
              <a:tr h="370840">
                <a:tc gridSpan="7">
                  <a:txBody>
                    <a:bodyPr/>
                    <a:lstStyle/>
                    <a:p>
                      <a:r>
                        <a:rPr lang="en-US" sz="1600" dirty="0" smtClean="0">
                          <a:solidFill>
                            <a:srgbClr val="5C5C5C"/>
                          </a:solidFill>
                        </a:rPr>
                        <a:t>…is </a:t>
                      </a:r>
                      <a:r>
                        <a:rPr lang="en-US" sz="1600" b="1" dirty="0" smtClean="0">
                          <a:solidFill>
                            <a:srgbClr val="5C5C5C"/>
                          </a:solidFill>
                        </a:rPr>
                        <a:t>replicated</a:t>
                      </a:r>
                      <a:r>
                        <a:rPr lang="en-US" sz="1600" dirty="0" smtClean="0">
                          <a:solidFill>
                            <a:srgbClr val="5C5C5C"/>
                          </a:solidFill>
                        </a:rPr>
                        <a:t> into its mirror image, the template strand (</a:t>
                      </a:r>
                      <a:r>
                        <a:rPr lang="en-US" sz="1600" b="1" dirty="0" smtClean="0">
                          <a:solidFill>
                            <a:srgbClr val="5C5C5C"/>
                          </a:solidFill>
                        </a:rPr>
                        <a:t>anti-sense</a:t>
                      </a:r>
                      <a:r>
                        <a:rPr lang="en-US" sz="1600" b="1" baseline="0" dirty="0" smtClean="0">
                          <a:solidFill>
                            <a:srgbClr val="5C5C5C"/>
                          </a:solidFill>
                        </a:rPr>
                        <a:t> strand</a:t>
                      </a:r>
                      <a:r>
                        <a:rPr lang="en-US" sz="1600" baseline="0" dirty="0" smtClean="0">
                          <a:solidFill>
                            <a:srgbClr val="5C5C5C"/>
                          </a:solidFill>
                        </a:rPr>
                        <a:t>):</a:t>
                      </a:r>
                      <a:endParaRPr lang="en-US" sz="1600" dirty="0">
                        <a:solidFill>
                          <a:srgbClr val="5C5C5C"/>
                        </a:solidFill>
                      </a:endParaRPr>
                    </a:p>
                  </a:txBody>
                  <a:tcP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r h="370840">
                <a:tc>
                  <a:txBody>
                    <a:bodyPr/>
                    <a:lstStyle/>
                    <a:p>
                      <a:pPr algn="ctr"/>
                      <a:r>
                        <a:rPr lang="en-US" sz="1600" dirty="0" err="1" smtClean="0">
                          <a:solidFill>
                            <a:srgbClr val="5C5C5C"/>
                          </a:solidFill>
                        </a:rPr>
                        <a:t>cca</a:t>
                      </a:r>
                      <a:endParaRPr lang="en-US" sz="1600" dirty="0">
                        <a:solidFill>
                          <a:srgbClr val="5C5C5C"/>
                        </a:solidFill>
                      </a:endParaRPr>
                    </a:p>
                  </a:txBody>
                  <a:tcP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tcPr>
                </a:tc>
                <a:tc>
                  <a:txBody>
                    <a:bodyPr/>
                    <a:lstStyle/>
                    <a:p>
                      <a:pPr algn="ctr"/>
                      <a:r>
                        <a:rPr lang="en-US" sz="1600" dirty="0" err="1" smtClean="0">
                          <a:solidFill>
                            <a:srgbClr val="5C5C5C"/>
                          </a:solidFill>
                        </a:rPr>
                        <a:t>tca</a:t>
                      </a:r>
                      <a:endParaRPr lang="en-US" sz="1600" dirty="0">
                        <a:solidFill>
                          <a:srgbClr val="5C5C5C"/>
                        </a:solidFill>
                      </a:endParaRPr>
                    </a:p>
                  </a:txBody>
                  <a:tcP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tcPr>
                </a:tc>
                <a:tc>
                  <a:txBody>
                    <a:bodyPr/>
                    <a:lstStyle/>
                    <a:p>
                      <a:pPr algn="ctr"/>
                      <a:r>
                        <a:rPr lang="en-US" sz="1600" dirty="0" err="1" smtClean="0">
                          <a:solidFill>
                            <a:srgbClr val="5C5C5C"/>
                          </a:solidFill>
                        </a:rPr>
                        <a:t>tct</a:t>
                      </a:r>
                      <a:endParaRPr lang="en-US" sz="1600" dirty="0">
                        <a:solidFill>
                          <a:srgbClr val="5C5C5C"/>
                        </a:solidFill>
                      </a:endParaRPr>
                    </a:p>
                  </a:txBody>
                  <a:tcP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tcPr>
                </a:tc>
                <a:tc>
                  <a:txBody>
                    <a:bodyPr/>
                    <a:lstStyle/>
                    <a:p>
                      <a:pPr algn="ctr"/>
                      <a:r>
                        <a:rPr lang="en-US" sz="1600" dirty="0" smtClean="0">
                          <a:solidFill>
                            <a:srgbClr val="5C5C5C"/>
                          </a:solidFill>
                        </a:rPr>
                        <a:t>cag</a:t>
                      </a:r>
                      <a:endParaRPr lang="en-US" sz="1600" dirty="0">
                        <a:solidFill>
                          <a:srgbClr val="5C5C5C"/>
                        </a:solidFill>
                      </a:endParaRPr>
                    </a:p>
                  </a:txBody>
                  <a:tcP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tcPr>
                </a:tc>
                <a:tc>
                  <a:txBody>
                    <a:bodyPr/>
                    <a:lstStyle/>
                    <a:p>
                      <a:pPr algn="ctr"/>
                      <a:r>
                        <a:rPr lang="en-US" sz="1600" dirty="0" err="1" smtClean="0">
                          <a:solidFill>
                            <a:srgbClr val="5C5C5C"/>
                          </a:solidFill>
                        </a:rPr>
                        <a:t>ggc</a:t>
                      </a:r>
                      <a:endParaRPr lang="en-US" sz="1600" dirty="0">
                        <a:solidFill>
                          <a:srgbClr val="5C5C5C"/>
                        </a:solidFill>
                      </a:endParaRPr>
                    </a:p>
                  </a:txBody>
                  <a:tcP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tcPr>
                </a:tc>
                <a:tc>
                  <a:txBody>
                    <a:bodyPr/>
                    <a:lstStyle/>
                    <a:p>
                      <a:pPr algn="ctr"/>
                      <a:r>
                        <a:rPr lang="en-US" sz="1600" dirty="0" err="1" smtClean="0">
                          <a:solidFill>
                            <a:srgbClr val="5C5C5C"/>
                          </a:solidFill>
                        </a:rPr>
                        <a:t>cct</a:t>
                      </a:r>
                      <a:endParaRPr lang="en-US" sz="1600" dirty="0">
                        <a:solidFill>
                          <a:srgbClr val="5C5C5C"/>
                        </a:solidFill>
                      </a:endParaRPr>
                    </a:p>
                  </a:txBody>
                  <a:tcP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tcPr>
                </a:tc>
                <a:tc>
                  <a:txBody>
                    <a:bodyPr/>
                    <a:lstStyle/>
                    <a:p>
                      <a:pPr algn="ctr"/>
                      <a:r>
                        <a:rPr lang="en-US" sz="1600" dirty="0" err="1" smtClean="0">
                          <a:solidFill>
                            <a:srgbClr val="5C5C5C"/>
                          </a:solidFill>
                        </a:rPr>
                        <a:t>ttc</a:t>
                      </a:r>
                      <a:endParaRPr lang="en-US" sz="1600" dirty="0">
                        <a:solidFill>
                          <a:srgbClr val="5C5C5C"/>
                        </a:solidFill>
                      </a:endParaRPr>
                    </a:p>
                  </a:txBody>
                  <a:tcP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740362470"/>
              </p:ext>
            </p:extLst>
          </p:nvPr>
        </p:nvGraphicFramePr>
        <p:xfrm>
          <a:off x="571498" y="2143686"/>
          <a:ext cx="2430421" cy="1865648"/>
        </p:xfrm>
        <a:graphic>
          <a:graphicData uri="http://schemas.openxmlformats.org/drawingml/2006/table">
            <a:tbl>
              <a:tblPr firstRow="1" bandRow="1">
                <a:tableStyleId>{5C22544A-7EE6-4342-B048-85BDC9FD1C3A}</a:tableStyleId>
              </a:tblPr>
              <a:tblGrid>
                <a:gridCol w="999729"/>
                <a:gridCol w="384499"/>
                <a:gridCol w="1046193"/>
              </a:tblGrid>
              <a:tr h="382288">
                <a:tc gridSpan="3">
                  <a:txBody>
                    <a:bodyPr/>
                    <a:lstStyle/>
                    <a:p>
                      <a:pPr algn="ctr"/>
                      <a:r>
                        <a:rPr lang="en-US" sz="1400" dirty="0" smtClean="0"/>
                        <a:t>Base Pair Replication Key</a:t>
                      </a:r>
                      <a:endParaRPr lang="en-US" sz="1400" dirty="0"/>
                    </a:p>
                  </a:txBody>
                  <a:tcPr marL="0" marR="0" marT="0" marB="0" anchor="ct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solidFill>
                      <a:srgbClr val="EC8A28"/>
                    </a:solidFill>
                  </a:tcPr>
                </a:tc>
                <a:tc hMerge="1">
                  <a:txBody>
                    <a:bodyPr/>
                    <a:lstStyle/>
                    <a:p>
                      <a:endParaRPr lang="en-US"/>
                    </a:p>
                  </a:txBody>
                  <a:tcPr/>
                </a:tc>
                <a:tc hMerge="1">
                  <a:txBody>
                    <a:bodyPr/>
                    <a:lstStyle/>
                    <a:p>
                      <a:endParaRPr lang="en-US" dirty="0"/>
                    </a:p>
                  </a:txBody>
                  <a:tcPr/>
                </a:tc>
              </a:tr>
              <a:tr h="370840">
                <a:tc>
                  <a:txBody>
                    <a:bodyPr/>
                    <a:lstStyle/>
                    <a:p>
                      <a:pPr marL="91440"/>
                      <a:r>
                        <a:rPr lang="en-US" sz="1600" dirty="0" smtClean="0"/>
                        <a:t>Guanine</a:t>
                      </a:r>
                      <a:endParaRPr lang="en-US" sz="1600" dirty="0"/>
                    </a:p>
                  </a:txBody>
                  <a:tcPr marL="0" marR="0" marT="0" marB="0" anchor="ct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noFill/>
                  </a:tcPr>
                </a:tc>
                <a:tc>
                  <a:txBody>
                    <a:bodyPr/>
                    <a:lstStyle/>
                    <a:p>
                      <a:pPr algn="ctr"/>
                      <a:r>
                        <a:rPr lang="en-US" sz="1600" dirty="0" smtClean="0">
                          <a:sym typeface="Wingdings"/>
                        </a:rPr>
                        <a:t></a:t>
                      </a:r>
                      <a:endParaRPr lang="en-US" sz="1600" dirty="0"/>
                    </a:p>
                  </a:txBody>
                  <a:tcPr marL="0" marR="0" marT="0" marB="0" anchor="ct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noFill/>
                  </a:tcPr>
                </a:tc>
                <a:tc>
                  <a:txBody>
                    <a:bodyPr/>
                    <a:lstStyle/>
                    <a:p>
                      <a:pPr marL="91440"/>
                      <a:r>
                        <a:rPr lang="en-US" sz="1600" dirty="0" smtClean="0"/>
                        <a:t>Cytosine</a:t>
                      </a:r>
                      <a:endParaRPr lang="en-US" sz="1600" dirty="0"/>
                    </a:p>
                  </a:txBody>
                  <a:tcPr marL="0" marR="0" marT="0" marB="0" anchor="ct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noFill/>
                  </a:tcPr>
                </a:tc>
              </a:tr>
              <a:tr h="370840">
                <a:tc>
                  <a:txBody>
                    <a:bodyPr/>
                    <a:lstStyle/>
                    <a:p>
                      <a:pPr marL="91440"/>
                      <a:r>
                        <a:rPr lang="en-US" sz="1600" dirty="0" smtClean="0"/>
                        <a:t>Cytosine</a:t>
                      </a:r>
                      <a:endParaRPr lang="en-US" sz="1600" dirty="0"/>
                    </a:p>
                  </a:txBody>
                  <a:tcPr marL="0" marR="0" marT="0" marB="0" anchor="ct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tcPr>
                </a:tc>
                <a:tc>
                  <a:txBody>
                    <a:bodyPr/>
                    <a:lstStyle/>
                    <a:p>
                      <a:pPr algn="ctr"/>
                      <a:r>
                        <a:rPr lang="en-US" sz="1600" dirty="0" smtClean="0">
                          <a:sym typeface="Wingdings"/>
                        </a:rPr>
                        <a:t></a:t>
                      </a:r>
                      <a:endParaRPr lang="en-US" sz="1600" dirty="0"/>
                    </a:p>
                  </a:txBody>
                  <a:tcPr marL="0" marR="0" marT="0" marB="0" anchor="ct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tcPr>
                </a:tc>
                <a:tc>
                  <a:txBody>
                    <a:bodyPr/>
                    <a:lstStyle/>
                    <a:p>
                      <a:pPr marL="91440"/>
                      <a:r>
                        <a:rPr lang="en-US" sz="1600" dirty="0" smtClean="0"/>
                        <a:t>Guanine</a:t>
                      </a:r>
                      <a:endParaRPr lang="en-US" sz="1600" dirty="0"/>
                    </a:p>
                  </a:txBody>
                  <a:tcPr marL="0" marR="0" marT="0" marB="0" anchor="ct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tcPr>
                </a:tc>
              </a:tr>
              <a:tr h="370840">
                <a:tc>
                  <a:txBody>
                    <a:bodyPr/>
                    <a:lstStyle/>
                    <a:p>
                      <a:pPr marL="91440"/>
                      <a:r>
                        <a:rPr lang="en-US" sz="1600" dirty="0" smtClean="0"/>
                        <a:t>Adenine</a:t>
                      </a:r>
                      <a:endParaRPr lang="en-US" sz="1600" dirty="0"/>
                    </a:p>
                  </a:txBody>
                  <a:tcPr marL="0" marR="0" marT="0" marB="0" anchor="ct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noFill/>
                  </a:tcPr>
                </a:tc>
                <a:tc>
                  <a:txBody>
                    <a:bodyPr/>
                    <a:lstStyle/>
                    <a:p>
                      <a:pPr algn="ctr"/>
                      <a:r>
                        <a:rPr lang="en-US" sz="1600" dirty="0" smtClean="0">
                          <a:sym typeface="Wingdings"/>
                        </a:rPr>
                        <a:t> </a:t>
                      </a:r>
                      <a:endParaRPr lang="en-US" sz="1600" dirty="0"/>
                    </a:p>
                  </a:txBody>
                  <a:tcPr marL="0" marR="0" marT="0" marB="0" anchor="ct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noFill/>
                  </a:tcPr>
                </a:tc>
                <a:tc>
                  <a:txBody>
                    <a:bodyPr/>
                    <a:lstStyle/>
                    <a:p>
                      <a:pPr marL="91440"/>
                      <a:r>
                        <a:rPr lang="en-US" sz="1600" dirty="0" smtClean="0"/>
                        <a:t>Thymine</a:t>
                      </a:r>
                      <a:endParaRPr lang="en-US" sz="1600" dirty="0"/>
                    </a:p>
                  </a:txBody>
                  <a:tcPr marL="0" marR="0" marT="0" marB="0" anchor="ct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noFill/>
                  </a:tcPr>
                </a:tc>
              </a:tr>
              <a:tr h="370840">
                <a:tc>
                  <a:txBody>
                    <a:bodyPr/>
                    <a:lstStyle/>
                    <a:p>
                      <a:pPr marL="91440"/>
                      <a:r>
                        <a:rPr lang="en-US" sz="1600" dirty="0" smtClean="0"/>
                        <a:t>Thymine</a:t>
                      </a:r>
                      <a:endParaRPr lang="en-US" sz="1600" dirty="0"/>
                    </a:p>
                  </a:txBody>
                  <a:tcPr marL="0" marR="0" marT="0" marB="0" anchor="ct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tcPr>
                </a:tc>
                <a:tc>
                  <a:txBody>
                    <a:bodyPr/>
                    <a:lstStyle/>
                    <a:p>
                      <a:pPr algn="ctr"/>
                      <a:r>
                        <a:rPr lang="en-US" sz="1600" dirty="0" smtClean="0">
                          <a:sym typeface="Wingdings"/>
                        </a:rPr>
                        <a:t></a:t>
                      </a:r>
                      <a:endParaRPr lang="en-US" sz="1600" dirty="0"/>
                    </a:p>
                  </a:txBody>
                  <a:tcPr marL="0" marR="0" marT="0" marB="0" anchor="ct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tcPr>
                </a:tc>
                <a:tc>
                  <a:txBody>
                    <a:bodyPr/>
                    <a:lstStyle/>
                    <a:p>
                      <a:pPr marL="91440"/>
                      <a:r>
                        <a:rPr lang="en-US" sz="1600" dirty="0" smtClean="0"/>
                        <a:t>Adenine</a:t>
                      </a:r>
                      <a:endParaRPr lang="en-US" sz="1600" dirty="0"/>
                    </a:p>
                  </a:txBody>
                  <a:tcPr marL="0" marR="0" marT="0" marB="0" anchor="ctr">
                    <a:lnL w="12700" cap="flat" cmpd="sng" algn="ctr">
                      <a:solidFill>
                        <a:srgbClr val="EA8927"/>
                      </a:solidFill>
                      <a:prstDash val="solid"/>
                      <a:round/>
                      <a:headEnd type="none" w="med" len="med"/>
                      <a:tailEnd type="none" w="med" len="med"/>
                    </a:lnL>
                    <a:lnR w="12700" cap="flat" cmpd="sng" algn="ctr">
                      <a:solidFill>
                        <a:srgbClr val="EA8927"/>
                      </a:solidFill>
                      <a:prstDash val="solid"/>
                      <a:round/>
                      <a:headEnd type="none" w="med" len="med"/>
                      <a:tailEnd type="none" w="med" len="med"/>
                    </a:lnR>
                    <a:lnT w="12700" cap="flat" cmpd="sng" algn="ctr">
                      <a:solidFill>
                        <a:srgbClr val="EA8927"/>
                      </a:solidFill>
                      <a:prstDash val="solid"/>
                      <a:round/>
                      <a:headEnd type="none" w="med" len="med"/>
                      <a:tailEnd type="none" w="med" len="med"/>
                    </a:lnT>
                    <a:lnB w="12700" cap="flat" cmpd="sng" algn="ctr">
                      <a:solidFill>
                        <a:srgbClr val="EA8927"/>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0"/>
          </p:nvPr>
        </p:nvSpPr>
        <p:spPr/>
        <p:txBody>
          <a:bodyPr/>
          <a:lstStyle/>
          <a:p>
            <a:fld id="{CFE4BAC9-6D41-4691-9299-18EF07EF0177}" type="slidenum">
              <a:rPr lang="en-US" smtClean="0"/>
              <a:pPr/>
              <a:t>25</a:t>
            </a:fld>
            <a:endParaRPr lang="en-US" dirty="0"/>
          </a:p>
        </p:txBody>
      </p:sp>
    </p:spTree>
    <p:extLst>
      <p:ext uri="{BB962C8B-B14F-4D97-AF65-F5344CB8AC3E}">
        <p14:creationId xmlns:p14="http://schemas.microsoft.com/office/powerpoint/2010/main" val="173990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0747" y="2079625"/>
            <a:ext cx="4016375" cy="2157730"/>
          </a:xfrm>
        </p:spPr>
        <p:txBody>
          <a:bodyPr>
            <a:normAutofit/>
          </a:bodyPr>
          <a:lstStyle/>
          <a:p>
            <a:r>
              <a:rPr lang="en-US" sz="2000" dirty="0" smtClean="0">
                <a:solidFill>
                  <a:srgbClr val="5C5C5C"/>
                </a:solidFill>
              </a:rPr>
              <a:t>Next, </a:t>
            </a:r>
            <a:r>
              <a:rPr lang="en-US" sz="2000" b="1" dirty="0" smtClean="0">
                <a:solidFill>
                  <a:srgbClr val="5C5C5C"/>
                </a:solidFill>
              </a:rPr>
              <a:t>transcribe</a:t>
            </a:r>
            <a:r>
              <a:rPr lang="en-US" sz="2000" dirty="0" smtClean="0">
                <a:solidFill>
                  <a:srgbClr val="5C5C5C"/>
                </a:solidFill>
              </a:rPr>
              <a:t> </a:t>
            </a:r>
            <a:r>
              <a:rPr lang="en-US" sz="2000" dirty="0">
                <a:solidFill>
                  <a:srgbClr val="5C5C5C"/>
                </a:solidFill>
              </a:rPr>
              <a:t>your anti-sense strand into </a:t>
            </a:r>
            <a:r>
              <a:rPr lang="en-US" sz="2000" b="1" dirty="0">
                <a:solidFill>
                  <a:srgbClr val="5C5C5C"/>
                </a:solidFill>
              </a:rPr>
              <a:t>mRNA</a:t>
            </a:r>
            <a:r>
              <a:rPr lang="en-US" sz="2000" dirty="0">
                <a:solidFill>
                  <a:srgbClr val="5C5C5C"/>
                </a:solidFill>
              </a:rPr>
              <a:t>. </a:t>
            </a:r>
            <a:r>
              <a:rPr lang="en-US" sz="2000" dirty="0" smtClean="0">
                <a:solidFill>
                  <a:srgbClr val="5C5C5C"/>
                </a:solidFill>
              </a:rPr>
              <a:t>Remember that RNA </a:t>
            </a:r>
            <a:r>
              <a:rPr lang="en-US" sz="2000" dirty="0">
                <a:solidFill>
                  <a:srgbClr val="5C5C5C"/>
                </a:solidFill>
              </a:rPr>
              <a:t>uses uracil (U</a:t>
            </a:r>
            <a:r>
              <a:rPr lang="en-US" sz="2000" dirty="0" smtClean="0">
                <a:solidFill>
                  <a:srgbClr val="5C5C5C"/>
                </a:solidFill>
              </a:rPr>
              <a:t>) instead </a:t>
            </a:r>
            <a:r>
              <a:rPr lang="en-US" sz="2000" dirty="0">
                <a:solidFill>
                  <a:srgbClr val="5C5C5C"/>
                </a:solidFill>
              </a:rPr>
              <a:t>of thymine (T)</a:t>
            </a:r>
            <a:r>
              <a:rPr lang="en-US" sz="2000" dirty="0" smtClean="0">
                <a:solidFill>
                  <a:srgbClr val="5C5C5C"/>
                </a:solidFill>
              </a:rPr>
              <a:t>.</a:t>
            </a:r>
          </a:p>
        </p:txBody>
      </p:sp>
      <p:graphicFrame>
        <p:nvGraphicFramePr>
          <p:cNvPr id="10" name="Table 9"/>
          <p:cNvGraphicFramePr>
            <a:graphicFrameLocks noGrp="1"/>
          </p:cNvGraphicFramePr>
          <p:nvPr>
            <p:extLst>
              <p:ext uri="{D42A27DB-BD31-4B8C-83A1-F6EECF244321}">
                <p14:modId xmlns:p14="http://schemas.microsoft.com/office/powerpoint/2010/main" val="1208903240"/>
              </p:ext>
            </p:extLst>
          </p:nvPr>
        </p:nvGraphicFramePr>
        <p:xfrm>
          <a:off x="646883" y="4292108"/>
          <a:ext cx="8100239" cy="1945914"/>
        </p:xfrm>
        <a:graphic>
          <a:graphicData uri="http://schemas.openxmlformats.org/drawingml/2006/table">
            <a:tbl>
              <a:tblPr firstRow="1" bandRow="1">
                <a:tableStyleId>{5C22544A-7EE6-4342-B048-85BDC9FD1C3A}</a:tableStyleId>
              </a:tblPr>
              <a:tblGrid>
                <a:gridCol w="1157177"/>
                <a:gridCol w="1157177"/>
                <a:gridCol w="1157177"/>
                <a:gridCol w="1157177"/>
                <a:gridCol w="1157177"/>
                <a:gridCol w="1157177"/>
                <a:gridCol w="1157177"/>
              </a:tblGrid>
              <a:tr h="0">
                <a:tc gridSpan="7">
                  <a:txBody>
                    <a:bodyPr/>
                    <a:lstStyle/>
                    <a:p>
                      <a:pPr algn="ctr"/>
                      <a:r>
                        <a:rPr lang="en-US" sz="1600" dirty="0" smtClean="0"/>
                        <a:t>Transcription: Anti-Sense Strand</a:t>
                      </a:r>
                      <a:r>
                        <a:rPr lang="en-US" sz="1600" baseline="0" dirty="0" smtClean="0"/>
                        <a:t> to mRNA</a:t>
                      </a:r>
                      <a:endParaRPr lang="en-US" sz="1600" dirty="0"/>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solidFill>
                      <a:srgbClr val="280C3A"/>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283679">
                <a:tc gridSpan="7">
                  <a:txBody>
                    <a:bodyPr/>
                    <a:lstStyle/>
                    <a:p>
                      <a:pPr algn="ctr"/>
                      <a:r>
                        <a:rPr lang="en-US" sz="1600" dirty="0" smtClean="0"/>
                        <a:t>Sense Strand:</a:t>
                      </a:r>
                      <a:endParaRPr lang="en-US" sz="1600" dirty="0"/>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283679">
                <a:tc>
                  <a:txBody>
                    <a:bodyPr/>
                    <a:lstStyle/>
                    <a:p>
                      <a:pPr algn="ctr"/>
                      <a:r>
                        <a:rPr lang="en-US" sz="1600" dirty="0" err="1" smtClean="0"/>
                        <a:t>ggt</a:t>
                      </a:r>
                      <a:endParaRPr lang="en-US" sz="1600" dirty="0"/>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c>
                  <a:txBody>
                    <a:bodyPr/>
                    <a:lstStyle/>
                    <a:p>
                      <a:pPr algn="ctr"/>
                      <a:r>
                        <a:rPr lang="en-US" sz="1600" dirty="0" err="1" smtClean="0"/>
                        <a:t>agt</a:t>
                      </a:r>
                      <a:endParaRPr lang="en-US" sz="1600" dirty="0"/>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c>
                  <a:txBody>
                    <a:bodyPr/>
                    <a:lstStyle/>
                    <a:p>
                      <a:pPr algn="ctr"/>
                      <a:r>
                        <a:rPr lang="en-US" sz="1600" dirty="0" err="1" smtClean="0"/>
                        <a:t>aga</a:t>
                      </a:r>
                      <a:endParaRPr lang="en-US" sz="1600" dirty="0"/>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c>
                  <a:txBody>
                    <a:bodyPr/>
                    <a:lstStyle/>
                    <a:p>
                      <a:pPr algn="ctr"/>
                      <a:r>
                        <a:rPr lang="en-US" sz="1600" dirty="0" err="1" smtClean="0"/>
                        <a:t>gtc</a:t>
                      </a:r>
                      <a:endParaRPr lang="en-US" sz="1600" dirty="0"/>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c>
                  <a:txBody>
                    <a:bodyPr/>
                    <a:lstStyle/>
                    <a:p>
                      <a:pPr algn="ctr"/>
                      <a:r>
                        <a:rPr lang="en-US" sz="1600" dirty="0" err="1" smtClean="0"/>
                        <a:t>ccg</a:t>
                      </a:r>
                      <a:endParaRPr lang="en-US" sz="1600" dirty="0"/>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c>
                  <a:txBody>
                    <a:bodyPr/>
                    <a:lstStyle/>
                    <a:p>
                      <a:pPr algn="ctr"/>
                      <a:r>
                        <a:rPr lang="en-US" sz="1600" dirty="0" err="1" smtClean="0"/>
                        <a:t>gga</a:t>
                      </a:r>
                      <a:endParaRPr lang="en-US" sz="1600" dirty="0"/>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c>
                  <a:txBody>
                    <a:bodyPr/>
                    <a:lstStyle/>
                    <a:p>
                      <a:pPr algn="ctr"/>
                      <a:r>
                        <a:rPr lang="en-US" sz="1600" dirty="0" err="1" smtClean="0"/>
                        <a:t>aag</a:t>
                      </a:r>
                      <a:endParaRPr lang="en-US" sz="1600" dirty="0"/>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r>
              <a:tr h="283679">
                <a:tc gridSpan="7">
                  <a:txBody>
                    <a:bodyPr/>
                    <a:lstStyle/>
                    <a:p>
                      <a:pPr algn="ctr"/>
                      <a:r>
                        <a:rPr lang="en-US" sz="1600" dirty="0" smtClean="0"/>
                        <a:t>Anti-Sense Strand:</a:t>
                      </a:r>
                      <a:endParaRPr lang="en-US" sz="1600" dirty="0"/>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r h="283679">
                <a:tc>
                  <a:txBody>
                    <a:bodyPr/>
                    <a:lstStyle/>
                    <a:p>
                      <a:pPr algn="ctr"/>
                      <a:r>
                        <a:rPr lang="en-US" sz="1600" dirty="0" err="1" smtClean="0"/>
                        <a:t>cca</a:t>
                      </a:r>
                      <a:endParaRPr lang="en-US" sz="1600" dirty="0"/>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c>
                  <a:txBody>
                    <a:bodyPr/>
                    <a:lstStyle/>
                    <a:p>
                      <a:pPr algn="ctr"/>
                      <a:r>
                        <a:rPr lang="en-US" sz="1600" dirty="0" err="1" smtClean="0"/>
                        <a:t>tca</a:t>
                      </a:r>
                      <a:endParaRPr lang="en-US" sz="1600" dirty="0"/>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c>
                  <a:txBody>
                    <a:bodyPr/>
                    <a:lstStyle/>
                    <a:p>
                      <a:pPr algn="ctr"/>
                      <a:r>
                        <a:rPr lang="en-US" sz="1600" dirty="0" err="1" smtClean="0"/>
                        <a:t>tct</a:t>
                      </a:r>
                      <a:endParaRPr lang="en-US" sz="1600" dirty="0"/>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c>
                  <a:txBody>
                    <a:bodyPr/>
                    <a:lstStyle/>
                    <a:p>
                      <a:pPr algn="ctr"/>
                      <a:r>
                        <a:rPr lang="en-US" sz="1600" dirty="0" smtClean="0"/>
                        <a:t>cag</a:t>
                      </a:r>
                      <a:endParaRPr lang="en-US" sz="1600" dirty="0"/>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c>
                  <a:txBody>
                    <a:bodyPr/>
                    <a:lstStyle/>
                    <a:p>
                      <a:pPr algn="ctr"/>
                      <a:r>
                        <a:rPr lang="en-US" sz="1600" dirty="0" err="1" smtClean="0"/>
                        <a:t>ggc</a:t>
                      </a:r>
                      <a:endParaRPr lang="en-US" sz="1600" dirty="0"/>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c>
                  <a:txBody>
                    <a:bodyPr/>
                    <a:lstStyle/>
                    <a:p>
                      <a:pPr algn="ctr"/>
                      <a:r>
                        <a:rPr lang="en-US" sz="1600" dirty="0" err="1" smtClean="0"/>
                        <a:t>cct</a:t>
                      </a:r>
                      <a:endParaRPr lang="en-US" sz="1600" dirty="0"/>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c>
                  <a:txBody>
                    <a:bodyPr/>
                    <a:lstStyle/>
                    <a:p>
                      <a:pPr algn="ctr"/>
                      <a:r>
                        <a:rPr lang="en-US" sz="1600" dirty="0" err="1" smtClean="0"/>
                        <a:t>ttc</a:t>
                      </a:r>
                      <a:endParaRPr lang="en-US" sz="1600" dirty="0"/>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r>
              <a:tr h="283679">
                <a:tc gridSpan="7">
                  <a:txBody>
                    <a:bodyPr/>
                    <a:lstStyle/>
                    <a:p>
                      <a:pPr algn="ctr"/>
                      <a:r>
                        <a:rPr lang="en-US" sz="1600" b="1" dirty="0" smtClean="0">
                          <a:solidFill>
                            <a:srgbClr val="5C5C5C"/>
                          </a:solidFill>
                        </a:rPr>
                        <a:t>mRNA</a:t>
                      </a:r>
                      <a:r>
                        <a:rPr lang="en-US" sz="1600" b="1" baseline="0" dirty="0" smtClean="0">
                          <a:solidFill>
                            <a:srgbClr val="5C5C5C"/>
                          </a:solidFill>
                        </a:rPr>
                        <a:t> Transcription:</a:t>
                      </a:r>
                      <a:endParaRPr lang="en-US" sz="1600" b="1" dirty="0">
                        <a:solidFill>
                          <a:srgbClr val="5C5C5C"/>
                        </a:solidFill>
                      </a:endParaRPr>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noFill/>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r>
              <a:tr h="283679">
                <a:tc>
                  <a:txBody>
                    <a:bodyPr/>
                    <a:lstStyle/>
                    <a:p>
                      <a:pPr algn="ctr"/>
                      <a:r>
                        <a:rPr lang="en-US" sz="1600" dirty="0" err="1" smtClean="0"/>
                        <a:t>ggu</a:t>
                      </a:r>
                      <a:endParaRPr lang="en-US" sz="1600" dirty="0"/>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c>
                  <a:txBody>
                    <a:bodyPr/>
                    <a:lstStyle/>
                    <a:p>
                      <a:pPr algn="ctr"/>
                      <a:r>
                        <a:rPr lang="en-US" sz="1600" dirty="0" err="1" smtClean="0"/>
                        <a:t>agu</a:t>
                      </a:r>
                      <a:endParaRPr lang="en-US" sz="1600" dirty="0"/>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c>
                  <a:txBody>
                    <a:bodyPr/>
                    <a:lstStyle/>
                    <a:p>
                      <a:pPr algn="ctr"/>
                      <a:r>
                        <a:rPr lang="en-US" sz="1600" dirty="0" err="1" smtClean="0"/>
                        <a:t>aga</a:t>
                      </a:r>
                      <a:endParaRPr lang="en-US" sz="1600" dirty="0"/>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c>
                  <a:txBody>
                    <a:bodyPr/>
                    <a:lstStyle/>
                    <a:p>
                      <a:pPr algn="ctr"/>
                      <a:r>
                        <a:rPr lang="en-US" sz="1600" dirty="0" err="1" smtClean="0"/>
                        <a:t>guc</a:t>
                      </a:r>
                      <a:endParaRPr lang="en-US" sz="1600" dirty="0"/>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c>
                  <a:txBody>
                    <a:bodyPr/>
                    <a:lstStyle/>
                    <a:p>
                      <a:pPr algn="ctr"/>
                      <a:r>
                        <a:rPr lang="en-US" sz="1600" dirty="0" err="1" smtClean="0"/>
                        <a:t>ccg</a:t>
                      </a:r>
                      <a:endParaRPr lang="en-US" sz="1600" dirty="0"/>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c>
                  <a:txBody>
                    <a:bodyPr/>
                    <a:lstStyle/>
                    <a:p>
                      <a:pPr algn="ctr"/>
                      <a:r>
                        <a:rPr lang="en-US" sz="1600" dirty="0" err="1" smtClean="0"/>
                        <a:t>gga</a:t>
                      </a:r>
                      <a:endParaRPr lang="en-US" sz="1600" dirty="0"/>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c>
                  <a:txBody>
                    <a:bodyPr/>
                    <a:lstStyle/>
                    <a:p>
                      <a:pPr algn="ctr"/>
                      <a:r>
                        <a:rPr lang="en-US" sz="1600" dirty="0" err="1" smtClean="0"/>
                        <a:t>aag</a:t>
                      </a:r>
                      <a:endParaRPr lang="en-US" sz="1600" dirty="0"/>
                    </a:p>
                  </a:txBody>
                  <a:tcPr marL="0" marR="0" marT="0" marB="0">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696433769"/>
              </p:ext>
            </p:extLst>
          </p:nvPr>
        </p:nvGraphicFramePr>
        <p:xfrm>
          <a:off x="646883" y="2079625"/>
          <a:ext cx="3655242" cy="2062480"/>
        </p:xfrm>
        <a:graphic>
          <a:graphicData uri="http://schemas.openxmlformats.org/drawingml/2006/table">
            <a:tbl>
              <a:tblPr firstRow="1" bandRow="1">
                <a:tableStyleId>{5C22544A-7EE6-4342-B048-85BDC9FD1C3A}</a:tableStyleId>
              </a:tblPr>
              <a:tblGrid>
                <a:gridCol w="1503547"/>
                <a:gridCol w="578269"/>
                <a:gridCol w="1573426"/>
              </a:tblGrid>
              <a:tr h="382288">
                <a:tc gridSpan="3">
                  <a:txBody>
                    <a:bodyPr/>
                    <a:lstStyle/>
                    <a:p>
                      <a:pPr algn="ctr"/>
                      <a:r>
                        <a:rPr lang="en-US" sz="1600" dirty="0" smtClean="0"/>
                        <a:t>Transcription: </a:t>
                      </a:r>
                      <a:br>
                        <a:rPr lang="en-US" sz="1600" dirty="0" smtClean="0"/>
                      </a:br>
                      <a:r>
                        <a:rPr lang="en-US" sz="1600" dirty="0" smtClean="0"/>
                        <a:t>Anti-Sense Strand</a:t>
                      </a:r>
                      <a:r>
                        <a:rPr lang="en-US" sz="1600" baseline="0" dirty="0" smtClean="0"/>
                        <a:t> to mRNA</a:t>
                      </a:r>
                      <a:endParaRPr lang="en-US" sz="1600" dirty="0"/>
                    </a:p>
                  </a:txBody>
                  <a:tcPr>
                    <a:lnB w="12700" cap="flat" cmpd="sng" algn="ctr">
                      <a:solidFill>
                        <a:srgbClr val="280C3A"/>
                      </a:solidFill>
                      <a:prstDash val="solid"/>
                      <a:round/>
                      <a:headEnd type="none" w="med" len="med"/>
                      <a:tailEnd type="none" w="med" len="med"/>
                    </a:lnB>
                    <a:solidFill>
                      <a:srgbClr val="280C3A"/>
                    </a:solidFill>
                  </a:tcPr>
                </a:tc>
                <a:tc hMerge="1">
                  <a:txBody>
                    <a:bodyPr/>
                    <a:lstStyle/>
                    <a:p>
                      <a:endParaRPr lang="en-US"/>
                    </a:p>
                  </a:txBody>
                  <a:tcPr/>
                </a:tc>
                <a:tc hMerge="1">
                  <a:txBody>
                    <a:bodyPr/>
                    <a:lstStyle/>
                    <a:p>
                      <a:endParaRPr lang="en-US" dirty="0"/>
                    </a:p>
                  </a:txBody>
                  <a:tcPr/>
                </a:tc>
              </a:tr>
              <a:tr h="370840">
                <a:tc>
                  <a:txBody>
                    <a:bodyPr/>
                    <a:lstStyle/>
                    <a:p>
                      <a:r>
                        <a:rPr lang="en-US" sz="1600" dirty="0" smtClean="0"/>
                        <a:t>Cytosine</a:t>
                      </a:r>
                      <a:endParaRPr lang="en-US" sz="1600" dirty="0"/>
                    </a:p>
                  </a:txBody>
                  <a:tcPr>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noFill/>
                  </a:tcPr>
                </a:tc>
                <a:tc>
                  <a:txBody>
                    <a:bodyPr/>
                    <a:lstStyle/>
                    <a:p>
                      <a:pPr algn="ctr"/>
                      <a:r>
                        <a:rPr lang="en-US" sz="1600" dirty="0" smtClean="0">
                          <a:sym typeface="Wingdings"/>
                        </a:rPr>
                        <a:t></a:t>
                      </a:r>
                      <a:endParaRPr lang="en-US" sz="1600" dirty="0"/>
                    </a:p>
                  </a:txBody>
                  <a:tcPr>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noFill/>
                  </a:tcPr>
                </a:tc>
                <a:tc>
                  <a:txBody>
                    <a:bodyPr/>
                    <a:lstStyle/>
                    <a:p>
                      <a:r>
                        <a:rPr lang="en-US" sz="1600" dirty="0" smtClean="0"/>
                        <a:t>Guanine</a:t>
                      </a:r>
                      <a:endParaRPr lang="en-US" sz="1600" dirty="0"/>
                    </a:p>
                  </a:txBody>
                  <a:tcPr>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noFill/>
                  </a:tcPr>
                </a:tc>
              </a:tr>
              <a:tr h="370840">
                <a:tc>
                  <a:txBody>
                    <a:bodyPr/>
                    <a:lstStyle/>
                    <a:p>
                      <a:r>
                        <a:rPr lang="en-US" sz="1600" dirty="0" smtClean="0"/>
                        <a:t>Guanine</a:t>
                      </a:r>
                      <a:endParaRPr lang="en-US" sz="1600" dirty="0"/>
                    </a:p>
                  </a:txBody>
                  <a:tcPr>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c>
                  <a:txBody>
                    <a:bodyPr/>
                    <a:lstStyle/>
                    <a:p>
                      <a:pPr algn="ctr"/>
                      <a:r>
                        <a:rPr lang="en-US" sz="1600" dirty="0" smtClean="0">
                          <a:sym typeface="Wingdings"/>
                        </a:rPr>
                        <a:t></a:t>
                      </a:r>
                      <a:endParaRPr lang="en-US" sz="1600" dirty="0"/>
                    </a:p>
                  </a:txBody>
                  <a:tcPr>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c>
                  <a:txBody>
                    <a:bodyPr/>
                    <a:lstStyle/>
                    <a:p>
                      <a:r>
                        <a:rPr lang="en-US" sz="1600" dirty="0" smtClean="0"/>
                        <a:t>Cytosine</a:t>
                      </a:r>
                      <a:endParaRPr lang="en-US" sz="1600" dirty="0"/>
                    </a:p>
                  </a:txBody>
                  <a:tcPr>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r>
              <a:tr h="370840">
                <a:tc>
                  <a:txBody>
                    <a:bodyPr/>
                    <a:lstStyle/>
                    <a:p>
                      <a:r>
                        <a:rPr lang="en-US" sz="1600" dirty="0" smtClean="0"/>
                        <a:t>Adenine</a:t>
                      </a:r>
                      <a:endParaRPr lang="en-US" sz="1600" dirty="0"/>
                    </a:p>
                  </a:txBody>
                  <a:tcPr>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noFill/>
                  </a:tcPr>
                </a:tc>
                <a:tc>
                  <a:txBody>
                    <a:bodyPr/>
                    <a:lstStyle/>
                    <a:p>
                      <a:pPr algn="ctr"/>
                      <a:r>
                        <a:rPr lang="en-US" sz="1600" dirty="0" smtClean="0">
                          <a:sym typeface="Wingdings"/>
                        </a:rPr>
                        <a:t></a:t>
                      </a:r>
                      <a:endParaRPr lang="en-US" sz="1600" dirty="0"/>
                    </a:p>
                  </a:txBody>
                  <a:tcPr>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noFill/>
                  </a:tcPr>
                </a:tc>
                <a:tc>
                  <a:txBody>
                    <a:bodyPr/>
                    <a:lstStyle/>
                    <a:p>
                      <a:r>
                        <a:rPr lang="en-US" sz="1600" b="1" dirty="0" smtClean="0">
                          <a:solidFill>
                            <a:srgbClr val="280C3A"/>
                          </a:solidFill>
                        </a:rPr>
                        <a:t>Uracil</a:t>
                      </a:r>
                      <a:endParaRPr lang="en-US" sz="1600" b="1" dirty="0">
                        <a:solidFill>
                          <a:srgbClr val="280C3A"/>
                        </a:solidFill>
                      </a:endParaRPr>
                    </a:p>
                  </a:txBody>
                  <a:tcPr>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noFill/>
                  </a:tcPr>
                </a:tc>
              </a:tr>
              <a:tr h="370840">
                <a:tc>
                  <a:txBody>
                    <a:bodyPr/>
                    <a:lstStyle/>
                    <a:p>
                      <a:r>
                        <a:rPr lang="en-US" sz="1600" dirty="0" smtClean="0"/>
                        <a:t>Thymine</a:t>
                      </a:r>
                      <a:endParaRPr lang="en-US" sz="1600" dirty="0"/>
                    </a:p>
                  </a:txBody>
                  <a:tcPr>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c>
                  <a:txBody>
                    <a:bodyPr/>
                    <a:lstStyle/>
                    <a:p>
                      <a:pPr algn="ctr"/>
                      <a:r>
                        <a:rPr lang="en-US" sz="1600" dirty="0" smtClean="0">
                          <a:sym typeface="Wingdings"/>
                        </a:rPr>
                        <a:t> </a:t>
                      </a:r>
                      <a:endParaRPr lang="en-US" sz="1600" dirty="0"/>
                    </a:p>
                  </a:txBody>
                  <a:tcPr>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c>
                  <a:txBody>
                    <a:bodyPr/>
                    <a:lstStyle/>
                    <a:p>
                      <a:r>
                        <a:rPr lang="en-US" sz="1600" dirty="0" smtClean="0"/>
                        <a:t>Adenine</a:t>
                      </a:r>
                      <a:endParaRPr lang="en-US" sz="1600" dirty="0"/>
                    </a:p>
                  </a:txBody>
                  <a:tcPr>
                    <a:lnL w="12700" cap="flat" cmpd="sng" algn="ctr">
                      <a:solidFill>
                        <a:srgbClr val="280C3A"/>
                      </a:solidFill>
                      <a:prstDash val="solid"/>
                      <a:round/>
                      <a:headEnd type="none" w="med" len="med"/>
                      <a:tailEnd type="none" w="med" len="med"/>
                    </a:lnL>
                    <a:lnR w="12700" cap="flat" cmpd="sng" algn="ctr">
                      <a:solidFill>
                        <a:srgbClr val="280C3A"/>
                      </a:solidFill>
                      <a:prstDash val="solid"/>
                      <a:round/>
                      <a:headEnd type="none" w="med" len="med"/>
                      <a:tailEnd type="none" w="med" len="med"/>
                    </a:lnR>
                    <a:lnT w="12700" cap="flat" cmpd="sng" algn="ctr">
                      <a:solidFill>
                        <a:srgbClr val="280C3A"/>
                      </a:solidFill>
                      <a:prstDash val="solid"/>
                      <a:round/>
                      <a:headEnd type="none" w="med" len="med"/>
                      <a:tailEnd type="none" w="med" len="med"/>
                    </a:lnT>
                    <a:lnB w="12700" cap="flat" cmpd="sng" algn="ctr">
                      <a:solidFill>
                        <a:srgbClr val="280C3A"/>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0"/>
          </p:nvPr>
        </p:nvSpPr>
        <p:spPr/>
        <p:txBody>
          <a:bodyPr/>
          <a:lstStyle/>
          <a:p>
            <a:fld id="{CFE4BAC9-6D41-4691-9299-18EF07EF0177}" type="slidenum">
              <a:rPr lang="en-US" smtClean="0"/>
              <a:pPr/>
              <a:t>26</a:t>
            </a:fld>
            <a:endParaRPr lang="en-US" dirty="0"/>
          </a:p>
        </p:txBody>
      </p:sp>
    </p:spTree>
    <p:extLst>
      <p:ext uri="{BB962C8B-B14F-4D97-AF65-F5344CB8AC3E}">
        <p14:creationId xmlns:p14="http://schemas.microsoft.com/office/powerpoint/2010/main" val="287095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7251" y="1825308"/>
            <a:ext cx="4019550" cy="4300855"/>
          </a:xfrm>
        </p:spPr>
        <p:txBody>
          <a:bodyPr anchor="t">
            <a:normAutofit/>
          </a:bodyPr>
          <a:lstStyle/>
          <a:p>
            <a:pPr marL="0" indent="0">
              <a:buNone/>
            </a:pPr>
            <a:r>
              <a:rPr lang="en-US" sz="2000" dirty="0" smtClean="0"/>
              <a:t>Use the </a:t>
            </a:r>
            <a:r>
              <a:rPr lang="en-US" sz="2000" dirty="0"/>
              <a:t>Codon </a:t>
            </a:r>
            <a:r>
              <a:rPr lang="en-US" sz="2000" dirty="0" smtClean="0"/>
              <a:t>Chart to </a:t>
            </a:r>
            <a:r>
              <a:rPr lang="en-US" sz="2000" dirty="0"/>
              <a:t>translate </a:t>
            </a:r>
            <a:r>
              <a:rPr lang="en-US" sz="2000" dirty="0" smtClean="0"/>
              <a:t>the </a:t>
            </a:r>
            <a:r>
              <a:rPr lang="en-US" sz="2000" dirty="0"/>
              <a:t>normal </a:t>
            </a:r>
            <a:r>
              <a:rPr lang="en-US" sz="2000" dirty="0" smtClean="0"/>
              <a:t>mRNA sequence </a:t>
            </a:r>
            <a:r>
              <a:rPr lang="en-US" sz="2000" dirty="0"/>
              <a:t>into amino </a:t>
            </a:r>
            <a:r>
              <a:rPr lang="en-US" sz="2000" dirty="0" smtClean="0"/>
              <a:t>acids.</a:t>
            </a:r>
          </a:p>
          <a:p>
            <a:pPr marL="0" indent="0">
              <a:buNone/>
            </a:pPr>
            <a:r>
              <a:rPr lang="en-US" sz="1400" b="1" dirty="0"/>
              <a:t>mRNA: </a:t>
            </a:r>
            <a:br>
              <a:rPr lang="en-US" sz="1400" b="1" dirty="0"/>
            </a:br>
            <a:r>
              <a:rPr lang="en-US" sz="1400" dirty="0"/>
              <a:t>5</a:t>
            </a:r>
            <a:r>
              <a:rPr lang="en-US" sz="1400" dirty="0" smtClean="0"/>
              <a:t>’ </a:t>
            </a:r>
            <a:r>
              <a:rPr lang="en-US" sz="1400" b="1" u="sng" dirty="0" smtClean="0">
                <a:solidFill>
                  <a:srgbClr val="FF0000"/>
                </a:solidFill>
              </a:rPr>
              <a:t>GGU</a:t>
            </a:r>
            <a:r>
              <a:rPr lang="en-US" sz="1400" b="1" dirty="0" smtClean="0">
                <a:solidFill>
                  <a:srgbClr val="FF0000"/>
                </a:solidFill>
              </a:rPr>
              <a:t> </a:t>
            </a:r>
            <a:r>
              <a:rPr lang="en-US" sz="1400" dirty="0"/>
              <a:t>AGU AGA GUC CCG GGA </a:t>
            </a:r>
            <a:r>
              <a:rPr lang="en-US" sz="1400" dirty="0" smtClean="0"/>
              <a:t>AAG 3’</a:t>
            </a:r>
            <a:endParaRPr lang="en-US" sz="1400" dirty="0"/>
          </a:p>
          <a:p>
            <a:pPr marL="0" indent="0">
              <a:buNone/>
            </a:pPr>
            <a:r>
              <a:rPr lang="en-US" sz="2000" dirty="0" smtClean="0"/>
              <a:t>Translate the first codon. Begin with the inside of the chart and work your way out:</a:t>
            </a:r>
          </a:p>
        </p:txBody>
      </p:sp>
      <p:sp>
        <p:nvSpPr>
          <p:cNvPr id="8" name="Slide Number Placeholder 7"/>
          <p:cNvSpPr>
            <a:spLocks noGrp="1"/>
          </p:cNvSpPr>
          <p:nvPr>
            <p:ph type="sldNum" sz="quarter" idx="10"/>
          </p:nvPr>
        </p:nvSpPr>
        <p:spPr/>
        <p:txBody>
          <a:bodyPr/>
          <a:lstStyle/>
          <a:p>
            <a:fld id="{CFE4BAC9-6D41-4691-9299-18EF07EF0177}" type="slidenum">
              <a:rPr lang="en-US" smtClean="0"/>
              <a:pPr/>
              <a:t>27</a:t>
            </a:fld>
            <a:endParaRPr lang="en-US" dirty="0"/>
          </a:p>
        </p:txBody>
      </p:sp>
      <p:sp>
        <p:nvSpPr>
          <p:cNvPr id="4" name="Oval 3"/>
          <p:cNvSpPr/>
          <p:nvPr/>
        </p:nvSpPr>
        <p:spPr>
          <a:xfrm>
            <a:off x="1754293" y="3534878"/>
            <a:ext cx="552783" cy="545785"/>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1926006" y="2832144"/>
            <a:ext cx="390691" cy="425293"/>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768338" y="2625996"/>
            <a:ext cx="201712" cy="206159"/>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rot="20539499">
            <a:off x="1836584" y="1935142"/>
            <a:ext cx="268478" cy="58366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219934" y="4704803"/>
            <a:ext cx="720157" cy="369332"/>
          </a:xfrm>
          <a:prstGeom prst="rect">
            <a:avLst/>
          </a:prstGeom>
        </p:spPr>
        <p:txBody>
          <a:bodyPr wrap="none">
            <a:spAutoFit/>
          </a:bodyPr>
          <a:lstStyle/>
          <a:p>
            <a:pPr algn="ctr"/>
            <a:r>
              <a:rPr lang="en-US" b="1" dirty="0"/>
              <a:t>GGU</a:t>
            </a:r>
          </a:p>
        </p:txBody>
      </p:sp>
      <p:grpSp>
        <p:nvGrpSpPr>
          <p:cNvPr id="15" name="Group 14"/>
          <p:cNvGrpSpPr/>
          <p:nvPr/>
        </p:nvGrpSpPr>
        <p:grpSpPr>
          <a:xfrm>
            <a:off x="6136282" y="5192483"/>
            <a:ext cx="975785" cy="934831"/>
            <a:chOff x="2095896" y="4474199"/>
            <a:chExt cx="975785" cy="934831"/>
          </a:xfrm>
        </p:grpSpPr>
        <p:sp>
          <p:nvSpPr>
            <p:cNvPr id="12" name="TextBox 11"/>
            <p:cNvSpPr txBox="1"/>
            <p:nvPr/>
          </p:nvSpPr>
          <p:spPr>
            <a:xfrm>
              <a:off x="2095896" y="5039698"/>
              <a:ext cx="975785" cy="369332"/>
            </a:xfrm>
            <a:prstGeom prst="rect">
              <a:avLst/>
            </a:prstGeom>
            <a:noFill/>
          </p:spPr>
          <p:txBody>
            <a:bodyPr wrap="none" rtlCol="0">
              <a:spAutoFit/>
            </a:bodyPr>
            <a:lstStyle/>
            <a:p>
              <a:pPr algn="ctr"/>
              <a:r>
                <a:rPr lang="en-US" b="1" dirty="0" smtClean="0">
                  <a:solidFill>
                    <a:srgbClr val="FF0000"/>
                  </a:solidFill>
                </a:rPr>
                <a:t>Glycine</a:t>
              </a:r>
              <a:endParaRPr lang="en-US" b="1" dirty="0">
                <a:solidFill>
                  <a:srgbClr val="FF0000"/>
                </a:solidFill>
              </a:endParaRPr>
            </a:p>
          </p:txBody>
        </p:sp>
        <p:sp>
          <p:nvSpPr>
            <p:cNvPr id="13" name="Right Arrow 12"/>
            <p:cNvSpPr/>
            <p:nvPr/>
          </p:nvSpPr>
          <p:spPr>
            <a:xfrm rot="5400000">
              <a:off x="2254372" y="4644425"/>
              <a:ext cx="590617" cy="250165"/>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04040"/>
                </a:solidFill>
              </a:endParaRPr>
            </a:p>
          </p:txBody>
        </p:sp>
      </p:grpSp>
    </p:spTree>
    <p:extLst>
      <p:ext uri="{BB962C8B-B14F-4D97-AF65-F5344CB8AC3E}">
        <p14:creationId xmlns:p14="http://schemas.microsoft.com/office/powerpoint/2010/main" val="166503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9"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0466" y="1968500"/>
            <a:ext cx="3926334" cy="4157663"/>
          </a:xfrm>
        </p:spPr>
        <p:txBody>
          <a:bodyPr anchor="t">
            <a:normAutofit/>
          </a:bodyPr>
          <a:lstStyle/>
          <a:p>
            <a:pPr marL="0" indent="0">
              <a:buNone/>
            </a:pPr>
            <a:r>
              <a:rPr lang="en-US" sz="2000" dirty="0" smtClean="0"/>
              <a:t>Now complete the translation of all the codons in the normal sequence:</a:t>
            </a:r>
          </a:p>
        </p:txBody>
      </p:sp>
      <p:sp>
        <p:nvSpPr>
          <p:cNvPr id="2" name="Slide Number Placeholder 1"/>
          <p:cNvSpPr>
            <a:spLocks noGrp="1"/>
          </p:cNvSpPr>
          <p:nvPr>
            <p:ph type="sldNum" sz="quarter" idx="10"/>
          </p:nvPr>
        </p:nvSpPr>
        <p:spPr/>
        <p:txBody>
          <a:bodyPr/>
          <a:lstStyle/>
          <a:p>
            <a:fld id="{CFE4BAC9-6D41-4691-9299-18EF07EF0177}" type="slidenum">
              <a:rPr lang="en-US" smtClean="0"/>
              <a:pPr/>
              <a:t>28</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542979380"/>
              </p:ext>
            </p:extLst>
          </p:nvPr>
        </p:nvGraphicFramePr>
        <p:xfrm>
          <a:off x="4760466" y="3126044"/>
          <a:ext cx="3688376" cy="3013487"/>
        </p:xfrm>
        <a:graphic>
          <a:graphicData uri="http://schemas.openxmlformats.org/drawingml/2006/table">
            <a:tbl>
              <a:tblPr firstRow="1" bandRow="1">
                <a:tableStyleId>{5C22544A-7EE6-4342-B048-85BDC9FD1C3A}</a:tableStyleId>
              </a:tblPr>
              <a:tblGrid>
                <a:gridCol w="2035987"/>
                <a:gridCol w="1652389"/>
              </a:tblGrid>
              <a:tr h="417607">
                <a:tc>
                  <a:txBody>
                    <a:bodyPr/>
                    <a:lstStyle/>
                    <a:p>
                      <a:r>
                        <a:rPr lang="en-US" dirty="0" smtClean="0"/>
                        <a:t>mRNA</a:t>
                      </a:r>
                      <a:r>
                        <a:rPr lang="en-US" baseline="0" dirty="0" smtClean="0"/>
                        <a:t> Codon</a:t>
                      </a:r>
                      <a:endParaRPr lang="en-US" dirty="0"/>
                    </a:p>
                  </a:txBody>
                  <a:tcPr>
                    <a:lnL w="12700" cap="flat" cmpd="sng" algn="ctr">
                      <a:solidFill>
                        <a:srgbClr val="9D1B1B"/>
                      </a:solidFill>
                      <a:prstDash val="solid"/>
                      <a:round/>
                      <a:headEnd type="none" w="med" len="med"/>
                      <a:tailEnd type="none" w="med" len="med"/>
                    </a:lnL>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solidFill>
                      <a:srgbClr val="9E1C1C"/>
                    </a:solidFill>
                  </a:tcPr>
                </a:tc>
                <a:tc>
                  <a:txBody>
                    <a:bodyPr/>
                    <a:lstStyle/>
                    <a:p>
                      <a:r>
                        <a:rPr lang="en-US" dirty="0" smtClean="0"/>
                        <a:t>Amino</a:t>
                      </a:r>
                      <a:r>
                        <a:rPr lang="en-US" baseline="0" dirty="0" smtClean="0"/>
                        <a:t> Acid</a:t>
                      </a:r>
                      <a:endParaRPr lang="en-US" dirty="0"/>
                    </a:p>
                  </a:txBody>
                  <a:tcPr>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solidFill>
                      <a:srgbClr val="9E1C1C"/>
                    </a:solidFill>
                  </a:tcPr>
                </a:tc>
              </a:tr>
              <a:tr h="370840">
                <a:tc>
                  <a:txBody>
                    <a:bodyPr/>
                    <a:lstStyle/>
                    <a:p>
                      <a:pPr algn="ctr"/>
                      <a:r>
                        <a:rPr lang="en-US" dirty="0" smtClean="0"/>
                        <a:t>GGU</a:t>
                      </a:r>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c>
                  <a:txBody>
                    <a:bodyPr/>
                    <a:lstStyle/>
                    <a:p>
                      <a:pPr algn="ctr"/>
                      <a:r>
                        <a:rPr lang="en-US" dirty="0" smtClean="0"/>
                        <a:t>glycine</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r>
              <a:tr h="370840">
                <a:tc>
                  <a:txBody>
                    <a:bodyPr/>
                    <a:lstStyle/>
                    <a:p>
                      <a:pPr algn="ctr"/>
                      <a:r>
                        <a:rPr lang="en-US" dirty="0" smtClean="0"/>
                        <a:t>AGU</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c>
                  <a:txBody>
                    <a:bodyPr/>
                    <a:lstStyle/>
                    <a:p>
                      <a:pPr algn="ctr"/>
                      <a:r>
                        <a:rPr lang="en-US" dirty="0" smtClean="0"/>
                        <a:t>serine</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r>
              <a:tr h="370840">
                <a:tc>
                  <a:txBody>
                    <a:bodyPr/>
                    <a:lstStyle/>
                    <a:p>
                      <a:pPr algn="ctr"/>
                      <a:r>
                        <a:rPr lang="en-US" dirty="0" smtClean="0"/>
                        <a:t>AGA</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c>
                  <a:txBody>
                    <a:bodyPr/>
                    <a:lstStyle/>
                    <a:p>
                      <a:pPr algn="ctr"/>
                      <a:r>
                        <a:rPr lang="en-US" dirty="0" smtClean="0"/>
                        <a:t>arginine</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r>
              <a:tr h="370840">
                <a:tc>
                  <a:txBody>
                    <a:bodyPr/>
                    <a:lstStyle/>
                    <a:p>
                      <a:pPr algn="ctr"/>
                      <a:r>
                        <a:rPr lang="en-US" dirty="0" smtClean="0"/>
                        <a:t>GUC</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c>
                  <a:txBody>
                    <a:bodyPr/>
                    <a:lstStyle/>
                    <a:p>
                      <a:pPr algn="ctr"/>
                      <a:r>
                        <a:rPr lang="en-US" dirty="0" err="1" smtClean="0"/>
                        <a:t>valine</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r>
              <a:tr h="370840">
                <a:tc>
                  <a:txBody>
                    <a:bodyPr/>
                    <a:lstStyle/>
                    <a:p>
                      <a:pPr algn="ctr"/>
                      <a:r>
                        <a:rPr lang="en-US" dirty="0" smtClean="0"/>
                        <a:t>CCG</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c>
                  <a:txBody>
                    <a:bodyPr/>
                    <a:lstStyle/>
                    <a:p>
                      <a:pPr algn="ctr"/>
                      <a:r>
                        <a:rPr lang="en-US" dirty="0" err="1" smtClean="0"/>
                        <a:t>proline</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r>
              <a:tr h="370840">
                <a:tc>
                  <a:txBody>
                    <a:bodyPr/>
                    <a:lstStyle/>
                    <a:p>
                      <a:pPr algn="ctr"/>
                      <a:r>
                        <a:rPr lang="en-US" dirty="0" smtClean="0"/>
                        <a:t>GGA</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c>
                  <a:txBody>
                    <a:bodyPr/>
                    <a:lstStyle/>
                    <a:p>
                      <a:pPr algn="ctr"/>
                      <a:r>
                        <a:rPr lang="en-US" dirty="0" smtClean="0"/>
                        <a:t>glycine</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r>
              <a:tr h="370840">
                <a:tc>
                  <a:txBody>
                    <a:bodyPr/>
                    <a:lstStyle/>
                    <a:p>
                      <a:pPr algn="ctr"/>
                      <a:r>
                        <a:rPr lang="en-US" dirty="0" smtClean="0"/>
                        <a:t>AAG</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c>
                  <a:txBody>
                    <a:bodyPr/>
                    <a:lstStyle/>
                    <a:p>
                      <a:pPr algn="ctr"/>
                      <a:r>
                        <a:rPr lang="en-US" dirty="0" smtClean="0"/>
                        <a:t>lysine</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386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875" y="1829228"/>
            <a:ext cx="7942873" cy="2225992"/>
          </a:xfrm>
        </p:spPr>
        <p:txBody>
          <a:bodyPr>
            <a:normAutofit/>
          </a:bodyPr>
          <a:lstStyle/>
          <a:p>
            <a:r>
              <a:rPr lang="en-US" sz="2000" dirty="0" smtClean="0">
                <a:solidFill>
                  <a:srgbClr val="5C5C5C"/>
                </a:solidFill>
              </a:rPr>
              <a:t>Now </a:t>
            </a:r>
            <a:r>
              <a:rPr lang="en-US" sz="2000" dirty="0">
                <a:solidFill>
                  <a:srgbClr val="5C5C5C"/>
                </a:solidFill>
              </a:rPr>
              <a:t>apply the mutation </a:t>
            </a:r>
            <a:r>
              <a:rPr lang="en-US" sz="2000" b="1" dirty="0" smtClean="0">
                <a:solidFill>
                  <a:srgbClr val="FF0000"/>
                </a:solidFill>
              </a:rPr>
              <a:t>187delAG</a:t>
            </a:r>
            <a:r>
              <a:rPr lang="en-US" sz="2000" dirty="0" smtClean="0">
                <a:solidFill>
                  <a:srgbClr val="FF0000"/>
                </a:solidFill>
              </a:rPr>
              <a:t> </a:t>
            </a:r>
            <a:r>
              <a:rPr lang="en-US" sz="2000" dirty="0" smtClean="0"/>
              <a:t>to </a:t>
            </a:r>
            <a:r>
              <a:rPr lang="en-US" sz="2000" dirty="0"/>
              <a:t>the normal </a:t>
            </a:r>
            <a:r>
              <a:rPr lang="en-US" sz="2000" dirty="0" smtClean="0"/>
              <a:t>sequence. Remember the meaning of the mutation:</a:t>
            </a:r>
          </a:p>
          <a:p>
            <a:pPr lvl="1"/>
            <a:r>
              <a:rPr lang="en-US" sz="2000" b="1" dirty="0">
                <a:solidFill>
                  <a:srgbClr val="FF0000"/>
                </a:solidFill>
              </a:rPr>
              <a:t>187</a:t>
            </a:r>
            <a:r>
              <a:rPr lang="en-US" sz="2000" dirty="0"/>
              <a:t> The mutation starts at nucleotide position 187</a:t>
            </a:r>
          </a:p>
          <a:p>
            <a:pPr lvl="1"/>
            <a:r>
              <a:rPr lang="en-US" sz="2000" b="1" dirty="0">
                <a:solidFill>
                  <a:srgbClr val="FF0000"/>
                </a:solidFill>
              </a:rPr>
              <a:t>del</a:t>
            </a:r>
            <a:r>
              <a:rPr lang="en-US" sz="2000" dirty="0">
                <a:solidFill>
                  <a:srgbClr val="FF0000"/>
                </a:solidFill>
              </a:rPr>
              <a:t> </a:t>
            </a:r>
            <a:r>
              <a:rPr lang="en-US" sz="2000" dirty="0"/>
              <a:t>The mutation is a deletion</a:t>
            </a:r>
          </a:p>
          <a:p>
            <a:pPr lvl="1"/>
            <a:r>
              <a:rPr lang="en-US" sz="2000" b="1" dirty="0">
                <a:solidFill>
                  <a:srgbClr val="FF0000"/>
                </a:solidFill>
              </a:rPr>
              <a:t>AG</a:t>
            </a:r>
            <a:r>
              <a:rPr lang="en-US" sz="2000" dirty="0">
                <a:solidFill>
                  <a:srgbClr val="FF0000"/>
                </a:solidFill>
              </a:rPr>
              <a:t> </a:t>
            </a:r>
            <a:r>
              <a:rPr lang="en-US" sz="2000" dirty="0"/>
              <a:t>The nucleotides A and G are </a:t>
            </a:r>
            <a:r>
              <a:rPr lang="en-US" sz="2000" dirty="0" smtClean="0"/>
              <a:t>deleted</a:t>
            </a:r>
            <a:endParaRPr lang="en-US" sz="2000" dirty="0" smtClean="0">
              <a:solidFill>
                <a:srgbClr val="262626"/>
              </a:solidFill>
            </a:endParaRPr>
          </a:p>
        </p:txBody>
      </p:sp>
      <p:sp>
        <p:nvSpPr>
          <p:cNvPr id="12" name="Multiply 11"/>
          <p:cNvSpPr/>
          <p:nvPr/>
        </p:nvSpPr>
        <p:spPr>
          <a:xfrm>
            <a:off x="2078237" y="4062053"/>
            <a:ext cx="365616" cy="250169"/>
          </a:xfrm>
          <a:prstGeom prst="mathMultiply">
            <a:avLst>
              <a:gd name="adj1" fmla="val 8936"/>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chemeClr val="tx1"/>
                </a:solidFill>
              </a:ln>
            </a:endParaRPr>
          </a:p>
        </p:txBody>
      </p:sp>
      <p:sp>
        <p:nvSpPr>
          <p:cNvPr id="16" name="TextBox 15"/>
          <p:cNvSpPr txBox="1"/>
          <p:nvPr/>
        </p:nvSpPr>
        <p:spPr>
          <a:xfrm>
            <a:off x="524875" y="4473821"/>
            <a:ext cx="7552850" cy="707886"/>
          </a:xfrm>
          <a:prstGeom prst="rect">
            <a:avLst/>
          </a:prstGeom>
          <a:noFill/>
        </p:spPr>
        <p:txBody>
          <a:bodyPr wrap="square" rtlCol="0">
            <a:spAutoFit/>
          </a:bodyPr>
          <a:lstStyle/>
          <a:p>
            <a:r>
              <a:rPr lang="en-US" sz="2000" dirty="0">
                <a:solidFill>
                  <a:schemeClr val="tx1">
                    <a:lumMod val="75000"/>
                    <a:lumOff val="25000"/>
                  </a:schemeClr>
                </a:solidFill>
              </a:rPr>
              <a:t>Remove the AG nucleotides starting at position 187 so the coding strand sequence reads as shown above</a:t>
            </a:r>
            <a:r>
              <a:rPr lang="en-US" sz="2000" dirty="0" smtClean="0">
                <a:solidFill>
                  <a:schemeClr val="tx1">
                    <a:lumMod val="75000"/>
                    <a:lumOff val="25000"/>
                  </a:schemeClr>
                </a:solidFill>
              </a:rPr>
              <a:t>.</a:t>
            </a:r>
          </a:p>
        </p:txBody>
      </p:sp>
      <p:sp>
        <p:nvSpPr>
          <p:cNvPr id="20" name="TextBox 19"/>
          <p:cNvSpPr txBox="1"/>
          <p:nvPr/>
        </p:nvSpPr>
        <p:spPr>
          <a:xfrm>
            <a:off x="524875" y="5347862"/>
            <a:ext cx="7552850" cy="1015663"/>
          </a:xfrm>
          <a:prstGeom prst="rect">
            <a:avLst/>
          </a:prstGeom>
          <a:noFill/>
        </p:spPr>
        <p:txBody>
          <a:bodyPr wrap="square" rtlCol="0">
            <a:spAutoFit/>
          </a:bodyPr>
          <a:lstStyle/>
          <a:p>
            <a:r>
              <a:rPr lang="en-US" sz="2000" dirty="0" smtClean="0">
                <a:solidFill>
                  <a:schemeClr val="tx1">
                    <a:lumMod val="75000"/>
                    <a:lumOff val="25000"/>
                  </a:schemeClr>
                </a:solidFill>
              </a:rPr>
              <a:t>Record the new sense strand in your genetic mutations worksheet:</a:t>
            </a:r>
          </a:p>
          <a:p>
            <a:pPr algn="ctr"/>
            <a:r>
              <a:rPr lang="en-US" sz="2000" dirty="0" err="1" smtClean="0">
                <a:solidFill>
                  <a:schemeClr val="tx1">
                    <a:lumMod val="75000"/>
                    <a:lumOff val="25000"/>
                  </a:schemeClr>
                </a:solidFill>
              </a:rPr>
              <a:t>ggt</a:t>
            </a:r>
            <a:r>
              <a:rPr lang="en-US" sz="2000" dirty="0" smtClean="0">
                <a:solidFill>
                  <a:schemeClr val="tx1">
                    <a:lumMod val="75000"/>
                    <a:lumOff val="25000"/>
                  </a:schemeClr>
                </a:solidFill>
              </a:rPr>
              <a:t> </a:t>
            </a:r>
            <a:r>
              <a:rPr lang="en-US" sz="2000" dirty="0" err="1" smtClean="0">
                <a:solidFill>
                  <a:schemeClr val="tx1">
                    <a:lumMod val="75000"/>
                    <a:lumOff val="25000"/>
                  </a:schemeClr>
                </a:solidFill>
              </a:rPr>
              <a:t>agt</a:t>
            </a:r>
            <a:r>
              <a:rPr lang="en-US" sz="2000" dirty="0" smtClean="0">
                <a:solidFill>
                  <a:schemeClr val="tx1">
                    <a:lumMod val="75000"/>
                    <a:lumOff val="25000"/>
                  </a:schemeClr>
                </a:solidFill>
              </a:rPr>
              <a:t> </a:t>
            </a:r>
            <a:r>
              <a:rPr lang="en-US" sz="2000" dirty="0" err="1" smtClean="0">
                <a:solidFill>
                  <a:schemeClr val="tx1">
                    <a:lumMod val="75000"/>
                    <a:lumOff val="25000"/>
                  </a:schemeClr>
                </a:solidFill>
              </a:rPr>
              <a:t>agt</a:t>
            </a:r>
            <a:r>
              <a:rPr lang="en-US" sz="2000" dirty="0" smtClean="0">
                <a:solidFill>
                  <a:schemeClr val="tx1">
                    <a:lumMod val="75000"/>
                    <a:lumOff val="25000"/>
                  </a:schemeClr>
                </a:solidFill>
              </a:rPr>
              <a:t> ccc </a:t>
            </a:r>
            <a:r>
              <a:rPr lang="en-US" sz="2000" dirty="0" err="1" smtClean="0">
                <a:solidFill>
                  <a:schemeClr val="tx1">
                    <a:lumMod val="75000"/>
                    <a:lumOff val="25000"/>
                  </a:schemeClr>
                </a:solidFill>
              </a:rPr>
              <a:t>ggg</a:t>
            </a:r>
            <a:r>
              <a:rPr lang="en-US" sz="2000" dirty="0" smtClean="0">
                <a:solidFill>
                  <a:schemeClr val="tx1">
                    <a:lumMod val="75000"/>
                    <a:lumOff val="25000"/>
                  </a:schemeClr>
                </a:solidFill>
              </a:rPr>
              <a:t> </a:t>
            </a:r>
            <a:r>
              <a:rPr lang="en-US" sz="2000" dirty="0" err="1" smtClean="0">
                <a:solidFill>
                  <a:schemeClr val="tx1">
                    <a:lumMod val="75000"/>
                    <a:lumOff val="25000"/>
                  </a:schemeClr>
                </a:solidFill>
              </a:rPr>
              <a:t>aaa</a:t>
            </a:r>
            <a:r>
              <a:rPr lang="en-US" sz="2000" dirty="0" smtClean="0">
                <a:solidFill>
                  <a:schemeClr val="tx1">
                    <a:lumMod val="75000"/>
                    <a:lumOff val="25000"/>
                  </a:schemeClr>
                </a:solidFill>
              </a:rPr>
              <a:t> g</a:t>
            </a:r>
          </a:p>
        </p:txBody>
      </p:sp>
      <p:sp>
        <p:nvSpPr>
          <p:cNvPr id="4" name="Slide Number Placeholder 3"/>
          <p:cNvSpPr>
            <a:spLocks noGrp="1"/>
          </p:cNvSpPr>
          <p:nvPr>
            <p:ph type="sldNum" sz="quarter" idx="10"/>
          </p:nvPr>
        </p:nvSpPr>
        <p:spPr>
          <a:xfrm>
            <a:off x="457200" y="6372112"/>
            <a:ext cx="701524" cy="449690"/>
          </a:xfrm>
        </p:spPr>
        <p:txBody>
          <a:bodyPr/>
          <a:lstStyle/>
          <a:p>
            <a:fld id="{CFE4BAC9-6D41-4691-9299-18EF07EF0177}" type="slidenum">
              <a:rPr lang="en-US" smtClean="0"/>
              <a:pPr/>
              <a:t>29</a:t>
            </a:fld>
            <a:endParaRPr lang="en-US" dirty="0"/>
          </a:p>
        </p:txBody>
      </p:sp>
    </p:spTree>
    <p:extLst>
      <p:ext uri="{BB962C8B-B14F-4D97-AF65-F5344CB8AC3E}">
        <p14:creationId xmlns:p14="http://schemas.microsoft.com/office/powerpoint/2010/main" val="41297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left)">
                                      <p:cBhvr>
                                        <p:cTn id="8" dur="500"/>
                                        <p:tgtEl>
                                          <p:spTgt spid="16"/>
                                        </p:tgtEl>
                                      </p:cBhvr>
                                    </p:animEffect>
                                  </p:childTnLst>
                                </p:cTn>
                              </p:par>
                              <p:par>
                                <p:cTn id="9" presetID="9"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2"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p:tgtEl>
                                          <p:spTgt spid="20"/>
                                        </p:tgtEl>
                                        <p:attrNameLst>
                                          <p:attrName>ppt_x</p:attrName>
                                        </p:attrNameLst>
                                      </p:cBhvr>
                                      <p:tavLst>
                                        <p:tav tm="0">
                                          <p:val>
                                            <p:strVal val="#ppt_x+#ppt_w*1.125000"/>
                                          </p:val>
                                        </p:tav>
                                        <p:tav tm="100000">
                                          <p:val>
                                            <p:strVal val="#ppt_x"/>
                                          </p:val>
                                        </p:tav>
                                      </p:tavLst>
                                    </p:anim>
                                    <p:animEffect transition="in" filter="wipe(lef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90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779" y="2174865"/>
            <a:ext cx="5717658" cy="1575677"/>
          </a:xfrm>
        </p:spPr>
        <p:txBody>
          <a:bodyPr/>
          <a:lstStyle/>
          <a:p>
            <a:r>
              <a:rPr lang="en-US" sz="1800" dirty="0" smtClean="0"/>
              <a:t>Use the same process to replicate </a:t>
            </a:r>
            <a:r>
              <a:rPr lang="en-US" sz="1800" dirty="0"/>
              <a:t>the </a:t>
            </a:r>
            <a:r>
              <a:rPr lang="en-US" sz="1800" b="1" dirty="0">
                <a:solidFill>
                  <a:srgbClr val="5C5C5C"/>
                </a:solidFill>
              </a:rPr>
              <a:t>mutated</a:t>
            </a:r>
            <a:r>
              <a:rPr lang="en-US" sz="1800" dirty="0">
                <a:solidFill>
                  <a:srgbClr val="5C5C5C"/>
                </a:solidFill>
              </a:rPr>
              <a:t> </a:t>
            </a:r>
            <a:r>
              <a:rPr lang="en-US" sz="1800" dirty="0" smtClean="0"/>
              <a:t>coding strand DNA </a:t>
            </a:r>
            <a:r>
              <a:rPr lang="en-US" sz="1800" dirty="0"/>
              <a:t>sequence into </a:t>
            </a:r>
            <a:r>
              <a:rPr lang="en-US" sz="1800" dirty="0" smtClean="0"/>
              <a:t>template DNA (anti</a:t>
            </a:r>
            <a:r>
              <a:rPr lang="en-US" sz="1800" dirty="0"/>
              <a:t>-</a:t>
            </a:r>
            <a:r>
              <a:rPr lang="en-US" sz="1800" dirty="0" smtClean="0"/>
              <a:t>sense strand).</a:t>
            </a:r>
          </a:p>
          <a:p>
            <a:r>
              <a:rPr lang="en-US" sz="1800" dirty="0" smtClean="0"/>
              <a:t>Then </a:t>
            </a:r>
            <a:r>
              <a:rPr lang="en-US" sz="1800" dirty="0"/>
              <a:t>transcribe your anti-sense strand into mRNA. </a:t>
            </a:r>
          </a:p>
        </p:txBody>
      </p:sp>
      <p:graphicFrame>
        <p:nvGraphicFramePr>
          <p:cNvPr id="5" name="Table 4"/>
          <p:cNvGraphicFramePr>
            <a:graphicFrameLocks noGrp="1"/>
          </p:cNvGraphicFramePr>
          <p:nvPr>
            <p:extLst>
              <p:ext uri="{D42A27DB-BD31-4B8C-83A1-F6EECF244321}">
                <p14:modId xmlns:p14="http://schemas.microsoft.com/office/powerpoint/2010/main" val="1658646188"/>
              </p:ext>
            </p:extLst>
          </p:nvPr>
        </p:nvGraphicFramePr>
        <p:xfrm>
          <a:off x="320779" y="4175502"/>
          <a:ext cx="5717657" cy="1745400"/>
        </p:xfrm>
        <a:graphic>
          <a:graphicData uri="http://schemas.openxmlformats.org/drawingml/2006/table">
            <a:tbl>
              <a:tblPr firstRow="1" bandRow="1">
                <a:tableStyleId>{5C22544A-7EE6-4342-B048-85BDC9FD1C3A}</a:tableStyleId>
              </a:tblPr>
              <a:tblGrid>
                <a:gridCol w="1470588"/>
                <a:gridCol w="614948"/>
                <a:gridCol w="655052"/>
                <a:gridCol w="681790"/>
                <a:gridCol w="648156"/>
                <a:gridCol w="522159"/>
                <a:gridCol w="578481"/>
                <a:gridCol w="546483"/>
              </a:tblGrid>
              <a:tr h="354540">
                <a:tc gridSpan="8">
                  <a:txBody>
                    <a:bodyPr/>
                    <a:lstStyle/>
                    <a:p>
                      <a:pPr algn="ctr"/>
                      <a:r>
                        <a:rPr lang="en-US" sz="1400" dirty="0" smtClean="0"/>
                        <a:t>BRCA1: 187delAG Mutated DNA and mRNA Sequence</a:t>
                      </a:r>
                      <a:endParaRPr lang="en-US" sz="1400" dirty="0"/>
                    </a:p>
                  </a:txBody>
                  <a:tcPr>
                    <a:solidFill>
                      <a:srgbClr val="5ECB13"/>
                    </a:solidFill>
                  </a:tcPr>
                </a:tc>
                <a:tc hMerge="1">
                  <a:txBody>
                    <a:bodyPr/>
                    <a:lstStyle/>
                    <a:p>
                      <a:pPr algn="ct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54540">
                <a:tc>
                  <a:txBody>
                    <a:bodyPr/>
                    <a:lstStyle/>
                    <a:p>
                      <a:pPr marL="182880" indent="-182880" algn="l">
                        <a:buFont typeface="+mj-lt"/>
                        <a:buAutoNum type="arabicPeriod"/>
                      </a:pPr>
                      <a:r>
                        <a:rPr lang="en-US" sz="1400" dirty="0" smtClean="0"/>
                        <a:t>Sense Strand</a:t>
                      </a:r>
                      <a:endParaRPr lang="en-US" sz="1400" dirty="0"/>
                    </a:p>
                  </a:txBody>
                  <a:tcPr marR="0"/>
                </a:tc>
                <a:tc>
                  <a:txBody>
                    <a:bodyPr/>
                    <a:lstStyle/>
                    <a:p>
                      <a:pPr algn="ctr"/>
                      <a:r>
                        <a:rPr lang="en-US" sz="1400" dirty="0" err="1" smtClean="0"/>
                        <a:t>ggt</a:t>
                      </a:r>
                      <a:endParaRPr lang="en-US" sz="1400" dirty="0"/>
                    </a:p>
                  </a:txBody>
                  <a:tcPr marL="0" marR="0" anchor="ctr"/>
                </a:tc>
                <a:tc>
                  <a:txBody>
                    <a:bodyPr/>
                    <a:lstStyle/>
                    <a:p>
                      <a:pPr algn="ctr"/>
                      <a:r>
                        <a:rPr lang="en-US" sz="1400" dirty="0" err="1" smtClean="0"/>
                        <a:t>agt</a:t>
                      </a:r>
                      <a:endParaRPr lang="en-US" sz="1400" dirty="0"/>
                    </a:p>
                  </a:txBody>
                  <a:tcPr marL="0" marR="0" anchor="ctr"/>
                </a:tc>
                <a:tc>
                  <a:txBody>
                    <a:bodyPr/>
                    <a:lstStyle/>
                    <a:p>
                      <a:pPr algn="ctr"/>
                      <a:r>
                        <a:rPr lang="en-US" sz="1400" dirty="0" err="1" smtClean="0"/>
                        <a:t>agt</a:t>
                      </a:r>
                      <a:endParaRPr lang="en-US" sz="1400" dirty="0"/>
                    </a:p>
                  </a:txBody>
                  <a:tcPr marL="0" marR="0" anchor="ctr"/>
                </a:tc>
                <a:tc>
                  <a:txBody>
                    <a:bodyPr/>
                    <a:lstStyle/>
                    <a:p>
                      <a:pPr algn="ctr"/>
                      <a:r>
                        <a:rPr lang="en-US" sz="1400" dirty="0" smtClean="0"/>
                        <a:t>ccc</a:t>
                      </a:r>
                      <a:endParaRPr lang="en-US" sz="1400" dirty="0"/>
                    </a:p>
                  </a:txBody>
                  <a:tcPr marL="0" marR="0" anchor="ctr"/>
                </a:tc>
                <a:tc>
                  <a:txBody>
                    <a:bodyPr/>
                    <a:lstStyle/>
                    <a:p>
                      <a:pPr algn="ctr"/>
                      <a:r>
                        <a:rPr lang="en-US" sz="1400" dirty="0" err="1" smtClean="0"/>
                        <a:t>ggg</a:t>
                      </a:r>
                      <a:endParaRPr lang="en-US" sz="1400" dirty="0"/>
                    </a:p>
                  </a:txBody>
                  <a:tcPr marL="0" marR="0" anchor="ctr"/>
                </a:tc>
                <a:tc>
                  <a:txBody>
                    <a:bodyPr/>
                    <a:lstStyle/>
                    <a:p>
                      <a:pPr algn="ctr"/>
                      <a:r>
                        <a:rPr lang="en-US" sz="1400" dirty="0" err="1" smtClean="0"/>
                        <a:t>aaa</a:t>
                      </a:r>
                      <a:endParaRPr lang="en-US" sz="1400" dirty="0"/>
                    </a:p>
                  </a:txBody>
                  <a:tcPr marL="0" marR="0" anchor="ctr"/>
                </a:tc>
                <a:tc>
                  <a:txBody>
                    <a:bodyPr/>
                    <a:lstStyle/>
                    <a:p>
                      <a:pPr algn="ctr"/>
                      <a:r>
                        <a:rPr lang="en-US" sz="1400" dirty="0" smtClean="0"/>
                        <a:t>g</a:t>
                      </a:r>
                      <a:endParaRPr lang="en-US" sz="1400" dirty="0"/>
                    </a:p>
                  </a:txBody>
                  <a:tcPr marL="0" marR="0" anchor="ctr"/>
                </a:tc>
              </a:tr>
              <a:tr h="354540">
                <a:tc>
                  <a:txBody>
                    <a:bodyPr/>
                    <a:lstStyle/>
                    <a:p>
                      <a:pPr marL="182880" indent="-182880" algn="l">
                        <a:buFont typeface="+mj-lt"/>
                        <a:buAutoNum type="arabicPeriod" startAt="2"/>
                      </a:pPr>
                      <a:r>
                        <a:rPr lang="en-US" sz="1400" dirty="0" smtClean="0"/>
                        <a:t>Anti-Sense Strand</a:t>
                      </a:r>
                      <a:endParaRPr lang="en-US" sz="1400" dirty="0"/>
                    </a:p>
                  </a:txBody>
                  <a:tcPr marR="0"/>
                </a:tc>
                <a:tc>
                  <a:txBody>
                    <a:bodyPr/>
                    <a:lstStyle/>
                    <a:p>
                      <a:pPr algn="ctr"/>
                      <a:r>
                        <a:rPr lang="en-US" sz="1400" dirty="0" err="1" smtClean="0"/>
                        <a:t>cca</a:t>
                      </a:r>
                      <a:endParaRPr lang="en-US" sz="1400" dirty="0"/>
                    </a:p>
                  </a:txBody>
                  <a:tcPr marL="0" marR="0" anchor="ctr"/>
                </a:tc>
                <a:tc>
                  <a:txBody>
                    <a:bodyPr/>
                    <a:lstStyle/>
                    <a:p>
                      <a:pPr algn="ctr"/>
                      <a:r>
                        <a:rPr lang="en-US" sz="1400" dirty="0" err="1" smtClean="0"/>
                        <a:t>tca</a:t>
                      </a:r>
                      <a:endParaRPr lang="en-US" sz="1400" dirty="0"/>
                    </a:p>
                  </a:txBody>
                  <a:tcPr marL="0" marR="0" anchor="ctr"/>
                </a:tc>
                <a:tc>
                  <a:txBody>
                    <a:bodyPr/>
                    <a:lstStyle/>
                    <a:p>
                      <a:pPr algn="ctr"/>
                      <a:r>
                        <a:rPr lang="en-US" sz="1400" dirty="0" err="1" smtClean="0"/>
                        <a:t>tca</a:t>
                      </a:r>
                      <a:endParaRPr lang="en-US" sz="1400" dirty="0"/>
                    </a:p>
                  </a:txBody>
                  <a:tcPr marL="0" marR="0" anchor="ctr"/>
                </a:tc>
                <a:tc>
                  <a:txBody>
                    <a:bodyPr/>
                    <a:lstStyle/>
                    <a:p>
                      <a:pPr algn="ctr"/>
                      <a:r>
                        <a:rPr lang="en-US" sz="1400" dirty="0" err="1" smtClean="0"/>
                        <a:t>ggg</a:t>
                      </a:r>
                      <a:endParaRPr lang="en-US" sz="1400" dirty="0"/>
                    </a:p>
                  </a:txBody>
                  <a:tcPr marL="0" marR="0" anchor="ctr"/>
                </a:tc>
                <a:tc>
                  <a:txBody>
                    <a:bodyPr/>
                    <a:lstStyle/>
                    <a:p>
                      <a:pPr algn="ctr"/>
                      <a:r>
                        <a:rPr lang="en-US" sz="1400" dirty="0" smtClean="0"/>
                        <a:t>ccc</a:t>
                      </a:r>
                      <a:endParaRPr lang="en-US" sz="1400" dirty="0"/>
                    </a:p>
                  </a:txBody>
                  <a:tcPr marL="0" marR="0" anchor="ctr"/>
                </a:tc>
                <a:tc>
                  <a:txBody>
                    <a:bodyPr/>
                    <a:lstStyle/>
                    <a:p>
                      <a:pPr algn="ctr"/>
                      <a:r>
                        <a:rPr lang="en-US" sz="1400" dirty="0" err="1" smtClean="0"/>
                        <a:t>ttt</a:t>
                      </a:r>
                      <a:endParaRPr lang="en-US" sz="1400" dirty="0"/>
                    </a:p>
                  </a:txBody>
                  <a:tcPr marL="0" marR="0" anchor="ctr"/>
                </a:tc>
                <a:tc>
                  <a:txBody>
                    <a:bodyPr/>
                    <a:lstStyle/>
                    <a:p>
                      <a:pPr algn="ctr"/>
                      <a:r>
                        <a:rPr lang="en-US" sz="1400" dirty="0" smtClean="0"/>
                        <a:t>a</a:t>
                      </a:r>
                      <a:endParaRPr lang="en-US" sz="1400" dirty="0"/>
                    </a:p>
                  </a:txBody>
                  <a:tcPr marL="0" marR="0" anchor="ctr"/>
                </a:tc>
              </a:tr>
              <a:tr h="354540">
                <a:tc>
                  <a:txBody>
                    <a:bodyPr/>
                    <a:lstStyle/>
                    <a:p>
                      <a:pPr marL="182880" indent="-182880" algn="l">
                        <a:buFont typeface="+mj-lt"/>
                        <a:buAutoNum type="arabicPeriod" startAt="3"/>
                      </a:pPr>
                      <a:r>
                        <a:rPr lang="en-US" sz="1400" dirty="0" smtClean="0"/>
                        <a:t>mRNA</a:t>
                      </a:r>
                      <a:r>
                        <a:rPr lang="en-US" sz="1400" baseline="0" dirty="0" smtClean="0"/>
                        <a:t> Sequence</a:t>
                      </a:r>
                      <a:endParaRPr lang="en-US" sz="1400" dirty="0"/>
                    </a:p>
                  </a:txBody>
                  <a:tcPr marR="0"/>
                </a:tc>
                <a:tc>
                  <a:txBody>
                    <a:bodyPr/>
                    <a:lstStyle/>
                    <a:p>
                      <a:pPr algn="ctr"/>
                      <a:r>
                        <a:rPr lang="en-US" sz="1400" dirty="0" err="1" smtClean="0"/>
                        <a:t>ggu</a:t>
                      </a:r>
                      <a:endParaRPr lang="en-US" sz="1400" dirty="0"/>
                    </a:p>
                  </a:txBody>
                  <a:tcPr marL="0" marR="0" anchor="ctr"/>
                </a:tc>
                <a:tc>
                  <a:txBody>
                    <a:bodyPr/>
                    <a:lstStyle/>
                    <a:p>
                      <a:pPr algn="ctr"/>
                      <a:r>
                        <a:rPr lang="en-US" sz="1400" dirty="0" err="1" smtClean="0"/>
                        <a:t>agu</a:t>
                      </a:r>
                      <a:endParaRPr lang="en-US" sz="1400" dirty="0"/>
                    </a:p>
                  </a:txBody>
                  <a:tcPr marL="0" marR="0" anchor="ctr"/>
                </a:tc>
                <a:tc>
                  <a:txBody>
                    <a:bodyPr/>
                    <a:lstStyle/>
                    <a:p>
                      <a:pPr algn="ctr"/>
                      <a:r>
                        <a:rPr lang="en-US" sz="1400" dirty="0" err="1" smtClean="0"/>
                        <a:t>agu</a:t>
                      </a:r>
                      <a:endParaRPr lang="en-US" sz="1400" dirty="0"/>
                    </a:p>
                  </a:txBody>
                  <a:tcPr marL="0" marR="0" anchor="ctr"/>
                </a:tc>
                <a:tc>
                  <a:txBody>
                    <a:bodyPr/>
                    <a:lstStyle/>
                    <a:p>
                      <a:pPr algn="ctr"/>
                      <a:r>
                        <a:rPr lang="en-US" sz="1400" dirty="0" smtClean="0"/>
                        <a:t>ccc</a:t>
                      </a:r>
                      <a:endParaRPr lang="en-US" sz="1400" dirty="0"/>
                    </a:p>
                  </a:txBody>
                  <a:tcPr marL="0" marR="0" anchor="ctr"/>
                </a:tc>
                <a:tc>
                  <a:txBody>
                    <a:bodyPr/>
                    <a:lstStyle/>
                    <a:p>
                      <a:pPr algn="ctr"/>
                      <a:r>
                        <a:rPr lang="en-US" sz="1400" dirty="0" err="1" smtClean="0"/>
                        <a:t>ggg</a:t>
                      </a:r>
                      <a:endParaRPr lang="en-US" sz="1400" dirty="0"/>
                    </a:p>
                  </a:txBody>
                  <a:tcPr marL="0" marR="0" anchor="ctr"/>
                </a:tc>
                <a:tc>
                  <a:txBody>
                    <a:bodyPr/>
                    <a:lstStyle/>
                    <a:p>
                      <a:pPr algn="ctr"/>
                      <a:r>
                        <a:rPr lang="en-US" sz="1400" dirty="0" err="1" smtClean="0"/>
                        <a:t>aaa</a:t>
                      </a:r>
                      <a:endParaRPr lang="en-US" sz="1400" dirty="0"/>
                    </a:p>
                  </a:txBody>
                  <a:tcPr marL="0" marR="0" anchor="ctr"/>
                </a:tc>
                <a:tc>
                  <a:txBody>
                    <a:bodyPr/>
                    <a:lstStyle/>
                    <a:p>
                      <a:pPr algn="ctr"/>
                      <a:r>
                        <a:rPr lang="en-US" sz="1400" dirty="0" smtClean="0"/>
                        <a:t>g</a:t>
                      </a:r>
                      <a:endParaRPr lang="en-US" sz="1400" dirty="0"/>
                    </a:p>
                  </a:txBody>
                  <a:tcPr marL="0" marR="0" anchor="ct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435241014"/>
              </p:ext>
            </p:extLst>
          </p:nvPr>
        </p:nvGraphicFramePr>
        <p:xfrm>
          <a:off x="6430945" y="2001075"/>
          <a:ext cx="2430421" cy="2001520"/>
        </p:xfrm>
        <a:graphic>
          <a:graphicData uri="http://schemas.openxmlformats.org/drawingml/2006/table">
            <a:tbl>
              <a:tblPr firstRow="1" bandRow="1">
                <a:tableStyleId>{5C22544A-7EE6-4342-B048-85BDC9FD1C3A}</a:tableStyleId>
              </a:tblPr>
              <a:tblGrid>
                <a:gridCol w="999729"/>
                <a:gridCol w="384499"/>
                <a:gridCol w="1046193"/>
              </a:tblGrid>
              <a:tr h="382288">
                <a:tc gridSpan="3">
                  <a:txBody>
                    <a:bodyPr/>
                    <a:lstStyle/>
                    <a:p>
                      <a:pPr algn="ctr"/>
                      <a:r>
                        <a:rPr lang="en-US" sz="1400" dirty="0" smtClean="0"/>
                        <a:t>2. Base Pair Replication Key</a:t>
                      </a:r>
                      <a:endParaRPr lang="en-US" sz="1400" dirty="0"/>
                    </a:p>
                  </a:txBody>
                  <a:tcPr>
                    <a:solidFill>
                      <a:srgbClr val="5ECB13"/>
                    </a:solidFill>
                  </a:tcPr>
                </a:tc>
                <a:tc hMerge="1">
                  <a:txBody>
                    <a:bodyPr/>
                    <a:lstStyle/>
                    <a:p>
                      <a:endParaRPr lang="en-US"/>
                    </a:p>
                  </a:txBody>
                  <a:tcPr/>
                </a:tc>
                <a:tc hMerge="1">
                  <a:txBody>
                    <a:bodyPr/>
                    <a:lstStyle/>
                    <a:p>
                      <a:endParaRPr lang="en-US" dirty="0"/>
                    </a:p>
                  </a:txBody>
                  <a:tcPr/>
                </a:tc>
              </a:tr>
              <a:tr h="370840">
                <a:tc>
                  <a:txBody>
                    <a:bodyPr/>
                    <a:lstStyle/>
                    <a:p>
                      <a:r>
                        <a:rPr lang="en-US" sz="1400" dirty="0" smtClean="0"/>
                        <a:t>Guanine</a:t>
                      </a:r>
                      <a:endParaRPr lang="en-US" sz="1400" dirty="0"/>
                    </a:p>
                  </a:txBody>
                  <a:tcPr/>
                </a:tc>
                <a:tc>
                  <a:txBody>
                    <a:bodyPr/>
                    <a:lstStyle/>
                    <a:p>
                      <a:r>
                        <a:rPr lang="en-US" sz="1400" dirty="0" smtClean="0">
                          <a:sym typeface="Wingdings"/>
                        </a:rPr>
                        <a:t></a:t>
                      </a:r>
                      <a:endParaRPr lang="en-US" sz="1400" dirty="0"/>
                    </a:p>
                  </a:txBody>
                  <a:tcPr/>
                </a:tc>
                <a:tc>
                  <a:txBody>
                    <a:bodyPr/>
                    <a:lstStyle/>
                    <a:p>
                      <a:r>
                        <a:rPr lang="en-US" sz="1400" dirty="0" smtClean="0"/>
                        <a:t>Cytosine</a:t>
                      </a:r>
                      <a:endParaRPr lang="en-US" sz="1400" dirty="0"/>
                    </a:p>
                  </a:txBody>
                  <a:tcPr/>
                </a:tc>
              </a:tr>
              <a:tr h="370840">
                <a:tc>
                  <a:txBody>
                    <a:bodyPr/>
                    <a:lstStyle/>
                    <a:p>
                      <a:r>
                        <a:rPr lang="en-US" sz="1400" dirty="0" smtClean="0"/>
                        <a:t>Cytosine</a:t>
                      </a:r>
                      <a:endParaRPr lang="en-US" sz="1400" dirty="0"/>
                    </a:p>
                  </a:txBody>
                  <a:tcPr/>
                </a:tc>
                <a:tc>
                  <a:txBody>
                    <a:bodyPr/>
                    <a:lstStyle/>
                    <a:p>
                      <a:r>
                        <a:rPr lang="en-US" sz="1400" dirty="0" smtClean="0">
                          <a:sym typeface="Wingdings"/>
                        </a:rPr>
                        <a:t></a:t>
                      </a:r>
                      <a:endParaRPr lang="en-US" sz="1400" dirty="0"/>
                    </a:p>
                  </a:txBody>
                  <a:tcPr/>
                </a:tc>
                <a:tc>
                  <a:txBody>
                    <a:bodyPr/>
                    <a:lstStyle/>
                    <a:p>
                      <a:r>
                        <a:rPr lang="en-US" sz="1400" dirty="0" smtClean="0"/>
                        <a:t>Guanine</a:t>
                      </a:r>
                      <a:endParaRPr lang="en-US" sz="1400" dirty="0"/>
                    </a:p>
                  </a:txBody>
                  <a:tcPr/>
                </a:tc>
              </a:tr>
              <a:tr h="370840">
                <a:tc>
                  <a:txBody>
                    <a:bodyPr/>
                    <a:lstStyle/>
                    <a:p>
                      <a:r>
                        <a:rPr lang="en-US" sz="1400" dirty="0" smtClean="0"/>
                        <a:t>Adenine</a:t>
                      </a:r>
                      <a:endParaRPr lang="en-US" sz="1400" dirty="0"/>
                    </a:p>
                  </a:txBody>
                  <a:tcPr/>
                </a:tc>
                <a:tc>
                  <a:txBody>
                    <a:bodyPr/>
                    <a:lstStyle/>
                    <a:p>
                      <a:r>
                        <a:rPr lang="en-US" sz="1400" dirty="0" smtClean="0">
                          <a:sym typeface="Wingdings"/>
                        </a:rPr>
                        <a:t> </a:t>
                      </a:r>
                      <a:endParaRPr lang="en-US" sz="1400" dirty="0"/>
                    </a:p>
                  </a:txBody>
                  <a:tcPr/>
                </a:tc>
                <a:tc>
                  <a:txBody>
                    <a:bodyPr/>
                    <a:lstStyle/>
                    <a:p>
                      <a:r>
                        <a:rPr lang="en-US" sz="1400" dirty="0" smtClean="0"/>
                        <a:t>Thymine</a:t>
                      </a:r>
                      <a:endParaRPr lang="en-US" sz="1400" dirty="0"/>
                    </a:p>
                  </a:txBody>
                  <a:tcPr/>
                </a:tc>
              </a:tr>
              <a:tr h="370840">
                <a:tc>
                  <a:txBody>
                    <a:bodyPr/>
                    <a:lstStyle/>
                    <a:p>
                      <a:r>
                        <a:rPr lang="en-US" sz="1400" dirty="0" smtClean="0"/>
                        <a:t>Thymine</a:t>
                      </a:r>
                      <a:endParaRPr lang="en-US" sz="1400" dirty="0"/>
                    </a:p>
                  </a:txBody>
                  <a:tcPr/>
                </a:tc>
                <a:tc>
                  <a:txBody>
                    <a:bodyPr/>
                    <a:lstStyle/>
                    <a:p>
                      <a:r>
                        <a:rPr lang="en-US" sz="1400" dirty="0" smtClean="0">
                          <a:sym typeface="Wingdings"/>
                        </a:rPr>
                        <a:t></a:t>
                      </a:r>
                      <a:endParaRPr lang="en-US" sz="1400" dirty="0"/>
                    </a:p>
                  </a:txBody>
                  <a:tcPr/>
                </a:tc>
                <a:tc>
                  <a:txBody>
                    <a:bodyPr/>
                    <a:lstStyle/>
                    <a:p>
                      <a:r>
                        <a:rPr lang="en-US" sz="1400" dirty="0" smtClean="0"/>
                        <a:t>Adenine</a:t>
                      </a:r>
                      <a:endParaRPr lang="en-US" sz="1400" dirty="0"/>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389701847"/>
              </p:ext>
            </p:extLst>
          </p:nvPr>
        </p:nvGraphicFramePr>
        <p:xfrm>
          <a:off x="6430945" y="4175502"/>
          <a:ext cx="2430421" cy="2001520"/>
        </p:xfrm>
        <a:graphic>
          <a:graphicData uri="http://schemas.openxmlformats.org/drawingml/2006/table">
            <a:tbl>
              <a:tblPr firstRow="1" bandRow="1">
                <a:tableStyleId>{5C22544A-7EE6-4342-B048-85BDC9FD1C3A}</a:tableStyleId>
              </a:tblPr>
              <a:tblGrid>
                <a:gridCol w="999729"/>
                <a:gridCol w="384499"/>
                <a:gridCol w="1046193"/>
              </a:tblGrid>
              <a:tr h="382288">
                <a:tc gridSpan="3">
                  <a:txBody>
                    <a:bodyPr/>
                    <a:lstStyle/>
                    <a:p>
                      <a:pPr algn="ctr"/>
                      <a:r>
                        <a:rPr lang="en-US" sz="1400" dirty="0" smtClean="0"/>
                        <a:t>3. Transcription: Anti-Sense Strand</a:t>
                      </a:r>
                      <a:r>
                        <a:rPr lang="en-US" sz="1400" baseline="0" dirty="0" smtClean="0"/>
                        <a:t> to mRNA</a:t>
                      </a:r>
                      <a:endParaRPr lang="en-US" sz="1400" dirty="0"/>
                    </a:p>
                  </a:txBody>
                  <a:tcPr>
                    <a:solidFill>
                      <a:srgbClr val="5ECB13"/>
                    </a:solidFill>
                  </a:tcPr>
                </a:tc>
                <a:tc hMerge="1">
                  <a:txBody>
                    <a:bodyPr/>
                    <a:lstStyle/>
                    <a:p>
                      <a:endParaRPr lang="en-US"/>
                    </a:p>
                  </a:txBody>
                  <a:tcPr/>
                </a:tc>
                <a:tc hMerge="1">
                  <a:txBody>
                    <a:bodyPr/>
                    <a:lstStyle/>
                    <a:p>
                      <a:endParaRPr lang="en-US" dirty="0"/>
                    </a:p>
                  </a:txBody>
                  <a:tcPr/>
                </a:tc>
              </a:tr>
              <a:tr h="370840">
                <a:tc>
                  <a:txBody>
                    <a:bodyPr/>
                    <a:lstStyle/>
                    <a:p>
                      <a:r>
                        <a:rPr lang="en-US" sz="1400" dirty="0" smtClean="0"/>
                        <a:t>Cytosine</a:t>
                      </a:r>
                      <a:endParaRPr lang="en-US" sz="1400" dirty="0"/>
                    </a:p>
                  </a:txBody>
                  <a:tcPr/>
                </a:tc>
                <a:tc>
                  <a:txBody>
                    <a:bodyPr/>
                    <a:lstStyle/>
                    <a:p>
                      <a:r>
                        <a:rPr lang="en-US" sz="1400" dirty="0" smtClean="0">
                          <a:sym typeface="Wingdings"/>
                        </a:rPr>
                        <a:t></a:t>
                      </a:r>
                      <a:endParaRPr lang="en-US" sz="1400" dirty="0"/>
                    </a:p>
                  </a:txBody>
                  <a:tcPr/>
                </a:tc>
                <a:tc>
                  <a:txBody>
                    <a:bodyPr/>
                    <a:lstStyle/>
                    <a:p>
                      <a:r>
                        <a:rPr lang="en-US" sz="1400" dirty="0" smtClean="0"/>
                        <a:t>Guanine</a:t>
                      </a:r>
                      <a:endParaRPr lang="en-US" sz="1400" dirty="0"/>
                    </a:p>
                  </a:txBody>
                  <a:tcPr/>
                </a:tc>
              </a:tr>
              <a:tr h="370840">
                <a:tc>
                  <a:txBody>
                    <a:bodyPr/>
                    <a:lstStyle/>
                    <a:p>
                      <a:r>
                        <a:rPr lang="en-US" sz="1400" dirty="0" smtClean="0"/>
                        <a:t>Guanine</a:t>
                      </a:r>
                      <a:endParaRPr lang="en-US" sz="1400" dirty="0"/>
                    </a:p>
                  </a:txBody>
                  <a:tcPr/>
                </a:tc>
                <a:tc>
                  <a:txBody>
                    <a:bodyPr/>
                    <a:lstStyle/>
                    <a:p>
                      <a:r>
                        <a:rPr lang="en-US" sz="1400" dirty="0" smtClean="0">
                          <a:sym typeface="Wingdings"/>
                        </a:rPr>
                        <a:t></a:t>
                      </a:r>
                      <a:endParaRPr lang="en-US" sz="1400" dirty="0"/>
                    </a:p>
                  </a:txBody>
                  <a:tcPr/>
                </a:tc>
                <a:tc>
                  <a:txBody>
                    <a:bodyPr/>
                    <a:lstStyle/>
                    <a:p>
                      <a:r>
                        <a:rPr lang="en-US" sz="1400" dirty="0" smtClean="0"/>
                        <a:t>Cytosine</a:t>
                      </a:r>
                      <a:endParaRPr lang="en-US" sz="1400" dirty="0"/>
                    </a:p>
                  </a:txBody>
                  <a:tcPr/>
                </a:tc>
              </a:tr>
              <a:tr h="370840">
                <a:tc>
                  <a:txBody>
                    <a:bodyPr/>
                    <a:lstStyle/>
                    <a:p>
                      <a:r>
                        <a:rPr lang="en-US" sz="1400" dirty="0" smtClean="0"/>
                        <a:t>Adenine</a:t>
                      </a:r>
                      <a:endParaRPr lang="en-US" sz="1400" dirty="0"/>
                    </a:p>
                  </a:txBody>
                  <a:tcPr/>
                </a:tc>
                <a:tc>
                  <a:txBody>
                    <a:bodyPr/>
                    <a:lstStyle/>
                    <a:p>
                      <a:r>
                        <a:rPr lang="en-US" sz="1400" dirty="0" smtClean="0">
                          <a:sym typeface="Wingdings"/>
                        </a:rPr>
                        <a:t></a:t>
                      </a:r>
                      <a:endParaRPr lang="en-US" sz="1400" dirty="0"/>
                    </a:p>
                  </a:txBody>
                  <a:tcPr/>
                </a:tc>
                <a:tc>
                  <a:txBody>
                    <a:bodyPr/>
                    <a:lstStyle/>
                    <a:p>
                      <a:r>
                        <a:rPr lang="en-US" sz="1400" b="1" dirty="0" smtClean="0">
                          <a:solidFill>
                            <a:srgbClr val="5ECB13"/>
                          </a:solidFill>
                        </a:rPr>
                        <a:t>Uracil</a:t>
                      </a:r>
                      <a:endParaRPr lang="en-US" sz="1400" b="1" dirty="0">
                        <a:solidFill>
                          <a:srgbClr val="5ECB13"/>
                        </a:solidFill>
                      </a:endParaRPr>
                    </a:p>
                  </a:txBody>
                  <a:tcPr/>
                </a:tc>
              </a:tr>
              <a:tr h="370840">
                <a:tc>
                  <a:txBody>
                    <a:bodyPr/>
                    <a:lstStyle/>
                    <a:p>
                      <a:r>
                        <a:rPr lang="en-US" sz="1400" dirty="0" smtClean="0"/>
                        <a:t>Thymine</a:t>
                      </a:r>
                      <a:endParaRPr lang="en-US" sz="1400" dirty="0"/>
                    </a:p>
                  </a:txBody>
                  <a:tcPr/>
                </a:tc>
                <a:tc>
                  <a:txBody>
                    <a:bodyPr/>
                    <a:lstStyle/>
                    <a:p>
                      <a:r>
                        <a:rPr lang="en-US" sz="1400" dirty="0" smtClean="0">
                          <a:sym typeface="Wingdings"/>
                        </a:rPr>
                        <a:t> </a:t>
                      </a:r>
                      <a:endParaRPr lang="en-US" sz="1400" dirty="0"/>
                    </a:p>
                  </a:txBody>
                  <a:tcPr/>
                </a:tc>
                <a:tc>
                  <a:txBody>
                    <a:bodyPr/>
                    <a:lstStyle/>
                    <a:p>
                      <a:r>
                        <a:rPr lang="en-US" sz="1400" dirty="0" smtClean="0"/>
                        <a:t>Adenine</a:t>
                      </a:r>
                      <a:endParaRPr lang="en-US" sz="1400" dirty="0"/>
                    </a:p>
                  </a:txBody>
                  <a:tcPr/>
                </a:tc>
              </a:tr>
            </a:tbl>
          </a:graphicData>
        </a:graphic>
      </p:graphicFrame>
      <p:sp>
        <p:nvSpPr>
          <p:cNvPr id="4" name="Slide Number Placeholder 3"/>
          <p:cNvSpPr>
            <a:spLocks noGrp="1"/>
          </p:cNvSpPr>
          <p:nvPr>
            <p:ph type="sldNum" sz="quarter" idx="10"/>
          </p:nvPr>
        </p:nvSpPr>
        <p:spPr/>
        <p:txBody>
          <a:bodyPr/>
          <a:lstStyle/>
          <a:p>
            <a:fld id="{CFE4BAC9-6D41-4691-9299-18EF07EF0177}" type="slidenum">
              <a:rPr lang="en-US" smtClean="0"/>
              <a:pPr/>
              <a:t>30</a:t>
            </a:fld>
            <a:endParaRPr lang="en-US" dirty="0"/>
          </a:p>
        </p:txBody>
      </p:sp>
    </p:spTree>
    <p:extLst>
      <p:ext uri="{BB962C8B-B14F-4D97-AF65-F5344CB8AC3E}">
        <p14:creationId xmlns:p14="http://schemas.microsoft.com/office/powerpoint/2010/main" val="399013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5579" y="2102186"/>
            <a:ext cx="4114800" cy="1079498"/>
          </a:xfrm>
        </p:spPr>
        <p:txBody>
          <a:bodyPr anchor="t">
            <a:normAutofit lnSpcReduction="10000"/>
          </a:bodyPr>
          <a:lstStyle/>
          <a:p>
            <a:pPr marL="0" indent="0">
              <a:buNone/>
            </a:pPr>
            <a:r>
              <a:rPr lang="en-US" sz="2000" dirty="0"/>
              <a:t>Now complete the </a:t>
            </a:r>
            <a:r>
              <a:rPr lang="en-US" sz="2000" dirty="0" smtClean="0"/>
              <a:t>translation of </a:t>
            </a:r>
            <a:r>
              <a:rPr lang="en-US" sz="2000" dirty="0"/>
              <a:t>all the </a:t>
            </a:r>
            <a:r>
              <a:rPr lang="en-US" sz="2000" dirty="0" smtClean="0"/>
              <a:t>codons for the mutated gene:</a:t>
            </a:r>
            <a:endParaRPr lang="en-US" sz="2000" dirty="0"/>
          </a:p>
        </p:txBody>
      </p:sp>
      <p:sp>
        <p:nvSpPr>
          <p:cNvPr id="2" name="Slide Number Placeholder 1"/>
          <p:cNvSpPr>
            <a:spLocks noGrp="1"/>
          </p:cNvSpPr>
          <p:nvPr>
            <p:ph type="sldNum" sz="quarter" idx="10"/>
          </p:nvPr>
        </p:nvSpPr>
        <p:spPr/>
        <p:txBody>
          <a:bodyPr/>
          <a:lstStyle/>
          <a:p>
            <a:fld id="{CFE4BAC9-6D41-4691-9299-18EF07EF0177}" type="slidenum">
              <a:rPr lang="en-US" smtClean="0"/>
              <a:pPr/>
              <a:t>31</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519808927"/>
              </p:ext>
            </p:extLst>
          </p:nvPr>
        </p:nvGraphicFramePr>
        <p:xfrm>
          <a:off x="4665579" y="3206939"/>
          <a:ext cx="4144211" cy="3013487"/>
        </p:xfrm>
        <a:graphic>
          <a:graphicData uri="http://schemas.openxmlformats.org/drawingml/2006/table">
            <a:tbl>
              <a:tblPr firstRow="1" bandRow="1">
                <a:tableStyleId>{5C22544A-7EE6-4342-B048-85BDC9FD1C3A}</a:tableStyleId>
              </a:tblPr>
              <a:tblGrid>
                <a:gridCol w="2287608"/>
                <a:gridCol w="1856603"/>
              </a:tblGrid>
              <a:tr h="417607">
                <a:tc>
                  <a:txBody>
                    <a:bodyPr/>
                    <a:lstStyle/>
                    <a:p>
                      <a:pPr algn="ctr"/>
                      <a:r>
                        <a:rPr lang="en-US" dirty="0" smtClean="0"/>
                        <a:t>mRNA</a:t>
                      </a:r>
                      <a:r>
                        <a:rPr lang="en-US" baseline="0" dirty="0" smtClean="0"/>
                        <a:t> Codon</a:t>
                      </a:r>
                      <a:endParaRPr lang="en-US" dirty="0"/>
                    </a:p>
                  </a:txBody>
                  <a:tcPr>
                    <a:lnL w="12700" cap="flat" cmpd="sng" algn="ctr">
                      <a:solidFill>
                        <a:srgbClr val="9D1B1B"/>
                      </a:solidFill>
                      <a:prstDash val="solid"/>
                      <a:round/>
                      <a:headEnd type="none" w="med" len="med"/>
                      <a:tailEnd type="none" w="med" len="med"/>
                    </a:lnL>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solidFill>
                      <a:srgbClr val="9D1B1B"/>
                    </a:solidFill>
                  </a:tcPr>
                </a:tc>
                <a:tc>
                  <a:txBody>
                    <a:bodyPr/>
                    <a:lstStyle/>
                    <a:p>
                      <a:pPr algn="ctr"/>
                      <a:r>
                        <a:rPr lang="en-US" dirty="0" smtClean="0"/>
                        <a:t>Amino</a:t>
                      </a:r>
                      <a:r>
                        <a:rPr lang="en-US" baseline="0" dirty="0" smtClean="0"/>
                        <a:t> Acid</a:t>
                      </a:r>
                      <a:endParaRPr lang="en-US" dirty="0"/>
                    </a:p>
                  </a:txBody>
                  <a:tcPr>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solidFill>
                      <a:srgbClr val="9D1B1B"/>
                    </a:solidFill>
                  </a:tcPr>
                </a:tc>
              </a:tr>
              <a:tr h="370840">
                <a:tc>
                  <a:txBody>
                    <a:bodyPr/>
                    <a:lstStyle/>
                    <a:p>
                      <a:pPr algn="ctr"/>
                      <a:r>
                        <a:rPr lang="en-US" dirty="0" smtClean="0"/>
                        <a:t>GGU</a:t>
                      </a:r>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c>
                  <a:txBody>
                    <a:bodyPr/>
                    <a:lstStyle/>
                    <a:p>
                      <a:pPr algn="ctr"/>
                      <a:r>
                        <a:rPr lang="en-US" dirty="0" smtClean="0"/>
                        <a:t>glycine</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r>
              <a:tr h="370840">
                <a:tc>
                  <a:txBody>
                    <a:bodyPr/>
                    <a:lstStyle/>
                    <a:p>
                      <a:pPr algn="ctr"/>
                      <a:r>
                        <a:rPr lang="en-US" dirty="0" smtClean="0"/>
                        <a:t>AGU</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c>
                  <a:txBody>
                    <a:bodyPr/>
                    <a:lstStyle/>
                    <a:p>
                      <a:pPr algn="ctr"/>
                      <a:r>
                        <a:rPr lang="en-US" dirty="0" smtClean="0"/>
                        <a:t>serine</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r>
              <a:tr h="370840">
                <a:tc>
                  <a:txBody>
                    <a:bodyPr/>
                    <a:lstStyle/>
                    <a:p>
                      <a:pPr algn="ctr"/>
                      <a:r>
                        <a:rPr lang="en-US" dirty="0" smtClean="0"/>
                        <a:t>AGU</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c>
                  <a:txBody>
                    <a:bodyPr/>
                    <a:lstStyle/>
                    <a:p>
                      <a:pPr algn="ctr"/>
                      <a:r>
                        <a:rPr lang="en-US" dirty="0" smtClean="0"/>
                        <a:t>serine</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r>
              <a:tr h="370840">
                <a:tc>
                  <a:txBody>
                    <a:bodyPr/>
                    <a:lstStyle/>
                    <a:p>
                      <a:pPr algn="ctr"/>
                      <a:r>
                        <a:rPr lang="en-US" dirty="0" smtClean="0"/>
                        <a:t>CCC</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c>
                  <a:txBody>
                    <a:bodyPr/>
                    <a:lstStyle/>
                    <a:p>
                      <a:pPr algn="ctr"/>
                      <a:r>
                        <a:rPr lang="en-US" dirty="0" err="1" smtClean="0"/>
                        <a:t>proline</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r>
              <a:tr h="370840">
                <a:tc>
                  <a:txBody>
                    <a:bodyPr/>
                    <a:lstStyle/>
                    <a:p>
                      <a:pPr algn="ctr"/>
                      <a:r>
                        <a:rPr lang="en-US" dirty="0" smtClean="0"/>
                        <a:t>GGG</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c>
                  <a:txBody>
                    <a:bodyPr/>
                    <a:lstStyle/>
                    <a:p>
                      <a:pPr algn="ctr"/>
                      <a:r>
                        <a:rPr lang="en-US" dirty="0" smtClean="0"/>
                        <a:t>glycine</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r>
              <a:tr h="370840">
                <a:tc>
                  <a:txBody>
                    <a:bodyPr/>
                    <a:lstStyle/>
                    <a:p>
                      <a:pPr algn="ctr"/>
                      <a:r>
                        <a:rPr lang="en-US" dirty="0" smtClean="0"/>
                        <a:t>AAA</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c>
                  <a:txBody>
                    <a:bodyPr/>
                    <a:lstStyle/>
                    <a:p>
                      <a:pPr algn="ctr"/>
                      <a:r>
                        <a:rPr lang="en-US" dirty="0" smtClean="0"/>
                        <a:t>lysine</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r>
              <a:tr h="370840">
                <a:tc>
                  <a:txBody>
                    <a:bodyPr/>
                    <a:lstStyle/>
                    <a:p>
                      <a:pPr algn="ctr"/>
                      <a:r>
                        <a:rPr lang="en-US" dirty="0" smtClean="0"/>
                        <a:t>G</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c>
                  <a:txBody>
                    <a:bodyPr/>
                    <a:lstStyle/>
                    <a:p>
                      <a:pPr algn="ctr"/>
                      <a:r>
                        <a:rPr lang="en-US" dirty="0" smtClean="0"/>
                        <a:t>---</a:t>
                      </a:r>
                      <a:endParaRPr lang="en-US"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697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92842" y="1968500"/>
            <a:ext cx="3793958" cy="4157663"/>
          </a:xfrm>
        </p:spPr>
        <p:txBody>
          <a:bodyPr/>
          <a:lstStyle/>
          <a:p>
            <a:r>
              <a:rPr lang="en-US" sz="2200" dirty="0">
                <a:solidFill>
                  <a:srgbClr val="FFFFFF"/>
                </a:solidFill>
              </a:rPr>
              <a:t>The mutated amino acid sequence has been changed and shortened. The resulting protein will also be shortened (truncated) and may not function properly</a:t>
            </a:r>
            <a:r>
              <a:rPr lang="en-US" sz="2200" dirty="0" smtClean="0">
                <a:solidFill>
                  <a:srgbClr val="FFFFFF"/>
                </a:solidFill>
              </a:rPr>
              <a:t>.</a:t>
            </a:r>
            <a:endParaRPr lang="en-US" sz="2200" dirty="0">
              <a:solidFill>
                <a:srgbClr val="FFFFFF"/>
              </a:solidFill>
            </a:endParaRPr>
          </a:p>
        </p:txBody>
      </p:sp>
      <p:sp>
        <p:nvSpPr>
          <p:cNvPr id="5" name="Slide Number Placeholder 4"/>
          <p:cNvSpPr>
            <a:spLocks noGrp="1"/>
          </p:cNvSpPr>
          <p:nvPr>
            <p:ph type="sldNum" sz="quarter" idx="10"/>
          </p:nvPr>
        </p:nvSpPr>
        <p:spPr/>
        <p:txBody>
          <a:bodyPr/>
          <a:lstStyle/>
          <a:p>
            <a:fld id="{CFE4BAC9-6D41-4691-9299-18EF07EF0177}" type="slidenum">
              <a:rPr lang="en-US" smtClean="0"/>
              <a:pPr/>
              <a:t>32</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756601268"/>
              </p:ext>
            </p:extLst>
          </p:nvPr>
        </p:nvGraphicFramePr>
        <p:xfrm>
          <a:off x="550779" y="2115288"/>
          <a:ext cx="4181642" cy="3175000"/>
        </p:xfrm>
        <a:graphic>
          <a:graphicData uri="http://schemas.openxmlformats.org/drawingml/2006/table">
            <a:tbl>
              <a:tblPr firstRow="1" bandRow="1">
                <a:tableStyleId>{5C22544A-7EE6-4342-B048-85BDC9FD1C3A}</a:tableStyleId>
              </a:tblPr>
              <a:tblGrid>
                <a:gridCol w="1881641"/>
                <a:gridCol w="2300001"/>
              </a:tblGrid>
              <a:tr h="417607">
                <a:tc>
                  <a:txBody>
                    <a:bodyPr/>
                    <a:lstStyle/>
                    <a:p>
                      <a:pPr algn="ctr"/>
                      <a:r>
                        <a:rPr lang="en-US" sz="1600" dirty="0" smtClean="0">
                          <a:solidFill>
                            <a:srgbClr val="B02158"/>
                          </a:solidFill>
                        </a:rPr>
                        <a:t>Normal</a:t>
                      </a:r>
                      <a:r>
                        <a:rPr lang="en-US" sz="1600" baseline="0" dirty="0" smtClean="0">
                          <a:solidFill>
                            <a:srgbClr val="B02158"/>
                          </a:solidFill>
                        </a:rPr>
                        <a:t> Amino Acid Sequence</a:t>
                      </a:r>
                      <a:endParaRPr lang="en-US" sz="1600" dirty="0">
                        <a:solidFill>
                          <a:srgbClr val="B02158"/>
                        </a:solidFill>
                      </a:endParaRPr>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solidFill>
                      <a:schemeClr val="bg1"/>
                    </a:solidFill>
                  </a:tcPr>
                </a:tc>
                <a:tc>
                  <a:txBody>
                    <a:bodyPr/>
                    <a:lstStyle/>
                    <a:p>
                      <a:pPr algn="ctr"/>
                      <a:r>
                        <a:rPr lang="en-US" sz="1600" dirty="0" smtClean="0">
                          <a:solidFill>
                            <a:srgbClr val="B02158"/>
                          </a:solidFill>
                        </a:rPr>
                        <a:t>Mutated Amino Acid Sequence</a:t>
                      </a:r>
                      <a:endParaRPr lang="en-US" sz="1600" dirty="0">
                        <a:solidFill>
                          <a:srgbClr val="B02158"/>
                        </a:solidFill>
                      </a:endParaRPr>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solidFill>
                      <a:schemeClr val="bg1"/>
                    </a:solidFill>
                  </a:tcPr>
                </a:tc>
              </a:tr>
              <a:tr h="370840">
                <a:tc>
                  <a:txBody>
                    <a:bodyPr/>
                    <a:lstStyle/>
                    <a:p>
                      <a:pPr algn="ctr"/>
                      <a:r>
                        <a:rPr lang="en-US" sz="1600" dirty="0" smtClean="0"/>
                        <a:t>glycine</a:t>
                      </a:r>
                      <a:endParaRPr lang="en-US" sz="1600"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c>
                  <a:txBody>
                    <a:bodyPr/>
                    <a:lstStyle/>
                    <a:p>
                      <a:pPr algn="ctr"/>
                      <a:r>
                        <a:rPr lang="en-US" sz="1600" dirty="0" smtClean="0"/>
                        <a:t>glycine</a:t>
                      </a:r>
                      <a:endParaRPr lang="en-US" sz="1600"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r>
              <a:tr h="370840">
                <a:tc>
                  <a:txBody>
                    <a:bodyPr/>
                    <a:lstStyle/>
                    <a:p>
                      <a:pPr algn="ctr"/>
                      <a:r>
                        <a:rPr lang="en-US" sz="1600" dirty="0" smtClean="0"/>
                        <a:t>serine</a:t>
                      </a:r>
                      <a:endParaRPr lang="en-US" sz="1600"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solidFill>
                      <a:srgbClr val="FFFFFF"/>
                    </a:solidFill>
                  </a:tcPr>
                </a:tc>
                <a:tc>
                  <a:txBody>
                    <a:bodyPr/>
                    <a:lstStyle/>
                    <a:p>
                      <a:pPr algn="ctr"/>
                      <a:r>
                        <a:rPr lang="en-US" sz="1600" dirty="0" smtClean="0"/>
                        <a:t>serine</a:t>
                      </a:r>
                      <a:endParaRPr lang="en-US" sz="1600"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solidFill>
                      <a:srgbClr val="FFFFFF"/>
                    </a:solidFill>
                  </a:tcPr>
                </a:tc>
              </a:tr>
              <a:tr h="370840">
                <a:tc>
                  <a:txBody>
                    <a:bodyPr/>
                    <a:lstStyle/>
                    <a:p>
                      <a:pPr algn="ctr"/>
                      <a:r>
                        <a:rPr lang="en-US" sz="1600" dirty="0" smtClean="0"/>
                        <a:t>arginine</a:t>
                      </a:r>
                      <a:endParaRPr lang="en-US" sz="1600"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c>
                  <a:txBody>
                    <a:bodyPr/>
                    <a:lstStyle/>
                    <a:p>
                      <a:pPr algn="ctr"/>
                      <a:r>
                        <a:rPr lang="en-US" sz="1600" dirty="0" smtClean="0"/>
                        <a:t>serine</a:t>
                      </a:r>
                      <a:endParaRPr lang="en-US" sz="1600"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r>
              <a:tr h="370840">
                <a:tc>
                  <a:txBody>
                    <a:bodyPr/>
                    <a:lstStyle/>
                    <a:p>
                      <a:pPr algn="ctr"/>
                      <a:r>
                        <a:rPr lang="en-US" sz="1600" dirty="0" err="1" smtClean="0"/>
                        <a:t>valine</a:t>
                      </a:r>
                      <a:endParaRPr lang="en-US" sz="1600"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solidFill>
                      <a:srgbClr val="FFFFFF"/>
                    </a:solidFill>
                  </a:tcPr>
                </a:tc>
                <a:tc>
                  <a:txBody>
                    <a:bodyPr/>
                    <a:lstStyle/>
                    <a:p>
                      <a:pPr algn="ctr"/>
                      <a:r>
                        <a:rPr lang="en-US" sz="1600" dirty="0" err="1" smtClean="0"/>
                        <a:t>proline</a:t>
                      </a:r>
                      <a:endParaRPr lang="en-US" sz="1600"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solidFill>
                      <a:srgbClr val="FFFFFF"/>
                    </a:solidFill>
                  </a:tcPr>
                </a:tc>
              </a:tr>
              <a:tr h="370840">
                <a:tc>
                  <a:txBody>
                    <a:bodyPr/>
                    <a:lstStyle/>
                    <a:p>
                      <a:pPr algn="ctr"/>
                      <a:r>
                        <a:rPr lang="en-US" sz="1600" dirty="0" err="1" smtClean="0"/>
                        <a:t>proline</a:t>
                      </a:r>
                      <a:endParaRPr lang="en-US" sz="1600"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c>
                  <a:txBody>
                    <a:bodyPr/>
                    <a:lstStyle/>
                    <a:p>
                      <a:pPr algn="ctr"/>
                      <a:r>
                        <a:rPr lang="en-US" sz="1600" dirty="0" smtClean="0"/>
                        <a:t>glycine</a:t>
                      </a:r>
                      <a:endParaRPr lang="en-US" sz="1600"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r>
              <a:tr h="370840">
                <a:tc>
                  <a:txBody>
                    <a:bodyPr/>
                    <a:lstStyle/>
                    <a:p>
                      <a:pPr algn="ctr"/>
                      <a:r>
                        <a:rPr lang="en-US" sz="1600" dirty="0" smtClean="0"/>
                        <a:t>glycine</a:t>
                      </a:r>
                      <a:endParaRPr lang="en-US" sz="1600"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solidFill>
                      <a:srgbClr val="FFFFFF"/>
                    </a:solidFill>
                  </a:tcPr>
                </a:tc>
                <a:tc>
                  <a:txBody>
                    <a:bodyPr/>
                    <a:lstStyle/>
                    <a:p>
                      <a:pPr algn="ctr"/>
                      <a:r>
                        <a:rPr lang="en-US" sz="1600" dirty="0" smtClean="0"/>
                        <a:t>lysine</a:t>
                      </a:r>
                      <a:endParaRPr lang="en-US" sz="1600"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solidFill>
                      <a:srgbClr val="FFFFFF"/>
                    </a:solidFill>
                  </a:tcPr>
                </a:tc>
              </a:tr>
              <a:tr h="370840">
                <a:tc>
                  <a:txBody>
                    <a:bodyPr/>
                    <a:lstStyle/>
                    <a:p>
                      <a:pPr algn="ctr"/>
                      <a:r>
                        <a:rPr lang="en-US" sz="1600" dirty="0" smtClean="0"/>
                        <a:t>lysine</a:t>
                      </a:r>
                      <a:endParaRPr lang="en-US" sz="1600"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c>
                  <a:txBody>
                    <a:bodyPr/>
                    <a:lstStyle/>
                    <a:p>
                      <a:pPr algn="ctr"/>
                      <a:r>
                        <a:rPr lang="en-US" sz="1600" dirty="0" smtClean="0"/>
                        <a:t>---</a:t>
                      </a:r>
                      <a:endParaRPr lang="en-US" sz="1600" dirty="0"/>
                    </a:p>
                  </a:txBody>
                  <a:tcPr>
                    <a:lnL w="12700" cap="flat" cmpd="sng" algn="ctr">
                      <a:solidFill>
                        <a:srgbClr val="9D1B1B"/>
                      </a:solidFill>
                      <a:prstDash val="solid"/>
                      <a:round/>
                      <a:headEnd type="none" w="med" len="med"/>
                      <a:tailEnd type="none" w="med" len="med"/>
                    </a:lnL>
                    <a:lnR w="12700" cap="flat" cmpd="sng" algn="ctr">
                      <a:solidFill>
                        <a:srgbClr val="9D1B1B"/>
                      </a:solidFill>
                      <a:prstDash val="solid"/>
                      <a:round/>
                      <a:headEnd type="none" w="med" len="med"/>
                      <a:tailEnd type="none" w="med" len="med"/>
                    </a:lnR>
                    <a:lnT w="12700" cap="flat" cmpd="sng" algn="ctr">
                      <a:solidFill>
                        <a:srgbClr val="9D1B1B"/>
                      </a:solidFill>
                      <a:prstDash val="solid"/>
                      <a:round/>
                      <a:headEnd type="none" w="med" len="med"/>
                      <a:tailEnd type="none" w="med" len="med"/>
                    </a:lnT>
                    <a:lnB w="12700" cap="flat" cmpd="sng" algn="ctr">
                      <a:solidFill>
                        <a:srgbClr val="9D1B1B"/>
                      </a:solidFill>
                      <a:prstDash val="solid"/>
                      <a:round/>
                      <a:headEnd type="none" w="med" len="med"/>
                      <a:tailEnd type="none" w="med" len="med"/>
                    </a:lnB>
                  </a:tcPr>
                </a:tc>
              </a:tr>
            </a:tbl>
          </a:graphicData>
        </a:graphic>
      </p:graphicFrame>
      <p:sp>
        <p:nvSpPr>
          <p:cNvPr id="7" name="Rectangle 6"/>
          <p:cNvSpPr/>
          <p:nvPr/>
        </p:nvSpPr>
        <p:spPr>
          <a:xfrm>
            <a:off x="681789" y="1137503"/>
            <a:ext cx="7887369" cy="430887"/>
          </a:xfrm>
          <a:prstGeom prst="rect">
            <a:avLst/>
          </a:prstGeom>
        </p:spPr>
        <p:txBody>
          <a:bodyPr wrap="square">
            <a:spAutoFit/>
          </a:bodyPr>
          <a:lstStyle/>
          <a:p>
            <a:r>
              <a:rPr lang="en-US" sz="2200" b="1" dirty="0">
                <a:solidFill>
                  <a:schemeClr val="bg1"/>
                </a:solidFill>
              </a:rPr>
              <a:t>What effects do you observe as a result of the mutation?</a:t>
            </a:r>
          </a:p>
        </p:txBody>
      </p:sp>
    </p:spTree>
    <p:extLst>
      <p:ext uri="{BB962C8B-B14F-4D97-AF65-F5344CB8AC3E}">
        <p14:creationId xmlns:p14="http://schemas.microsoft.com/office/powerpoint/2010/main" val="243041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 name="Content Placeholder 9"/>
          <p:cNvSpPr>
            <a:spLocks noGrp="1"/>
          </p:cNvSpPr>
          <p:nvPr>
            <p:ph idx="1"/>
          </p:nvPr>
        </p:nvSpPr>
        <p:spPr>
          <a:xfrm>
            <a:off x="558800" y="1736545"/>
            <a:ext cx="8064500" cy="1315787"/>
          </a:xfrm>
        </p:spPr>
        <p:txBody>
          <a:bodyPr>
            <a:normAutofit fontScale="85000" lnSpcReduction="10000"/>
          </a:bodyPr>
          <a:lstStyle/>
          <a:p>
            <a:r>
              <a:rPr lang="en-US" sz="2000" dirty="0" smtClean="0"/>
              <a:t>Certain population groups have been found to commonly share specific mutations of BRCA genes. These are called </a:t>
            </a:r>
            <a:r>
              <a:rPr lang="en-US" sz="2000" b="1" dirty="0" smtClean="0"/>
              <a:t>founder mutations</a:t>
            </a:r>
            <a:r>
              <a:rPr lang="en-US" sz="2000" dirty="0" smtClean="0"/>
              <a:t>.</a:t>
            </a:r>
          </a:p>
          <a:p>
            <a:r>
              <a:rPr lang="en-US" sz="2000" dirty="0" smtClean="0"/>
              <a:t>Use the same process to compare the normal and mutated versions of the BRCA genes in the table below:</a:t>
            </a:r>
            <a:endParaRPr lang="en-US" sz="2000" dirty="0"/>
          </a:p>
        </p:txBody>
      </p:sp>
      <p:sp>
        <p:nvSpPr>
          <p:cNvPr id="5" name="TextBox 4"/>
          <p:cNvSpPr txBox="1"/>
          <p:nvPr/>
        </p:nvSpPr>
        <p:spPr>
          <a:xfrm>
            <a:off x="-612757" y="3052332"/>
            <a:ext cx="184666" cy="369332"/>
          </a:xfrm>
          <a:prstGeom prst="rect">
            <a:avLst/>
          </a:prstGeom>
          <a:noFill/>
        </p:spPr>
        <p:txBody>
          <a:bodyPr wrap="none" rtlCol="0">
            <a:spAutoFit/>
          </a:bodyPr>
          <a:lstStyle/>
          <a:p>
            <a:endParaRPr lang="en-US" dirty="0"/>
          </a:p>
        </p:txBody>
      </p:sp>
      <p:sp>
        <p:nvSpPr>
          <p:cNvPr id="3" name="Slide Number Placeholder 2"/>
          <p:cNvSpPr>
            <a:spLocks noGrp="1"/>
          </p:cNvSpPr>
          <p:nvPr>
            <p:ph type="sldNum" sz="quarter" idx="10"/>
          </p:nvPr>
        </p:nvSpPr>
        <p:spPr/>
        <p:txBody>
          <a:bodyPr/>
          <a:lstStyle/>
          <a:p>
            <a:fld id="{CFE4BAC9-6D41-4691-9299-18EF07EF0177}" type="slidenum">
              <a:rPr lang="en-US" smtClean="0"/>
              <a:pPr/>
              <a:t>33</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032299542"/>
              </p:ext>
            </p:extLst>
          </p:nvPr>
        </p:nvGraphicFramePr>
        <p:xfrm>
          <a:off x="638174" y="3262914"/>
          <a:ext cx="8077050" cy="3048000"/>
        </p:xfrm>
        <a:graphic>
          <a:graphicData uri="http://schemas.openxmlformats.org/drawingml/2006/table">
            <a:tbl>
              <a:tblPr firstRow="1" bandRow="1">
                <a:tableStyleId>{0E3FDE45-AF77-4B5C-9715-49D594BDF05E}</a:tableStyleId>
              </a:tblPr>
              <a:tblGrid>
                <a:gridCol w="2692350"/>
                <a:gridCol w="2692350"/>
                <a:gridCol w="2692350"/>
              </a:tblGrid>
              <a:tr h="329313">
                <a:tc>
                  <a:txBody>
                    <a:bodyPr/>
                    <a:lstStyle/>
                    <a:p>
                      <a:r>
                        <a:rPr lang="en-US" sz="1600" dirty="0" smtClean="0"/>
                        <a:t>Population</a:t>
                      </a:r>
                      <a:endParaRPr lang="en-US" sz="1600" dirty="0"/>
                    </a:p>
                  </a:txBody>
                  <a:tcPr/>
                </a:tc>
                <a:tc>
                  <a:txBody>
                    <a:bodyPr/>
                    <a:lstStyle/>
                    <a:p>
                      <a:r>
                        <a:rPr lang="en-US" sz="1600" dirty="0" smtClean="0"/>
                        <a:t>BRCA1 Mutation</a:t>
                      </a:r>
                      <a:endParaRPr lang="en-US" sz="1600" dirty="0"/>
                    </a:p>
                  </a:txBody>
                  <a:tcPr/>
                </a:tc>
                <a:tc>
                  <a:txBody>
                    <a:bodyPr/>
                    <a:lstStyle/>
                    <a:p>
                      <a:r>
                        <a:rPr lang="en-US" sz="1600" dirty="0" smtClean="0"/>
                        <a:t>BRCA2 Mutation</a:t>
                      </a:r>
                      <a:endParaRPr lang="en-US" sz="1600" dirty="0"/>
                    </a:p>
                  </a:txBody>
                  <a:tcPr/>
                </a:tc>
              </a:tr>
              <a:tr h="329313">
                <a:tc>
                  <a:txBody>
                    <a:bodyPr/>
                    <a:lstStyle/>
                    <a:p>
                      <a:r>
                        <a:rPr lang="en-US" sz="1600" dirty="0" smtClean="0"/>
                        <a:t>African-Americans</a:t>
                      </a:r>
                      <a:endParaRPr lang="en-US" sz="1600" dirty="0"/>
                    </a:p>
                  </a:txBody>
                  <a:tcPr>
                    <a:solidFill>
                      <a:srgbClr val="B02158">
                        <a:alpha val="20000"/>
                      </a:srgbClr>
                    </a:solidFill>
                  </a:tcPr>
                </a:tc>
                <a:tc>
                  <a:txBody>
                    <a:bodyPr/>
                    <a:lstStyle/>
                    <a:p>
                      <a:r>
                        <a:rPr lang="en-US" sz="1600" dirty="0" smtClean="0"/>
                        <a:t>1832del5</a:t>
                      </a:r>
                      <a:endParaRPr lang="en-US" sz="1600" dirty="0"/>
                    </a:p>
                  </a:txBody>
                  <a:tcPr>
                    <a:solidFill>
                      <a:srgbClr val="B02158">
                        <a:alpha val="20000"/>
                      </a:srgbClr>
                    </a:solidFill>
                  </a:tcPr>
                </a:tc>
                <a:tc>
                  <a:txBody>
                    <a:bodyPr/>
                    <a:lstStyle/>
                    <a:p>
                      <a:r>
                        <a:rPr lang="en-US" sz="1600" dirty="0" smtClean="0"/>
                        <a:t>1536del4</a:t>
                      </a:r>
                      <a:endParaRPr lang="en-US" sz="1600" dirty="0"/>
                    </a:p>
                  </a:txBody>
                  <a:tcPr>
                    <a:solidFill>
                      <a:srgbClr val="B02158">
                        <a:alpha val="20000"/>
                      </a:srgbClr>
                    </a:solidFill>
                  </a:tcPr>
                </a:tc>
              </a:tr>
              <a:tr h="329313">
                <a:tc>
                  <a:txBody>
                    <a:bodyPr/>
                    <a:lstStyle/>
                    <a:p>
                      <a:r>
                        <a:rPr lang="en-US" sz="1600" dirty="0" smtClean="0"/>
                        <a:t>Ashkenazi Jews</a:t>
                      </a:r>
                      <a:endParaRPr lang="en-US" sz="1600" dirty="0"/>
                    </a:p>
                  </a:txBody>
                  <a:tcPr/>
                </a:tc>
                <a:tc>
                  <a:txBody>
                    <a:bodyPr/>
                    <a:lstStyle/>
                    <a:p>
                      <a:r>
                        <a:rPr lang="en-US" sz="1800" kern="1200" dirty="0" smtClean="0">
                          <a:solidFill>
                            <a:schemeClr val="tx1"/>
                          </a:solidFill>
                          <a:effectLst/>
                          <a:latin typeface="+mn-lt"/>
                          <a:ea typeface="+mn-ea"/>
                          <a:cs typeface="+mn-cs"/>
                        </a:rPr>
                        <a:t>5382insC</a:t>
                      </a:r>
                      <a:r>
                        <a:rPr lang="en-US" sz="1600" dirty="0" smtClean="0">
                          <a:effectLst/>
                        </a:rPr>
                        <a:t> </a:t>
                      </a:r>
                      <a:endParaRPr lang="en-US" sz="1600" dirty="0"/>
                    </a:p>
                  </a:txBody>
                  <a:tcPr/>
                </a:tc>
                <a:tc>
                  <a:txBody>
                    <a:bodyPr/>
                    <a:lstStyle/>
                    <a:p>
                      <a:r>
                        <a:rPr lang="en-US" sz="1800" kern="1200" dirty="0" smtClean="0">
                          <a:solidFill>
                            <a:schemeClr val="tx1"/>
                          </a:solidFill>
                          <a:effectLst/>
                          <a:latin typeface="+mn-lt"/>
                          <a:ea typeface="+mn-ea"/>
                          <a:cs typeface="+mn-cs"/>
                        </a:rPr>
                        <a:t>6174delT</a:t>
                      </a:r>
                      <a:r>
                        <a:rPr lang="en-US" sz="1600" dirty="0" smtClean="0">
                          <a:effectLst/>
                        </a:rPr>
                        <a:t> </a:t>
                      </a:r>
                      <a:endParaRPr lang="en-US" sz="1600" dirty="0"/>
                    </a:p>
                  </a:txBody>
                  <a:tcPr/>
                </a:tc>
              </a:tr>
              <a:tr h="329313">
                <a:tc>
                  <a:txBody>
                    <a:bodyPr/>
                    <a:lstStyle/>
                    <a:p>
                      <a:r>
                        <a:rPr lang="en-US" sz="1600" dirty="0" smtClean="0"/>
                        <a:t>British</a:t>
                      </a:r>
                      <a:endParaRPr lang="en-US" sz="1600" dirty="0"/>
                    </a:p>
                  </a:txBody>
                  <a:tcPr>
                    <a:solidFill>
                      <a:srgbClr val="B02158">
                        <a:alpha val="20000"/>
                      </a:srgbClr>
                    </a:solidFill>
                  </a:tcPr>
                </a:tc>
                <a:tc>
                  <a:txBody>
                    <a:bodyPr/>
                    <a:lstStyle/>
                    <a:p>
                      <a:r>
                        <a:rPr lang="en-US" sz="1600" dirty="0" smtClean="0"/>
                        <a:t>418del4</a:t>
                      </a:r>
                      <a:endParaRPr lang="en-US" sz="1600" dirty="0"/>
                    </a:p>
                  </a:txBody>
                  <a:tcPr>
                    <a:solidFill>
                      <a:srgbClr val="B02158">
                        <a:alpha val="20000"/>
                      </a:srgbClr>
                    </a:solidFill>
                  </a:tcPr>
                </a:tc>
                <a:tc>
                  <a:txBody>
                    <a:bodyPr/>
                    <a:lstStyle/>
                    <a:p>
                      <a:endParaRPr lang="en-US" sz="1600" dirty="0"/>
                    </a:p>
                  </a:txBody>
                  <a:tcPr>
                    <a:solidFill>
                      <a:srgbClr val="B02158">
                        <a:alpha val="20000"/>
                      </a:srgbClr>
                    </a:solidFill>
                  </a:tcPr>
                </a:tc>
              </a:tr>
              <a:tr h="329313">
                <a:tc>
                  <a:txBody>
                    <a:bodyPr/>
                    <a:lstStyle/>
                    <a:p>
                      <a:r>
                        <a:rPr lang="en-US" sz="1600" dirty="0" smtClean="0"/>
                        <a:t>Dutch</a:t>
                      </a:r>
                      <a:endParaRPr lang="en-US" sz="1600" dirty="0"/>
                    </a:p>
                  </a:txBody>
                  <a:tcPr/>
                </a:tc>
                <a:tc>
                  <a:txBody>
                    <a:bodyPr/>
                    <a:lstStyle/>
                    <a:p>
                      <a:endParaRPr lang="en-US" sz="1600" dirty="0"/>
                    </a:p>
                  </a:txBody>
                  <a:tcPr/>
                </a:tc>
                <a:tc>
                  <a:txBody>
                    <a:bodyPr/>
                    <a:lstStyle/>
                    <a:p>
                      <a:r>
                        <a:rPr lang="en-US" sz="1600" dirty="0" smtClean="0"/>
                        <a:t>5579insA</a:t>
                      </a:r>
                      <a:endParaRPr lang="en-US" sz="1600" dirty="0"/>
                    </a:p>
                  </a:txBody>
                  <a:tcPr/>
                </a:tc>
              </a:tr>
              <a:tr h="329313">
                <a:tc>
                  <a:txBody>
                    <a:bodyPr/>
                    <a:lstStyle/>
                    <a:p>
                      <a:r>
                        <a:rPr lang="en-US" sz="1600" dirty="0" smtClean="0"/>
                        <a:t>Filipinos</a:t>
                      </a:r>
                      <a:endParaRPr lang="en-US" sz="1600" dirty="0"/>
                    </a:p>
                  </a:txBody>
                  <a:tcPr>
                    <a:solidFill>
                      <a:srgbClr val="B02158">
                        <a:alpha val="20000"/>
                      </a:srgbClr>
                    </a:solidFill>
                  </a:tcPr>
                </a:tc>
                <a:tc>
                  <a:txBody>
                    <a:bodyPr/>
                    <a:lstStyle/>
                    <a:p>
                      <a:endParaRPr lang="en-US" sz="1600" dirty="0"/>
                    </a:p>
                  </a:txBody>
                  <a:tcPr>
                    <a:solidFill>
                      <a:srgbClr val="B02158">
                        <a:alpha val="20000"/>
                      </a:srgbClr>
                    </a:solidFill>
                  </a:tcPr>
                </a:tc>
                <a:tc>
                  <a:txBody>
                    <a:bodyPr/>
                    <a:lstStyle/>
                    <a:p>
                      <a:r>
                        <a:rPr lang="en-US" sz="1600" dirty="0" smtClean="0"/>
                        <a:t>4265delCT, 4859delA</a:t>
                      </a:r>
                      <a:endParaRPr lang="en-US" sz="1600" dirty="0"/>
                    </a:p>
                  </a:txBody>
                  <a:tcPr>
                    <a:solidFill>
                      <a:srgbClr val="B02158">
                        <a:alpha val="20000"/>
                      </a:srgbClr>
                    </a:solidFill>
                  </a:tcPr>
                </a:tc>
              </a:tr>
              <a:tr h="329313">
                <a:tc>
                  <a:txBody>
                    <a:bodyPr/>
                    <a:lstStyle/>
                    <a:p>
                      <a:r>
                        <a:rPr lang="en-US" sz="1600" dirty="0" smtClean="0"/>
                        <a:t>Icelanders</a:t>
                      </a:r>
                      <a:endParaRPr lang="en-US" sz="1600" dirty="0"/>
                    </a:p>
                  </a:txBody>
                  <a:tcPr/>
                </a:tc>
                <a:tc>
                  <a:txBody>
                    <a:bodyPr/>
                    <a:lstStyle/>
                    <a:p>
                      <a:endParaRPr lang="en-US" sz="1600" dirty="0"/>
                    </a:p>
                  </a:txBody>
                  <a:tcPr/>
                </a:tc>
                <a:tc>
                  <a:txBody>
                    <a:bodyPr/>
                    <a:lstStyle/>
                    <a:p>
                      <a:r>
                        <a:rPr lang="en-US" sz="1600" dirty="0" smtClean="0"/>
                        <a:t>6174delT</a:t>
                      </a:r>
                      <a:endParaRPr lang="en-US" sz="1600" dirty="0"/>
                    </a:p>
                  </a:txBody>
                  <a:tcPr/>
                </a:tc>
              </a:tr>
              <a:tr h="329313">
                <a:tc>
                  <a:txBody>
                    <a:bodyPr/>
                    <a:lstStyle/>
                    <a:p>
                      <a:r>
                        <a:rPr lang="en-US" sz="1600" dirty="0" smtClean="0"/>
                        <a:t>Italians</a:t>
                      </a:r>
                      <a:endParaRPr lang="en-US" sz="1600" dirty="0"/>
                    </a:p>
                  </a:txBody>
                  <a:tcPr>
                    <a:solidFill>
                      <a:srgbClr val="B02158">
                        <a:alpha val="20000"/>
                      </a:srgbClr>
                    </a:solidFill>
                  </a:tcPr>
                </a:tc>
                <a:tc>
                  <a:txBody>
                    <a:bodyPr/>
                    <a:lstStyle/>
                    <a:p>
                      <a:r>
                        <a:rPr lang="en-US" sz="1600" dirty="0" smtClean="0"/>
                        <a:t>5083del19</a:t>
                      </a:r>
                      <a:endParaRPr lang="en-US" sz="1600" dirty="0"/>
                    </a:p>
                  </a:txBody>
                  <a:tcPr>
                    <a:solidFill>
                      <a:srgbClr val="B02158">
                        <a:alpha val="20000"/>
                      </a:srgbClr>
                    </a:solidFill>
                  </a:tcPr>
                </a:tc>
                <a:tc>
                  <a:txBody>
                    <a:bodyPr/>
                    <a:lstStyle/>
                    <a:p>
                      <a:endParaRPr lang="en-US" sz="1600" dirty="0"/>
                    </a:p>
                  </a:txBody>
                  <a:tcPr>
                    <a:solidFill>
                      <a:srgbClr val="B02158">
                        <a:alpha val="20000"/>
                      </a:srgbClr>
                    </a:solidFill>
                  </a:tcPr>
                </a:tc>
              </a:tr>
              <a:tr h="329313">
                <a:tc>
                  <a:txBody>
                    <a:bodyPr/>
                    <a:lstStyle/>
                    <a:p>
                      <a:r>
                        <a:rPr lang="en-US" sz="1600" dirty="0" smtClean="0"/>
                        <a:t>Norwegians</a:t>
                      </a:r>
                      <a:endParaRPr lang="en-US" sz="1600" dirty="0"/>
                    </a:p>
                  </a:txBody>
                  <a:tcPr/>
                </a:tc>
                <a:tc>
                  <a:txBody>
                    <a:bodyPr/>
                    <a:lstStyle/>
                    <a:p>
                      <a:r>
                        <a:rPr lang="en-US" sz="1600" dirty="0" smtClean="0"/>
                        <a:t>1135insA, 1675delA</a:t>
                      </a:r>
                      <a:endParaRPr lang="en-US" sz="1600" dirty="0"/>
                    </a:p>
                  </a:txBody>
                  <a:tcPr/>
                </a:tc>
                <a:tc>
                  <a:txBody>
                    <a:bodyPr/>
                    <a:lstStyle/>
                    <a:p>
                      <a:endParaRPr lang="en-US" sz="1600" dirty="0"/>
                    </a:p>
                  </a:txBody>
                  <a:tcPr/>
                </a:tc>
              </a:tr>
            </a:tbl>
          </a:graphicData>
        </a:graphic>
      </p:graphicFrame>
      <p:sp>
        <p:nvSpPr>
          <p:cNvPr id="7" name="TextBox 6"/>
          <p:cNvSpPr txBox="1"/>
          <p:nvPr/>
        </p:nvSpPr>
        <p:spPr>
          <a:xfrm>
            <a:off x="558649" y="2988832"/>
            <a:ext cx="4423281" cy="276999"/>
          </a:xfrm>
          <a:prstGeom prst="rect">
            <a:avLst/>
          </a:prstGeom>
          <a:noFill/>
        </p:spPr>
        <p:txBody>
          <a:bodyPr wrap="none" rtlCol="0">
            <a:spAutoFit/>
          </a:bodyPr>
          <a:lstStyle/>
          <a:p>
            <a:r>
              <a:rPr lang="en-US" sz="1200" dirty="0" smtClean="0"/>
              <a:t>Example Founder Mutations Identified in BRCA1 &amp; BRCA2</a:t>
            </a:r>
            <a:endParaRPr lang="en-US" sz="1200" dirty="0"/>
          </a:p>
        </p:txBody>
      </p:sp>
    </p:spTree>
    <p:extLst>
      <p:ext uri="{BB962C8B-B14F-4D97-AF65-F5344CB8AC3E}">
        <p14:creationId xmlns:p14="http://schemas.microsoft.com/office/powerpoint/2010/main" val="334030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What do you know about genetic counseling</a:t>
            </a:r>
            <a:r>
              <a:rPr lang="en-US" dirty="0" smtClean="0"/>
              <a:t>?</a:t>
            </a:r>
            <a:endParaRPr lang="en-US" dirty="0"/>
          </a:p>
          <a:p>
            <a:r>
              <a:rPr lang="en-US" dirty="0"/>
              <a:t>What is its purpose</a:t>
            </a:r>
            <a:r>
              <a:rPr lang="en-US" dirty="0" smtClean="0"/>
              <a:t>?</a:t>
            </a:r>
            <a:endParaRPr lang="en-US" dirty="0"/>
          </a:p>
          <a:p>
            <a:r>
              <a:rPr lang="en-US" dirty="0"/>
              <a:t>What information do genetic counselors use to make recommendations?</a:t>
            </a:r>
          </a:p>
        </p:txBody>
      </p:sp>
      <p:sp>
        <p:nvSpPr>
          <p:cNvPr id="3" name="Slide Number Placeholder 2"/>
          <p:cNvSpPr>
            <a:spLocks noGrp="1"/>
          </p:cNvSpPr>
          <p:nvPr>
            <p:ph type="sldNum" sz="quarter" idx="10"/>
          </p:nvPr>
        </p:nvSpPr>
        <p:spPr/>
        <p:txBody>
          <a:bodyPr/>
          <a:lstStyle/>
          <a:p>
            <a:fld id="{CFE4BAC9-6D41-4691-9299-18EF07EF0177}" type="slidenum">
              <a:rPr lang="en-US" smtClean="0"/>
              <a:pPr/>
              <a:t>34</a:t>
            </a:fld>
            <a:endParaRPr lang="en-US" dirty="0"/>
          </a:p>
        </p:txBody>
      </p:sp>
    </p:spTree>
    <p:extLst>
      <p:ext uri="{BB962C8B-B14F-4D97-AF65-F5344CB8AC3E}">
        <p14:creationId xmlns:p14="http://schemas.microsoft.com/office/powerpoint/2010/main" val="169524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p:tgtEl>
                                          <p:spTgt spid="4">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p:tgtEl>
                                          <p:spTgt spid="4">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000" y="1821090"/>
            <a:ext cx="3765550" cy="4157663"/>
          </a:xfrm>
        </p:spPr>
        <p:txBody>
          <a:bodyPr>
            <a:noAutofit/>
          </a:bodyPr>
          <a:lstStyle/>
          <a:p>
            <a:pPr marL="0" indent="0" algn="ctr">
              <a:lnSpc>
                <a:spcPct val="120000"/>
              </a:lnSpc>
              <a:buNone/>
            </a:pPr>
            <a:r>
              <a:rPr lang="en-US" sz="1800" b="1" dirty="0" smtClean="0">
                <a:solidFill>
                  <a:srgbClr val="B02158"/>
                </a:solidFill>
              </a:rPr>
              <a:t>GENETIC COUNSELORS</a:t>
            </a:r>
          </a:p>
          <a:p>
            <a:pPr>
              <a:lnSpc>
                <a:spcPct val="120000"/>
              </a:lnSpc>
            </a:pPr>
            <a:r>
              <a:rPr lang="en-US" sz="1800" dirty="0" smtClean="0"/>
              <a:t>Trained health professionals in medical genetics and counseling</a:t>
            </a:r>
          </a:p>
          <a:p>
            <a:pPr>
              <a:lnSpc>
                <a:spcPct val="120000"/>
              </a:lnSpc>
            </a:pPr>
            <a:r>
              <a:rPr lang="en-US" sz="1800" dirty="0" smtClean="0"/>
              <a:t>Discuss genetic testing with patients and help them make the right decisions for them</a:t>
            </a:r>
          </a:p>
          <a:p>
            <a:pPr>
              <a:lnSpc>
                <a:spcPct val="120000"/>
              </a:lnSpc>
            </a:pPr>
            <a:r>
              <a:rPr lang="en-US" sz="1800" dirty="0" smtClean="0"/>
              <a:t>Explain genetic test results and offers support to patients and their families</a:t>
            </a:r>
          </a:p>
        </p:txBody>
      </p:sp>
      <p:sp>
        <p:nvSpPr>
          <p:cNvPr id="5" name="Slide Number Placeholder 4"/>
          <p:cNvSpPr>
            <a:spLocks noGrp="1"/>
          </p:cNvSpPr>
          <p:nvPr>
            <p:ph type="sldNum" sz="quarter" idx="10"/>
          </p:nvPr>
        </p:nvSpPr>
        <p:spPr/>
        <p:txBody>
          <a:bodyPr/>
          <a:lstStyle/>
          <a:p>
            <a:fld id="{CFE4BAC9-6D41-4691-9299-18EF07EF0177}" type="slidenum">
              <a:rPr lang="en-US" smtClean="0"/>
              <a:pPr/>
              <a:t>35</a:t>
            </a:fld>
            <a:endParaRPr lang="en-US" dirty="0"/>
          </a:p>
        </p:txBody>
      </p:sp>
      <p:sp>
        <p:nvSpPr>
          <p:cNvPr id="4" name="Content Placeholder 2"/>
          <p:cNvSpPr txBox="1">
            <a:spLocks/>
          </p:cNvSpPr>
          <p:nvPr/>
        </p:nvSpPr>
        <p:spPr>
          <a:xfrm>
            <a:off x="4674406" y="1821090"/>
            <a:ext cx="4040969" cy="4610099"/>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lgn="ctr">
              <a:spcBef>
                <a:spcPts val="0"/>
              </a:spcBef>
              <a:spcAft>
                <a:spcPts val="1200"/>
              </a:spcAft>
              <a:buNone/>
            </a:pPr>
            <a:r>
              <a:rPr lang="en-US" sz="1800" b="1" dirty="0" smtClean="0">
                <a:solidFill>
                  <a:srgbClr val="214A84"/>
                </a:solidFill>
              </a:rPr>
              <a:t>CANCER GENETIC COUNSELORS</a:t>
            </a:r>
          </a:p>
          <a:p>
            <a:pPr marL="0" indent="0">
              <a:spcBef>
                <a:spcPts val="0"/>
              </a:spcBef>
              <a:spcAft>
                <a:spcPts val="1200"/>
              </a:spcAft>
              <a:buNone/>
            </a:pPr>
            <a:r>
              <a:rPr lang="en-US" sz="1800" dirty="0" smtClean="0"/>
              <a:t>Provide education, risk assessment, and genetic counseling related to cancer risk</a:t>
            </a:r>
          </a:p>
          <a:p>
            <a:pPr marL="0" indent="0">
              <a:spcBef>
                <a:spcPts val="0"/>
              </a:spcBef>
              <a:spcAft>
                <a:spcPts val="1200"/>
              </a:spcAft>
              <a:buNone/>
            </a:pPr>
            <a:r>
              <a:rPr lang="en-US" sz="1800" dirty="0" smtClean="0"/>
              <a:t>Information is based on family history, medical and environmental factors, lifestyle, and in some cases reproductive history.</a:t>
            </a:r>
          </a:p>
          <a:p>
            <a:pPr marL="0" indent="0">
              <a:spcBef>
                <a:spcPts val="0"/>
              </a:spcBef>
              <a:spcAft>
                <a:spcPts val="1200"/>
              </a:spcAft>
              <a:buNone/>
            </a:pPr>
            <a:r>
              <a:rPr lang="en-US" sz="1800" dirty="0" smtClean="0"/>
              <a:t>Teach patients about risk factors for cancer, inheritance of cancer risk, genetic testing, and management options</a:t>
            </a:r>
          </a:p>
        </p:txBody>
      </p:sp>
    </p:spTree>
    <p:extLst>
      <p:ext uri="{BB962C8B-B14F-4D97-AF65-F5344CB8AC3E}">
        <p14:creationId xmlns:p14="http://schemas.microsoft.com/office/powerpoint/2010/main" val="306141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p:tgtEl>
                                          <p:spTgt spid="4">
                                            <p:txEl>
                                              <p:pRg st="0" end="0"/>
                                            </p:txEl>
                                          </p:spTgt>
                                        </p:tgtEl>
                                        <p:attrNameLst>
                                          <p:attrName>ppt_x</p:attrName>
                                        </p:attrNameLst>
                                      </p:cBhvr>
                                      <p:tavLst>
                                        <p:tav tm="0">
                                          <p:val>
                                            <p:strVal val="#ppt_x+#ppt_w*1.125000"/>
                                          </p:val>
                                        </p:tav>
                                        <p:tav tm="100000">
                                          <p:val>
                                            <p:strVal val="#ppt_x"/>
                                          </p:val>
                                        </p:tav>
                                      </p:tavLst>
                                    </p:anim>
                                    <p:animEffect transition="in" filter="wipe(left)">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2" fill="hold" grpId="0"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additive="base">
                                        <p:cTn id="37" dur="500"/>
                                        <p:tgtEl>
                                          <p:spTgt spid="4">
                                            <p:txEl>
                                              <p:pRg st="1" end="1"/>
                                            </p:txEl>
                                          </p:spTgt>
                                        </p:tgtEl>
                                        <p:attrNameLst>
                                          <p:attrName>ppt_x</p:attrName>
                                        </p:attrNameLst>
                                      </p:cBhvr>
                                      <p:tavLst>
                                        <p:tav tm="0">
                                          <p:val>
                                            <p:strVal val="#ppt_x+#ppt_w*1.125000"/>
                                          </p:val>
                                        </p:tav>
                                        <p:tav tm="100000">
                                          <p:val>
                                            <p:strVal val="#ppt_x"/>
                                          </p:val>
                                        </p:tav>
                                      </p:tavLst>
                                    </p:anim>
                                    <p:animEffect transition="in" filter="wipe(left)">
                                      <p:cBhvr>
                                        <p:cTn id="38" dur="500"/>
                                        <p:tgtEl>
                                          <p:spTgt spid="4">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2" fill="hold" grpId="0"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 calcmode="lin" valueType="num">
                                      <p:cBhvr additive="base">
                                        <p:cTn id="43" dur="500"/>
                                        <p:tgtEl>
                                          <p:spTgt spid="4">
                                            <p:txEl>
                                              <p:pRg st="2" end="2"/>
                                            </p:txEl>
                                          </p:spTgt>
                                        </p:tgtEl>
                                        <p:attrNameLst>
                                          <p:attrName>ppt_x</p:attrName>
                                        </p:attrNameLst>
                                      </p:cBhvr>
                                      <p:tavLst>
                                        <p:tav tm="0">
                                          <p:val>
                                            <p:strVal val="#ppt_x+#ppt_w*1.125000"/>
                                          </p:val>
                                        </p:tav>
                                        <p:tav tm="100000">
                                          <p:val>
                                            <p:strVal val="#ppt_x"/>
                                          </p:val>
                                        </p:tav>
                                      </p:tavLst>
                                    </p:anim>
                                    <p:animEffect transition="in" filter="wipe(left)">
                                      <p:cBhvr>
                                        <p:cTn id="44" dur="500"/>
                                        <p:tgtEl>
                                          <p:spTgt spid="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2" fill="hold" grpId="0" nodeType="click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 calcmode="lin" valueType="num">
                                      <p:cBhvr additive="base">
                                        <p:cTn id="49" dur="500"/>
                                        <p:tgtEl>
                                          <p:spTgt spid="4">
                                            <p:txEl>
                                              <p:pRg st="3" end="3"/>
                                            </p:txEl>
                                          </p:spTgt>
                                        </p:tgtEl>
                                        <p:attrNameLst>
                                          <p:attrName>ppt_x</p:attrName>
                                        </p:attrNameLst>
                                      </p:cBhvr>
                                      <p:tavLst>
                                        <p:tav tm="0">
                                          <p:val>
                                            <p:strVal val="#ppt_x+#ppt_w*1.125000"/>
                                          </p:val>
                                        </p:tav>
                                        <p:tav tm="100000">
                                          <p:val>
                                            <p:strVal val="#ppt_x"/>
                                          </p:val>
                                        </p:tav>
                                      </p:tavLst>
                                    </p:anim>
                                    <p:animEffect transition="in" filter="wipe(left)">
                                      <p:cBhvr>
                                        <p:cTn id="5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5032375" y="1762125"/>
            <a:ext cx="3984625" cy="4496616"/>
          </a:xfrm>
          <a:prstGeom prst="rect">
            <a:avLst/>
          </a:prstGeom>
          <a:noFill/>
        </p:spPr>
        <p:txBody>
          <a:bodyPr wrap="square" rtlCol="0">
            <a:spAutoFit/>
          </a:bodyPr>
          <a:lstStyle/>
          <a:p>
            <a:pPr marL="0" indent="0">
              <a:buNone/>
            </a:pPr>
            <a:r>
              <a:rPr lang="en-US" sz="2200" dirty="0" smtClean="0"/>
              <a:t>Steve’s parents visited the genetic counselor, Mr. Even Smith, to talk about genetic tests associated with cancer. </a:t>
            </a:r>
            <a:endParaRPr lang="en-US" sz="2200" dirty="0"/>
          </a:p>
          <a:p>
            <a:pPr marL="0" indent="0">
              <a:buNone/>
            </a:pPr>
            <a:r>
              <a:rPr lang="en-US" sz="2200" dirty="0" smtClean="0"/>
              <a:t>They told Steve and Nikki that Evan is happy to answer any questions they have for him. </a:t>
            </a:r>
          </a:p>
          <a:p>
            <a:pPr marL="0" indent="0">
              <a:buNone/>
            </a:pPr>
            <a:r>
              <a:rPr lang="en-US" sz="2200" dirty="0" smtClean="0"/>
              <a:t>Steve decided to write him an e-mail with his questions.</a:t>
            </a:r>
            <a:endParaRPr lang="en-US" sz="2200" dirty="0"/>
          </a:p>
        </p:txBody>
      </p:sp>
      <p:sp>
        <p:nvSpPr>
          <p:cNvPr id="3" name="Slide Number Placeholder 2"/>
          <p:cNvSpPr>
            <a:spLocks noGrp="1"/>
          </p:cNvSpPr>
          <p:nvPr>
            <p:ph type="sldNum" sz="quarter" idx="10"/>
          </p:nvPr>
        </p:nvSpPr>
        <p:spPr/>
        <p:txBody>
          <a:bodyPr/>
          <a:lstStyle/>
          <a:p>
            <a:fld id="{CFE4BAC9-6D41-4691-9299-18EF07EF0177}" type="slidenum">
              <a:rPr lang="en-US" smtClean="0"/>
              <a:pPr/>
              <a:t>36</a:t>
            </a:fld>
            <a:endParaRPr lang="en-US" dirty="0"/>
          </a:p>
        </p:txBody>
      </p:sp>
    </p:spTree>
    <p:extLst>
      <p:ext uri="{BB962C8B-B14F-4D97-AF65-F5344CB8AC3E}">
        <p14:creationId xmlns:p14="http://schemas.microsoft.com/office/powerpoint/2010/main" val="10864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p:tgtEl>
                                          <p:spTgt spid="4">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p:tgtEl>
                                          <p:spTgt spid="4">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2"/>
          <p:cNvSpPr txBox="1">
            <a:spLocks/>
          </p:cNvSpPr>
          <p:nvPr/>
        </p:nvSpPr>
        <p:spPr>
          <a:xfrm>
            <a:off x="900112" y="1989668"/>
            <a:ext cx="7345363" cy="4169832"/>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buFont typeface="Arial" pitchFamily="34" charset="0"/>
              <a:buNone/>
            </a:pPr>
            <a:endParaRPr lang="en-US" dirty="0" smtClean="0"/>
          </a:p>
        </p:txBody>
      </p:sp>
      <p:sp>
        <p:nvSpPr>
          <p:cNvPr id="5" name="Content Placeholder 4"/>
          <p:cNvSpPr>
            <a:spLocks noGrp="1"/>
          </p:cNvSpPr>
          <p:nvPr>
            <p:ph idx="1"/>
          </p:nvPr>
        </p:nvSpPr>
        <p:spPr>
          <a:xfrm>
            <a:off x="3475037" y="1864361"/>
            <a:ext cx="5432425" cy="4284622"/>
          </a:xfrm>
        </p:spPr>
        <p:txBody>
          <a:bodyPr/>
          <a:lstStyle/>
          <a:p>
            <a:r>
              <a:rPr lang="en-US" sz="1800" dirty="0" smtClean="0"/>
              <a:t>Dear Mr. Smith,</a:t>
            </a:r>
          </a:p>
          <a:p>
            <a:pPr>
              <a:lnSpc>
                <a:spcPct val="120000"/>
              </a:lnSpc>
            </a:pPr>
            <a:r>
              <a:rPr lang="en-US" sz="1800" dirty="0" smtClean="0"/>
              <a:t>Mom and Dad were saying that her cancer might have been genetic. Does that mean I can have this gene? Mom said our family history will help her decide if she should get a genetic test for a breast cancer gene. </a:t>
            </a:r>
            <a:br>
              <a:rPr lang="en-US" sz="1800" dirty="0" smtClean="0"/>
            </a:br>
            <a:r>
              <a:rPr lang="en-US" sz="1800" dirty="0" smtClean="0"/>
              <a:t>When we did genetics in school my teacher said mutations can be passed on. I’ve never even thought about my family tree. How exactly should it work? What exactly do I have to find out to fill out the tree?</a:t>
            </a:r>
            <a:br>
              <a:rPr lang="en-US" sz="1800" dirty="0" smtClean="0"/>
            </a:br>
            <a:r>
              <a:rPr lang="en-US" sz="1800" dirty="0" smtClean="0"/>
              <a:t>Steve</a:t>
            </a:r>
          </a:p>
          <a:p>
            <a:endParaRPr lang="en-US" sz="1800" dirty="0"/>
          </a:p>
        </p:txBody>
      </p:sp>
      <p:sp>
        <p:nvSpPr>
          <p:cNvPr id="3" name="Slide Number Placeholder 2"/>
          <p:cNvSpPr>
            <a:spLocks noGrp="1"/>
          </p:cNvSpPr>
          <p:nvPr>
            <p:ph type="sldNum" sz="quarter" idx="10"/>
          </p:nvPr>
        </p:nvSpPr>
        <p:spPr/>
        <p:txBody>
          <a:bodyPr/>
          <a:lstStyle/>
          <a:p>
            <a:fld id="{CFE4BAC9-6D41-4691-9299-18EF07EF0177}" type="slidenum">
              <a:rPr lang="en-US" smtClean="0"/>
              <a:pPr/>
              <a:t>37</a:t>
            </a:fld>
            <a:endParaRPr lang="en-US" dirty="0"/>
          </a:p>
        </p:txBody>
      </p:sp>
      <p:sp>
        <p:nvSpPr>
          <p:cNvPr id="11" name="Content Placeholder 2"/>
          <p:cNvSpPr txBox="1">
            <a:spLocks/>
          </p:cNvSpPr>
          <p:nvPr/>
        </p:nvSpPr>
        <p:spPr>
          <a:xfrm>
            <a:off x="3873500" y="1753171"/>
            <a:ext cx="4635500" cy="4395812"/>
          </a:xfrm>
          <a:prstGeom prst="rect">
            <a:avLst/>
          </a:prstGeom>
        </p:spPr>
        <p:txBody>
          <a:bodyPr vert="horz" lIns="91440" tIns="45720" rIns="91440" bIns="45720" rtlCol="0" anchor="ctr">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lgn="ctr">
              <a:buFont typeface="Arial" pitchFamily="34" charset="0"/>
              <a:buNone/>
            </a:pPr>
            <a:r>
              <a:rPr lang="en-US" b="1" dirty="0" smtClean="0">
                <a:solidFill>
                  <a:schemeClr val="tx1">
                    <a:lumMod val="90000"/>
                    <a:lumOff val="10000"/>
                  </a:schemeClr>
                </a:solidFill>
              </a:rPr>
              <a:t>Discuss</a:t>
            </a:r>
          </a:p>
          <a:p>
            <a:pPr marL="0" indent="0">
              <a:buFont typeface="Arial" pitchFamily="34" charset="0"/>
              <a:buNone/>
            </a:pPr>
            <a:r>
              <a:rPr lang="en-US" dirty="0" smtClean="0">
                <a:solidFill>
                  <a:schemeClr val="tx1">
                    <a:lumMod val="90000"/>
                    <a:lumOff val="10000"/>
                  </a:schemeClr>
                </a:solidFill>
              </a:rPr>
              <a:t>How would YOU respond to Steve? </a:t>
            </a:r>
          </a:p>
          <a:p>
            <a:pPr marL="0" indent="0">
              <a:buFont typeface="Arial" pitchFamily="34" charset="0"/>
              <a:buNone/>
            </a:pPr>
            <a:r>
              <a:rPr lang="en-US" dirty="0" smtClean="0">
                <a:solidFill>
                  <a:schemeClr val="tx1">
                    <a:lumMod val="90000"/>
                    <a:lumOff val="10000"/>
                  </a:schemeClr>
                </a:solidFill>
              </a:rPr>
              <a:t>What information should he include in his family tree?</a:t>
            </a:r>
          </a:p>
        </p:txBody>
      </p:sp>
    </p:spTree>
    <p:extLst>
      <p:ext uri="{BB962C8B-B14F-4D97-AF65-F5344CB8AC3E}">
        <p14:creationId xmlns:p14="http://schemas.microsoft.com/office/powerpoint/2010/main" val="253238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900112" y="1622109"/>
            <a:ext cx="7345363" cy="792479"/>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buFont typeface="Arial" pitchFamily="34" charset="0"/>
              <a:buNone/>
            </a:pPr>
            <a:endParaRPr lang="en-US" dirty="0" smtClean="0"/>
          </a:p>
        </p:txBody>
      </p:sp>
      <p:sp>
        <p:nvSpPr>
          <p:cNvPr id="4" name="Content Placeholder 3"/>
          <p:cNvSpPr>
            <a:spLocks noGrp="1"/>
          </p:cNvSpPr>
          <p:nvPr>
            <p:ph idx="1"/>
          </p:nvPr>
        </p:nvSpPr>
        <p:spPr>
          <a:xfrm>
            <a:off x="2889249" y="1622109"/>
            <a:ext cx="5797551" cy="4763371"/>
          </a:xfrm>
        </p:spPr>
        <p:txBody>
          <a:bodyPr/>
          <a:lstStyle/>
          <a:p>
            <a:r>
              <a:rPr lang="en-US" sz="1600" dirty="0"/>
              <a:t>Dear Steve</a:t>
            </a:r>
            <a:r>
              <a:rPr lang="en-US" sz="1600" dirty="0" smtClean="0"/>
              <a:t>,</a:t>
            </a:r>
            <a:br>
              <a:rPr lang="en-US" sz="1600" dirty="0" smtClean="0"/>
            </a:br>
            <a:r>
              <a:rPr lang="en-US" sz="1600" dirty="0" smtClean="0"/>
              <a:t>Your </a:t>
            </a:r>
            <a:r>
              <a:rPr lang="en-US" sz="1600" dirty="0"/>
              <a:t>mom was right—in fact your parents are where all your genes come from. Your parents got their genes from your grandparents, your grandparents from your great grandparents, and so on. Because some cases of breast cancer are due to a genetic mutation, it’s important to know if you have a family history of cancer before deciding to do genetic testing. Here are some things you might want to find out if you’re interested in this: (1) History of cancer in the family and number of generations affected (go all the way back to your great grandparents); (2) Types of cancer present; (3) Age of cancer diagnosis; (4) Multiple cancers in one generation; (5) Other causes of death; and (6) Current age or age of death. Can you help your mom get this info for me</a:t>
            </a:r>
            <a:r>
              <a:rPr lang="en-US" sz="1600" dirty="0" smtClean="0"/>
              <a:t>?</a:t>
            </a:r>
            <a:endParaRPr lang="en-US" sz="1600" dirty="0"/>
          </a:p>
          <a:p>
            <a:pPr lvl="1"/>
            <a:r>
              <a:rPr lang="en-US" sz="1600" dirty="0"/>
              <a:t>Sincerely</a:t>
            </a:r>
            <a:r>
              <a:rPr lang="en-US" sz="1600" dirty="0" smtClean="0"/>
              <a:t>,</a:t>
            </a:r>
            <a:br>
              <a:rPr lang="en-US" sz="1600" dirty="0" smtClean="0"/>
            </a:br>
            <a:r>
              <a:rPr lang="en-US" sz="1600" dirty="0" smtClean="0"/>
              <a:t>Evan </a:t>
            </a:r>
            <a:r>
              <a:rPr lang="en-US" sz="1600" dirty="0"/>
              <a:t>Smith, MS, </a:t>
            </a:r>
            <a:r>
              <a:rPr lang="en-US" sz="1600" dirty="0" smtClean="0"/>
              <a:t>Licensed Genetic Counselor</a:t>
            </a:r>
            <a:endParaRPr lang="en-US" sz="1600" dirty="0"/>
          </a:p>
        </p:txBody>
      </p:sp>
      <p:sp>
        <p:nvSpPr>
          <p:cNvPr id="3" name="Slide Number Placeholder 2"/>
          <p:cNvSpPr>
            <a:spLocks noGrp="1"/>
          </p:cNvSpPr>
          <p:nvPr>
            <p:ph type="sldNum" sz="quarter" idx="10"/>
          </p:nvPr>
        </p:nvSpPr>
        <p:spPr/>
        <p:txBody>
          <a:bodyPr/>
          <a:lstStyle/>
          <a:p>
            <a:fld id="{CFE4BAC9-6D41-4691-9299-18EF07EF0177}" type="slidenum">
              <a:rPr lang="en-US" smtClean="0"/>
              <a:pPr/>
              <a:t>38</a:t>
            </a:fld>
            <a:endParaRPr lang="en-US" dirty="0"/>
          </a:p>
        </p:txBody>
      </p:sp>
    </p:spTree>
    <p:extLst>
      <p:ext uri="{BB962C8B-B14F-4D97-AF65-F5344CB8AC3E}">
        <p14:creationId xmlns:p14="http://schemas.microsoft.com/office/powerpoint/2010/main" val="70292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Content Placeholder 6"/>
          <p:cNvSpPr>
            <a:spLocks noGrp="1"/>
          </p:cNvSpPr>
          <p:nvPr>
            <p:ph idx="1"/>
          </p:nvPr>
        </p:nvSpPr>
        <p:spPr>
          <a:xfrm>
            <a:off x="3444875" y="1682750"/>
            <a:ext cx="5241925" cy="4443414"/>
          </a:xfrm>
        </p:spPr>
        <p:txBody>
          <a:bodyPr/>
          <a:lstStyle/>
          <a:p>
            <a:r>
              <a:rPr lang="en-US" sz="1700" b="1" i="1" dirty="0" smtClean="0"/>
              <a:t>For Mom’s brother </a:t>
            </a:r>
            <a:r>
              <a:rPr lang="en-US" sz="1700" i="1" dirty="0" smtClean="0"/>
              <a:t>– Uncle Dave is 41. He’s married to Aunt Val who’s 42. They have two daughters – Kim, 8 and Diana, 6. None of them has cancer.</a:t>
            </a:r>
          </a:p>
          <a:p>
            <a:r>
              <a:rPr lang="en-US" sz="1700" b="1" i="1" dirty="0" smtClean="0"/>
              <a:t>For Mom’s sister </a:t>
            </a:r>
            <a:r>
              <a:rPr lang="en-US" sz="1700" i="1" dirty="0" smtClean="0"/>
              <a:t>– Aunt Linda is 39. She is married to Uncle Bill who’s 40. Their baby Jacob is 2. They are all fine, too – no one has cancer.</a:t>
            </a:r>
          </a:p>
          <a:p>
            <a:r>
              <a:rPr lang="en-US" sz="1700" b="1" i="1" dirty="0" smtClean="0"/>
              <a:t>Mom’s mother,</a:t>
            </a:r>
            <a:r>
              <a:rPr lang="en-US" sz="1700" i="1" dirty="0" smtClean="0"/>
              <a:t> Nana Rose, is 76 and I just learned she had breast cancer when she was 62. Nana’s sisters are 74 and 70 and there’s no cancer. </a:t>
            </a:r>
          </a:p>
          <a:p>
            <a:r>
              <a:rPr lang="en-US" sz="1700" b="1" i="1" dirty="0" smtClean="0"/>
              <a:t>Mom’s dad</a:t>
            </a:r>
            <a:r>
              <a:rPr lang="en-US" sz="1700" i="1" dirty="0" smtClean="0"/>
              <a:t>, Papa Sam, is 75 and he had prostate cancer at 68. His brother died at age 77 and got lung cancer at 68. </a:t>
            </a:r>
            <a:endParaRPr lang="en-US" sz="1700" dirty="0" smtClean="0"/>
          </a:p>
          <a:p>
            <a:endParaRPr lang="en-US" sz="1700" dirty="0"/>
          </a:p>
        </p:txBody>
      </p:sp>
      <p:sp>
        <p:nvSpPr>
          <p:cNvPr id="3" name="Slide Number Placeholder 2"/>
          <p:cNvSpPr>
            <a:spLocks noGrp="1"/>
          </p:cNvSpPr>
          <p:nvPr>
            <p:ph type="sldNum" sz="quarter" idx="10"/>
          </p:nvPr>
        </p:nvSpPr>
        <p:spPr/>
        <p:txBody>
          <a:bodyPr/>
          <a:lstStyle/>
          <a:p>
            <a:fld id="{CFE4BAC9-6D41-4691-9299-18EF07EF0177}" type="slidenum">
              <a:rPr lang="en-US" smtClean="0"/>
              <a:pPr/>
              <a:t>39</a:t>
            </a:fld>
            <a:endParaRPr lang="en-US" dirty="0"/>
          </a:p>
        </p:txBody>
      </p:sp>
      <p:sp>
        <p:nvSpPr>
          <p:cNvPr id="9" name="Rectangle 8"/>
          <p:cNvSpPr/>
          <p:nvPr/>
        </p:nvSpPr>
        <p:spPr>
          <a:xfrm>
            <a:off x="3444874" y="1014710"/>
            <a:ext cx="5095875" cy="663515"/>
          </a:xfrm>
          <a:prstGeom prst="rect">
            <a:avLst/>
          </a:prstGeom>
        </p:spPr>
        <p:txBody>
          <a:bodyPr wrap="square">
            <a:spAutoFit/>
          </a:bodyPr>
          <a:lstStyle/>
          <a:p>
            <a:pPr lvl="0" defTabSz="457200">
              <a:lnSpc>
                <a:spcPct val="110000"/>
              </a:lnSpc>
              <a:spcAft>
                <a:spcPts val="1200"/>
              </a:spcAft>
            </a:pPr>
            <a:r>
              <a:rPr lang="en-US" sz="1700" i="1" dirty="0">
                <a:solidFill>
                  <a:srgbClr val="262626">
                    <a:lumMod val="75000"/>
                    <a:lumOff val="25000"/>
                  </a:srgbClr>
                </a:solidFill>
              </a:rPr>
              <a:t>I got the following information from Mom’s side of the family for the family history: </a:t>
            </a:r>
          </a:p>
        </p:txBody>
      </p:sp>
    </p:spTree>
    <p:extLst>
      <p:ext uri="{BB962C8B-B14F-4D97-AF65-F5344CB8AC3E}">
        <p14:creationId xmlns:p14="http://schemas.microsoft.com/office/powerpoint/2010/main" val="283508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7">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p:tgtEl>
                                          <p:spTgt spid="7">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p:tgtEl>
                                          <p:spTgt spid="7">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p:tgtEl>
                                          <p:spTgt spid="7">
                                            <p:txEl>
                                              <p:pRg st="3" end="3"/>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712" y="1127125"/>
            <a:ext cx="8260821" cy="4916725"/>
          </a:xfrm>
        </p:spPr>
        <p:txBody>
          <a:bodyPr>
            <a:noAutofit/>
          </a:bodyPr>
          <a:lstStyle/>
          <a:p>
            <a:pPr marL="0" indent="0">
              <a:spcBef>
                <a:spcPts val="0"/>
              </a:spcBef>
              <a:buNone/>
            </a:pPr>
            <a:r>
              <a:rPr lang="en-US" sz="1800" dirty="0" smtClean="0">
                <a:solidFill>
                  <a:srgbClr val="FFFFFF"/>
                </a:solidFill>
              </a:rPr>
              <a:t>Upon completion of this lesson, you will be able to:</a:t>
            </a:r>
          </a:p>
          <a:p>
            <a:pPr marL="342900" indent="-342900">
              <a:spcBef>
                <a:spcPts val="0"/>
              </a:spcBef>
              <a:buFont typeface="+mj-lt"/>
              <a:buAutoNum type="arabicPeriod"/>
            </a:pPr>
            <a:r>
              <a:rPr lang="en-US" sz="1800" dirty="0" smtClean="0">
                <a:solidFill>
                  <a:srgbClr val="FFFFFF"/>
                </a:solidFill>
              </a:rPr>
              <a:t>Describe </a:t>
            </a:r>
            <a:r>
              <a:rPr lang="en-US" sz="1800" dirty="0">
                <a:solidFill>
                  <a:srgbClr val="FFFFFF"/>
                </a:solidFill>
              </a:rPr>
              <a:t>the history of cancer research and related technological advances </a:t>
            </a:r>
          </a:p>
          <a:p>
            <a:pPr marL="342900" indent="-342900">
              <a:spcBef>
                <a:spcPts val="0"/>
              </a:spcBef>
              <a:buFont typeface="+mj-lt"/>
              <a:buAutoNum type="arabicPeriod"/>
            </a:pPr>
            <a:r>
              <a:rPr lang="en-US" sz="1800" dirty="0" smtClean="0">
                <a:solidFill>
                  <a:srgbClr val="FFFFFF"/>
                </a:solidFill>
              </a:rPr>
              <a:t>Summarize </a:t>
            </a:r>
            <a:r>
              <a:rPr lang="en-US" sz="1800" dirty="0">
                <a:solidFill>
                  <a:srgbClr val="FFFFFF"/>
                </a:solidFill>
              </a:rPr>
              <a:t>the relationships among DNA, genes, and </a:t>
            </a:r>
            <a:r>
              <a:rPr lang="en-US" sz="1800" dirty="0" smtClean="0">
                <a:solidFill>
                  <a:srgbClr val="FFFFFF"/>
                </a:solidFill>
              </a:rPr>
              <a:t>chromosomes</a:t>
            </a:r>
          </a:p>
          <a:p>
            <a:pPr marL="342900" indent="-342900">
              <a:spcBef>
                <a:spcPts val="0"/>
              </a:spcBef>
              <a:buFont typeface="+mj-lt"/>
              <a:buAutoNum type="arabicPeriod"/>
            </a:pPr>
            <a:r>
              <a:rPr lang="en-US" sz="1800" dirty="0" smtClean="0">
                <a:solidFill>
                  <a:srgbClr val="FFFFFF"/>
                </a:solidFill>
              </a:rPr>
              <a:t>Examine </a:t>
            </a:r>
            <a:r>
              <a:rPr lang="en-US" sz="1800" dirty="0">
                <a:solidFill>
                  <a:srgbClr val="FFFFFF"/>
                </a:solidFill>
              </a:rPr>
              <a:t>the effects of different mutations on gene sequences and resulting </a:t>
            </a:r>
            <a:r>
              <a:rPr lang="en-US" sz="1800" dirty="0" smtClean="0">
                <a:solidFill>
                  <a:srgbClr val="FFFFFF"/>
                </a:solidFill>
              </a:rPr>
              <a:t>proteins</a:t>
            </a:r>
          </a:p>
          <a:p>
            <a:pPr marL="342900" indent="-342900">
              <a:spcBef>
                <a:spcPts val="0"/>
              </a:spcBef>
              <a:buFont typeface="+mj-lt"/>
              <a:buAutoNum type="arabicPeriod"/>
            </a:pPr>
            <a:r>
              <a:rPr lang="en-US" sz="1800" dirty="0" smtClean="0">
                <a:solidFill>
                  <a:srgbClr val="FFFFFF"/>
                </a:solidFill>
              </a:rPr>
              <a:t>Transcribe </a:t>
            </a:r>
            <a:r>
              <a:rPr lang="en-US" sz="1800" dirty="0">
                <a:solidFill>
                  <a:srgbClr val="FFFFFF"/>
                </a:solidFill>
              </a:rPr>
              <a:t>and translate genetic </a:t>
            </a:r>
            <a:r>
              <a:rPr lang="en-US" sz="1800" dirty="0" smtClean="0">
                <a:solidFill>
                  <a:srgbClr val="FFFFFF"/>
                </a:solidFill>
              </a:rPr>
              <a:t>sequences</a:t>
            </a:r>
          </a:p>
          <a:p>
            <a:pPr marL="342900" indent="-342900">
              <a:spcBef>
                <a:spcPts val="0"/>
              </a:spcBef>
              <a:buFont typeface="+mj-lt"/>
              <a:buAutoNum type="arabicPeriod"/>
            </a:pPr>
            <a:r>
              <a:rPr lang="en-US" sz="1800" dirty="0" smtClean="0">
                <a:solidFill>
                  <a:srgbClr val="FFFFFF"/>
                </a:solidFill>
              </a:rPr>
              <a:t>Explain </a:t>
            </a:r>
            <a:r>
              <a:rPr lang="en-US" sz="1800" dirty="0">
                <a:solidFill>
                  <a:srgbClr val="FFFFFF"/>
                </a:solidFill>
              </a:rPr>
              <a:t>the role of family history in determining cancer </a:t>
            </a:r>
            <a:r>
              <a:rPr lang="en-US" sz="1800" dirty="0" smtClean="0">
                <a:solidFill>
                  <a:srgbClr val="FFFFFF"/>
                </a:solidFill>
              </a:rPr>
              <a:t>risk</a:t>
            </a:r>
          </a:p>
          <a:p>
            <a:pPr marL="342900" indent="-342900">
              <a:spcBef>
                <a:spcPts val="0"/>
              </a:spcBef>
              <a:buFont typeface="+mj-lt"/>
              <a:buAutoNum type="arabicPeriod"/>
            </a:pPr>
            <a:r>
              <a:rPr lang="en-US" sz="1800" dirty="0" smtClean="0">
                <a:solidFill>
                  <a:srgbClr val="FFFFFF"/>
                </a:solidFill>
              </a:rPr>
              <a:t>Describe </a:t>
            </a:r>
            <a:r>
              <a:rPr lang="en-US" sz="1800" dirty="0">
                <a:solidFill>
                  <a:srgbClr val="FFFFFF"/>
                </a:solidFill>
              </a:rPr>
              <a:t>genetic counseling </a:t>
            </a:r>
            <a:endParaRPr lang="en-US" sz="1800" dirty="0" smtClean="0">
              <a:solidFill>
                <a:srgbClr val="FFFFFF"/>
              </a:solidFill>
            </a:endParaRPr>
          </a:p>
          <a:p>
            <a:pPr marL="342900" indent="-342900">
              <a:spcBef>
                <a:spcPts val="0"/>
              </a:spcBef>
              <a:buFont typeface="+mj-lt"/>
              <a:buAutoNum type="arabicPeriod"/>
            </a:pPr>
            <a:r>
              <a:rPr lang="en-US" sz="1800" dirty="0" smtClean="0">
                <a:solidFill>
                  <a:srgbClr val="FFFFFF"/>
                </a:solidFill>
              </a:rPr>
              <a:t>Discuss </a:t>
            </a:r>
            <a:r>
              <a:rPr lang="en-US" sz="1800" dirty="0">
                <a:solidFill>
                  <a:srgbClr val="FFFFFF"/>
                </a:solidFill>
              </a:rPr>
              <a:t>genetic testing </a:t>
            </a:r>
            <a:endParaRPr lang="en-US" sz="1800" dirty="0" smtClean="0">
              <a:solidFill>
                <a:srgbClr val="FFFFFF"/>
              </a:solidFill>
            </a:endParaRPr>
          </a:p>
          <a:p>
            <a:pPr marL="342900" indent="-342900">
              <a:spcBef>
                <a:spcPts val="0"/>
              </a:spcBef>
              <a:buFont typeface="+mj-lt"/>
              <a:buAutoNum type="arabicPeriod"/>
            </a:pPr>
            <a:r>
              <a:rPr lang="en-US" sz="1800" dirty="0" smtClean="0">
                <a:solidFill>
                  <a:srgbClr val="FFFFFF"/>
                </a:solidFill>
              </a:rPr>
              <a:t>Describe </a:t>
            </a:r>
            <a:r>
              <a:rPr lang="en-US" sz="1800" dirty="0">
                <a:solidFill>
                  <a:srgbClr val="FFFFFF"/>
                </a:solidFill>
              </a:rPr>
              <a:t>and analyze gel electrophoresis </a:t>
            </a:r>
            <a:endParaRPr lang="en-US" sz="1800" dirty="0" smtClean="0">
              <a:solidFill>
                <a:srgbClr val="FFFFFF"/>
              </a:solidFill>
            </a:endParaRPr>
          </a:p>
          <a:p>
            <a:pPr marL="342900" indent="-342900">
              <a:spcBef>
                <a:spcPts val="0"/>
              </a:spcBef>
              <a:buFont typeface="+mj-lt"/>
              <a:buAutoNum type="arabicPeriod"/>
            </a:pPr>
            <a:r>
              <a:rPr lang="en-US" sz="1800" dirty="0" smtClean="0">
                <a:solidFill>
                  <a:srgbClr val="FFFFFF"/>
                </a:solidFill>
              </a:rPr>
              <a:t>Interpret </a:t>
            </a:r>
            <a:r>
              <a:rPr lang="en-US" sz="1800" dirty="0">
                <a:solidFill>
                  <a:srgbClr val="FFFFFF"/>
                </a:solidFill>
              </a:rPr>
              <a:t>a family tree and discuss inherited traits</a:t>
            </a:r>
          </a:p>
        </p:txBody>
      </p:sp>
      <p:sp>
        <p:nvSpPr>
          <p:cNvPr id="5" name="Slide Number Placeholder 4"/>
          <p:cNvSpPr>
            <a:spLocks noGrp="1"/>
          </p:cNvSpPr>
          <p:nvPr>
            <p:ph type="sldNum" sz="quarter" idx="10"/>
          </p:nvPr>
        </p:nvSpPr>
        <p:spPr/>
        <p:txBody>
          <a:bodyPr/>
          <a:lstStyle/>
          <a:p>
            <a:fld id="{CFE4BAC9-6D41-4691-9299-18EF07EF0177}" type="slidenum">
              <a:rPr lang="en-US" smtClean="0"/>
              <a:pPr/>
              <a:t>4</a:t>
            </a:fld>
            <a:endParaRPr lang="en-US" dirty="0"/>
          </a:p>
        </p:txBody>
      </p:sp>
    </p:spTree>
    <p:extLst>
      <p:ext uri="{BB962C8B-B14F-4D97-AF65-F5344CB8AC3E}">
        <p14:creationId xmlns:p14="http://schemas.microsoft.com/office/powerpoint/2010/main" val="20570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ppt_x</p:attrName>
                                        </p:attrNameLst>
                                      </p:cBhvr>
                                      <p:tavLst>
                                        <p:tav tm="0">
                                          <p:val>
                                            <p:strVal val="#ppt_x+#ppt_w*1.125000"/>
                                          </p:val>
                                        </p:tav>
                                        <p:tav tm="100000">
                                          <p:val>
                                            <p:strVal val="#ppt_x"/>
                                          </p:val>
                                        </p:tav>
                                      </p:tavLst>
                                    </p:anim>
                                    <p:animEffect transition="in" filter="wipe(lef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2"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p:tgtEl>
                                          <p:spTgt spid="3">
                                            <p:txEl>
                                              <p:pRg st="5" end="5"/>
                                            </p:txEl>
                                          </p:spTgt>
                                        </p:tgtEl>
                                        <p:attrNameLst>
                                          <p:attrName>ppt_x</p:attrName>
                                        </p:attrNameLst>
                                      </p:cBhvr>
                                      <p:tavLst>
                                        <p:tav tm="0">
                                          <p:val>
                                            <p:strVal val="#ppt_x+#ppt_w*1.125000"/>
                                          </p:val>
                                        </p:tav>
                                        <p:tav tm="100000">
                                          <p:val>
                                            <p:strVal val="#ppt_x"/>
                                          </p:val>
                                        </p:tav>
                                      </p:tavLst>
                                    </p:anim>
                                    <p:animEffect transition="in" filter="wipe(left)">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2"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p:tgtEl>
                                          <p:spTgt spid="3">
                                            <p:txEl>
                                              <p:pRg st="6" end="6"/>
                                            </p:txEl>
                                          </p:spTgt>
                                        </p:tgtEl>
                                        <p:attrNameLst>
                                          <p:attrName>ppt_x</p:attrName>
                                        </p:attrNameLst>
                                      </p:cBhvr>
                                      <p:tavLst>
                                        <p:tav tm="0">
                                          <p:val>
                                            <p:strVal val="#ppt_x+#ppt_w*1.125000"/>
                                          </p:val>
                                        </p:tav>
                                        <p:tav tm="100000">
                                          <p:val>
                                            <p:strVal val="#ppt_x"/>
                                          </p:val>
                                        </p:tav>
                                      </p:tavLst>
                                    </p:anim>
                                    <p:animEffect transition="in" filter="wipe(left)">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2"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p:tgtEl>
                                          <p:spTgt spid="3">
                                            <p:txEl>
                                              <p:pRg st="7" end="7"/>
                                            </p:txEl>
                                          </p:spTgt>
                                        </p:tgtEl>
                                        <p:attrNameLst>
                                          <p:attrName>ppt_x</p:attrName>
                                        </p:attrNameLst>
                                      </p:cBhvr>
                                      <p:tavLst>
                                        <p:tav tm="0">
                                          <p:val>
                                            <p:strVal val="#ppt_x+#ppt_w*1.125000"/>
                                          </p:val>
                                        </p:tav>
                                        <p:tav tm="100000">
                                          <p:val>
                                            <p:strVal val="#ppt_x"/>
                                          </p:val>
                                        </p:tav>
                                      </p:tavLst>
                                    </p:anim>
                                    <p:animEffect transition="in" filter="wipe(left)">
                                      <p:cBhvr>
                                        <p:cTn id="50" dur="500"/>
                                        <p:tgtEl>
                                          <p:spTgt spid="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2"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p:tgtEl>
                                          <p:spTgt spid="3">
                                            <p:txEl>
                                              <p:pRg st="8" end="8"/>
                                            </p:txEl>
                                          </p:spTgt>
                                        </p:tgtEl>
                                        <p:attrNameLst>
                                          <p:attrName>ppt_x</p:attrName>
                                        </p:attrNameLst>
                                      </p:cBhvr>
                                      <p:tavLst>
                                        <p:tav tm="0">
                                          <p:val>
                                            <p:strVal val="#ppt_x+#ppt_w*1.125000"/>
                                          </p:val>
                                        </p:tav>
                                        <p:tav tm="100000">
                                          <p:val>
                                            <p:strVal val="#ppt_x"/>
                                          </p:val>
                                        </p:tav>
                                      </p:tavLst>
                                    </p:anim>
                                    <p:animEffect transition="in" filter="wipe(left)">
                                      <p:cBhvr>
                                        <p:cTn id="56" dur="500"/>
                                        <p:tgtEl>
                                          <p:spTgt spid="3">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2"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p:tgtEl>
                                          <p:spTgt spid="3">
                                            <p:txEl>
                                              <p:pRg st="9" end="9"/>
                                            </p:txEl>
                                          </p:spTgt>
                                        </p:tgtEl>
                                        <p:attrNameLst>
                                          <p:attrName>ppt_x</p:attrName>
                                        </p:attrNameLst>
                                      </p:cBhvr>
                                      <p:tavLst>
                                        <p:tav tm="0">
                                          <p:val>
                                            <p:strVal val="#ppt_x+#ppt_w*1.125000"/>
                                          </p:val>
                                        </p:tav>
                                        <p:tav tm="100000">
                                          <p:val>
                                            <p:strVal val="#ppt_x"/>
                                          </p:val>
                                        </p:tav>
                                      </p:tavLst>
                                    </p:anim>
                                    <p:animEffect transition="in" filter="wipe(left)">
                                      <p:cBhvr>
                                        <p:cTn id="6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Content Placeholder 6"/>
          <p:cNvSpPr>
            <a:spLocks noGrp="1"/>
          </p:cNvSpPr>
          <p:nvPr>
            <p:ph idx="1"/>
          </p:nvPr>
        </p:nvSpPr>
        <p:spPr>
          <a:xfrm>
            <a:off x="3444875" y="1682750"/>
            <a:ext cx="5241925" cy="4443414"/>
          </a:xfrm>
        </p:spPr>
        <p:txBody>
          <a:bodyPr/>
          <a:lstStyle/>
          <a:p>
            <a:r>
              <a:rPr lang="en-US" sz="1800" b="1" i="1" dirty="0">
                <a:solidFill>
                  <a:srgbClr val="0D0D0D"/>
                </a:solidFill>
              </a:rPr>
              <a:t>My great grandparents </a:t>
            </a:r>
            <a:r>
              <a:rPr lang="en-US" sz="1800" i="1" dirty="0">
                <a:solidFill>
                  <a:srgbClr val="0D0D0D"/>
                </a:solidFill>
              </a:rPr>
              <a:t>died when Steve and I were little so I don’t remember them. </a:t>
            </a:r>
          </a:p>
          <a:p>
            <a:r>
              <a:rPr lang="en-US" sz="1800" b="1" i="1" dirty="0">
                <a:solidFill>
                  <a:srgbClr val="0D0D0D"/>
                </a:solidFill>
              </a:rPr>
              <a:t>For Nana’s parents </a:t>
            </a:r>
            <a:r>
              <a:rPr lang="en-US" sz="1800" i="1" dirty="0">
                <a:solidFill>
                  <a:srgbClr val="0D0D0D"/>
                </a:solidFill>
              </a:rPr>
              <a:t>– her dad died at age 68 of a stroke and her mom died at 72 and also had breast cancer at 69. </a:t>
            </a:r>
          </a:p>
          <a:p>
            <a:r>
              <a:rPr lang="en-US" sz="1800" b="1" i="1" dirty="0">
                <a:solidFill>
                  <a:srgbClr val="0D0D0D"/>
                </a:solidFill>
              </a:rPr>
              <a:t>For Papa’s parents </a:t>
            </a:r>
            <a:r>
              <a:rPr lang="en-US" sz="1800" i="1" dirty="0">
                <a:solidFill>
                  <a:srgbClr val="0D0D0D"/>
                </a:solidFill>
              </a:rPr>
              <a:t>– his dad died at age 71 of a heart attack and his mom died at 74 of Alzheimer’s. </a:t>
            </a:r>
          </a:p>
          <a:p>
            <a:r>
              <a:rPr lang="en-US" sz="1800" i="1" dirty="0">
                <a:solidFill>
                  <a:srgbClr val="0D0D0D"/>
                </a:solidFill>
              </a:rPr>
              <a:t>So I guess the next step is to create one of these family pedigrees to chart all this, but I’m not sure how.</a:t>
            </a:r>
            <a:endParaRPr lang="en-US" sz="1800" dirty="0">
              <a:solidFill>
                <a:srgbClr val="0D0D0D"/>
              </a:solidFill>
            </a:endParaRPr>
          </a:p>
          <a:p>
            <a:endParaRPr lang="en-US" sz="1700" dirty="0"/>
          </a:p>
        </p:txBody>
      </p:sp>
      <p:sp>
        <p:nvSpPr>
          <p:cNvPr id="3" name="Slide Number Placeholder 2"/>
          <p:cNvSpPr>
            <a:spLocks noGrp="1"/>
          </p:cNvSpPr>
          <p:nvPr>
            <p:ph type="sldNum" sz="quarter" idx="10"/>
          </p:nvPr>
        </p:nvSpPr>
        <p:spPr/>
        <p:txBody>
          <a:bodyPr/>
          <a:lstStyle/>
          <a:p>
            <a:fld id="{CFE4BAC9-6D41-4691-9299-18EF07EF0177}" type="slidenum">
              <a:rPr lang="en-US" smtClean="0"/>
              <a:pPr/>
              <a:t>40</a:t>
            </a:fld>
            <a:endParaRPr lang="en-US" dirty="0"/>
          </a:p>
        </p:txBody>
      </p:sp>
    </p:spTree>
    <p:extLst>
      <p:ext uri="{BB962C8B-B14F-4D97-AF65-F5344CB8AC3E}">
        <p14:creationId xmlns:p14="http://schemas.microsoft.com/office/powerpoint/2010/main" val="69332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7">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p:tgtEl>
                                          <p:spTgt spid="7">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p:tgtEl>
                                          <p:spTgt spid="7">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p:tgtEl>
                                          <p:spTgt spid="7">
                                            <p:txEl>
                                              <p:pRg st="3" end="3"/>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714375" y="1790701"/>
            <a:ext cx="8429625" cy="552936"/>
          </a:xfrm>
        </p:spPr>
        <p:txBody>
          <a:bodyPr/>
          <a:lstStyle/>
          <a:p>
            <a:r>
              <a:rPr lang="en-US" dirty="0">
                <a:solidFill>
                  <a:schemeClr val="bg1"/>
                </a:solidFill>
              </a:rPr>
              <a:t>Complete Sarah’s side of the Williams family pedigree.</a:t>
            </a:r>
          </a:p>
          <a:p>
            <a:endParaRPr lang="en-US" dirty="0"/>
          </a:p>
        </p:txBody>
      </p:sp>
      <p:sp>
        <p:nvSpPr>
          <p:cNvPr id="3" name="Slide Number Placeholder 2"/>
          <p:cNvSpPr>
            <a:spLocks noGrp="1"/>
          </p:cNvSpPr>
          <p:nvPr>
            <p:ph type="sldNum" sz="quarter" idx="10"/>
          </p:nvPr>
        </p:nvSpPr>
        <p:spPr/>
        <p:txBody>
          <a:bodyPr/>
          <a:lstStyle/>
          <a:p>
            <a:fld id="{CFE4BAC9-6D41-4691-9299-18EF07EF0177}" type="slidenum">
              <a:rPr lang="en-US" smtClean="0"/>
              <a:pPr/>
              <a:t>41</a:t>
            </a:fld>
            <a:endParaRPr lang="en-US" dirty="0"/>
          </a:p>
        </p:txBody>
      </p:sp>
      <p:pic>
        <p:nvPicPr>
          <p:cNvPr id="8" name="Picture 7"/>
          <p:cNvPicPr>
            <a:picLocks noChangeAspect="1"/>
          </p:cNvPicPr>
          <p:nvPr/>
        </p:nvPicPr>
        <p:blipFill>
          <a:blip r:embed="rId4"/>
          <a:stretch>
            <a:fillRect/>
          </a:stretch>
        </p:blipFill>
        <p:spPr>
          <a:xfrm rot="5400000">
            <a:off x="2558970" y="1657916"/>
            <a:ext cx="3914843" cy="5286285"/>
          </a:xfrm>
          <a:prstGeom prst="rect">
            <a:avLst/>
          </a:prstGeom>
          <a:effectLst/>
        </p:spPr>
      </p:pic>
    </p:spTree>
    <p:extLst>
      <p:ext uri="{BB962C8B-B14F-4D97-AF65-F5344CB8AC3E}">
        <p14:creationId xmlns:p14="http://schemas.microsoft.com/office/powerpoint/2010/main" val="300741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714375" y="1806576"/>
            <a:ext cx="7972425" cy="1320800"/>
          </a:xfrm>
        </p:spPr>
        <p:txBody>
          <a:bodyPr/>
          <a:lstStyle/>
          <a:p>
            <a:r>
              <a:rPr lang="en-US" dirty="0">
                <a:solidFill>
                  <a:srgbClr val="FFFFFF"/>
                </a:solidFill>
              </a:rPr>
              <a:t>Work with your group to analyze the Williams Family Pedigree using the questions on the next slide</a:t>
            </a:r>
            <a:r>
              <a:rPr lang="en-US" dirty="0" smtClean="0">
                <a:solidFill>
                  <a:srgbClr val="FFFFFF"/>
                </a:solidFill>
              </a:rPr>
              <a:t>.</a:t>
            </a:r>
            <a:endParaRPr lang="en-US" dirty="0">
              <a:solidFill>
                <a:srgbClr val="FFFFFF"/>
              </a:solidFill>
            </a:endParaRPr>
          </a:p>
        </p:txBody>
      </p:sp>
      <p:sp>
        <p:nvSpPr>
          <p:cNvPr id="3" name="Slide Number Placeholder 2"/>
          <p:cNvSpPr>
            <a:spLocks noGrp="1"/>
          </p:cNvSpPr>
          <p:nvPr>
            <p:ph type="sldNum" sz="quarter" idx="10"/>
          </p:nvPr>
        </p:nvSpPr>
        <p:spPr/>
        <p:txBody>
          <a:bodyPr/>
          <a:lstStyle/>
          <a:p>
            <a:fld id="{CFE4BAC9-6D41-4691-9299-18EF07EF0177}" type="slidenum">
              <a:rPr lang="en-US" smtClean="0"/>
              <a:pPr/>
              <a:t>42</a:t>
            </a:fld>
            <a:endParaRPr lang="en-US" dirty="0"/>
          </a:p>
        </p:txBody>
      </p:sp>
      <p:pic>
        <p:nvPicPr>
          <p:cNvPr id="8" name="Picture 7"/>
          <p:cNvPicPr>
            <a:picLocks noChangeAspect="1"/>
          </p:cNvPicPr>
          <p:nvPr/>
        </p:nvPicPr>
        <p:blipFill>
          <a:blip r:embed="rId4"/>
          <a:stretch>
            <a:fillRect/>
          </a:stretch>
        </p:blipFill>
        <p:spPr>
          <a:xfrm rot="5400000">
            <a:off x="2915690" y="2152991"/>
            <a:ext cx="3472201" cy="4688577"/>
          </a:xfrm>
          <a:prstGeom prst="rect">
            <a:avLst/>
          </a:prstGeom>
          <a:effectLst/>
        </p:spPr>
      </p:pic>
    </p:spTree>
    <p:extLst>
      <p:ext uri="{BB962C8B-B14F-4D97-AF65-F5344CB8AC3E}">
        <p14:creationId xmlns:p14="http://schemas.microsoft.com/office/powerpoint/2010/main" val="389950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714375" y="1806576"/>
            <a:ext cx="7972425" cy="4578904"/>
          </a:xfrm>
        </p:spPr>
        <p:txBody>
          <a:bodyPr/>
          <a:lstStyle/>
          <a:p>
            <a:pPr marL="457200" indent="-457200">
              <a:buFont typeface="+mj-lt"/>
              <a:buAutoNum type="arabicPeriod"/>
            </a:pPr>
            <a:r>
              <a:rPr lang="en-US" sz="2300" dirty="0">
                <a:solidFill>
                  <a:srgbClr val="FFFFFF"/>
                </a:solidFill>
              </a:rPr>
              <a:t>How many generations are shown in the pedigree</a:t>
            </a:r>
            <a:r>
              <a:rPr lang="en-US" sz="2300" dirty="0" smtClean="0">
                <a:solidFill>
                  <a:srgbClr val="FFFFFF"/>
                </a:solidFill>
              </a:rPr>
              <a:t>?</a:t>
            </a:r>
            <a:endParaRPr lang="en-US" sz="2300" dirty="0">
              <a:solidFill>
                <a:srgbClr val="FFFFFF"/>
              </a:solidFill>
            </a:endParaRPr>
          </a:p>
          <a:p>
            <a:pPr marL="457200" indent="-457200">
              <a:buFont typeface="+mj-lt"/>
              <a:buAutoNum type="arabicPeriod"/>
            </a:pPr>
            <a:r>
              <a:rPr lang="en-US" sz="2300" dirty="0">
                <a:solidFill>
                  <a:srgbClr val="FFFFFF"/>
                </a:solidFill>
              </a:rPr>
              <a:t>What does the pedigree reveal about the family’s history of breast cancer</a:t>
            </a:r>
            <a:r>
              <a:rPr lang="en-US" sz="2300" dirty="0" smtClean="0">
                <a:solidFill>
                  <a:srgbClr val="FFFFFF"/>
                </a:solidFill>
              </a:rPr>
              <a:t>?</a:t>
            </a:r>
            <a:endParaRPr lang="en-US" sz="2300" dirty="0">
              <a:solidFill>
                <a:srgbClr val="FFFFFF"/>
              </a:solidFill>
            </a:endParaRPr>
          </a:p>
          <a:p>
            <a:pPr marL="457200" indent="-457200">
              <a:buFont typeface="+mj-lt"/>
              <a:buAutoNum type="arabicPeriod"/>
            </a:pPr>
            <a:r>
              <a:rPr lang="en-US" sz="2300" dirty="0">
                <a:solidFill>
                  <a:srgbClr val="FFFFFF"/>
                </a:solidFill>
              </a:rPr>
              <a:t>If someone has a mutated BRCA gene, does that mean they have or will have breast cancer? Why</a:t>
            </a:r>
            <a:r>
              <a:rPr lang="en-US" sz="2300" dirty="0" smtClean="0">
                <a:solidFill>
                  <a:srgbClr val="FFFFFF"/>
                </a:solidFill>
              </a:rPr>
              <a:t>?</a:t>
            </a:r>
            <a:endParaRPr lang="en-US" sz="2300" dirty="0">
              <a:solidFill>
                <a:srgbClr val="FFFFFF"/>
              </a:solidFill>
            </a:endParaRPr>
          </a:p>
          <a:p>
            <a:pPr marL="457200" indent="-457200">
              <a:buFont typeface="+mj-lt"/>
              <a:buAutoNum type="arabicPeriod"/>
            </a:pPr>
            <a:r>
              <a:rPr lang="en-US" sz="2300" dirty="0">
                <a:solidFill>
                  <a:srgbClr val="FFFFFF"/>
                </a:solidFill>
              </a:rPr>
              <a:t>BRCA mutations are dominant. Who could potentially have an inherited BCRA mutation? Why? </a:t>
            </a:r>
          </a:p>
        </p:txBody>
      </p:sp>
      <p:sp>
        <p:nvSpPr>
          <p:cNvPr id="3" name="Slide Number Placeholder 2"/>
          <p:cNvSpPr>
            <a:spLocks noGrp="1"/>
          </p:cNvSpPr>
          <p:nvPr>
            <p:ph type="sldNum" sz="quarter" idx="10"/>
          </p:nvPr>
        </p:nvSpPr>
        <p:spPr/>
        <p:txBody>
          <a:bodyPr/>
          <a:lstStyle/>
          <a:p>
            <a:fld id="{CFE4BAC9-6D41-4691-9299-18EF07EF0177}" type="slidenum">
              <a:rPr lang="en-US" smtClean="0"/>
              <a:pPr/>
              <a:t>43</a:t>
            </a:fld>
            <a:endParaRPr lang="en-US" dirty="0"/>
          </a:p>
        </p:txBody>
      </p:sp>
    </p:spTree>
    <p:extLst>
      <p:ext uri="{BB962C8B-B14F-4D97-AF65-F5344CB8AC3E}">
        <p14:creationId xmlns:p14="http://schemas.microsoft.com/office/powerpoint/2010/main" val="124668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p:tgtEl>
                                          <p:spTgt spid="4">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p:tgtEl>
                                          <p:spTgt spid="4">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p:tgtEl>
                                          <p:spTgt spid="4">
                                            <p:txEl>
                                              <p:pRg st="3" end="3"/>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 name="Content Placeholder 2"/>
          <p:cNvSpPr>
            <a:spLocks noGrp="1"/>
          </p:cNvSpPr>
          <p:nvPr>
            <p:ph idx="1"/>
          </p:nvPr>
        </p:nvSpPr>
        <p:spPr>
          <a:xfrm>
            <a:off x="5619750" y="1968500"/>
            <a:ext cx="3067050" cy="4157663"/>
          </a:xfrm>
        </p:spPr>
        <p:txBody>
          <a:bodyPr>
            <a:normAutofit/>
          </a:bodyPr>
          <a:lstStyle/>
          <a:p>
            <a:r>
              <a:rPr lang="en-US" dirty="0" smtClean="0"/>
              <a:t>Try to create your own family pedigree using a site like</a:t>
            </a:r>
            <a:r>
              <a:rPr lang="en-US" i="1" dirty="0" smtClean="0"/>
              <a:t> My Family Health Portrait</a:t>
            </a:r>
            <a:r>
              <a:rPr lang="en-US" dirty="0" smtClean="0"/>
              <a:t>.</a:t>
            </a:r>
            <a:endParaRPr lang="en-US" dirty="0"/>
          </a:p>
        </p:txBody>
      </p:sp>
      <p:sp>
        <p:nvSpPr>
          <p:cNvPr id="3" name="Slide Number Placeholder 2"/>
          <p:cNvSpPr>
            <a:spLocks noGrp="1"/>
          </p:cNvSpPr>
          <p:nvPr>
            <p:ph type="sldNum" sz="quarter" idx="10"/>
          </p:nvPr>
        </p:nvSpPr>
        <p:spPr/>
        <p:txBody>
          <a:bodyPr/>
          <a:lstStyle/>
          <a:p>
            <a:fld id="{CFE4BAC9-6D41-4691-9299-18EF07EF0177}" type="slidenum">
              <a:rPr lang="en-US" smtClean="0"/>
              <a:pPr/>
              <a:t>44</a:t>
            </a:fld>
            <a:endParaRPr lang="en-US" dirty="0"/>
          </a:p>
        </p:txBody>
      </p:sp>
    </p:spTree>
    <p:extLst>
      <p:ext uri="{BB962C8B-B14F-4D97-AF65-F5344CB8AC3E}">
        <p14:creationId xmlns:p14="http://schemas.microsoft.com/office/powerpoint/2010/main" val="169469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70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1" name="Content Placeholder 40"/>
          <p:cNvSpPr>
            <a:spLocks noGrp="1"/>
          </p:cNvSpPr>
          <p:nvPr>
            <p:ph idx="1"/>
          </p:nvPr>
        </p:nvSpPr>
        <p:spPr>
          <a:xfrm>
            <a:off x="648254" y="1035051"/>
            <a:ext cx="7972425" cy="679449"/>
          </a:xfrm>
        </p:spPr>
        <p:txBody>
          <a:bodyPr/>
          <a:lstStyle/>
          <a:p>
            <a:pPr algn="r"/>
            <a:r>
              <a:rPr lang="en-US" dirty="0"/>
              <a:t>Sample Family Pedigree</a:t>
            </a:r>
          </a:p>
        </p:txBody>
      </p:sp>
      <p:sp>
        <p:nvSpPr>
          <p:cNvPr id="6" name="Slide Number Placeholder 5"/>
          <p:cNvSpPr>
            <a:spLocks noGrp="1"/>
          </p:cNvSpPr>
          <p:nvPr>
            <p:ph type="sldNum" sz="quarter" idx="10"/>
          </p:nvPr>
        </p:nvSpPr>
        <p:spPr/>
        <p:txBody>
          <a:bodyPr/>
          <a:lstStyle/>
          <a:p>
            <a:fld id="{CFE4BAC9-6D41-4691-9299-18EF07EF0177}" type="slidenum">
              <a:rPr lang="en-US" smtClean="0"/>
              <a:pPr/>
              <a:t>46</a:t>
            </a:fld>
            <a:endParaRPr lang="en-US" dirty="0"/>
          </a:p>
        </p:txBody>
      </p:sp>
      <p:grpSp>
        <p:nvGrpSpPr>
          <p:cNvPr id="42" name="Group 41"/>
          <p:cNvGrpSpPr/>
          <p:nvPr/>
        </p:nvGrpSpPr>
        <p:grpSpPr>
          <a:xfrm>
            <a:off x="930894" y="2214798"/>
            <a:ext cx="7402186" cy="3771019"/>
            <a:chOff x="1459475" y="2847846"/>
            <a:chExt cx="6160525" cy="3138459"/>
          </a:xfrm>
        </p:grpSpPr>
        <p:sp>
          <p:nvSpPr>
            <p:cNvPr id="5" name="Rectangle 8"/>
            <p:cNvSpPr>
              <a:spLocks noChangeArrowheads="1"/>
            </p:cNvSpPr>
            <p:nvPr/>
          </p:nvSpPr>
          <p:spPr bwMode="auto">
            <a:xfrm>
              <a:off x="2929411" y="4065904"/>
              <a:ext cx="439743" cy="406019"/>
            </a:xfrm>
            <a:prstGeom prst="rect">
              <a:avLst/>
            </a:prstGeom>
            <a:solidFill>
              <a:srgbClr val="FFFFFF"/>
            </a:solidFill>
            <a:ln w="9525">
              <a:solidFill>
                <a:schemeClr val="tx1"/>
              </a:solidFill>
              <a:miter lim="800000"/>
              <a:headEnd/>
              <a:tailEnd/>
            </a:ln>
          </p:spPr>
          <p:txBody>
            <a:bodyPr wrap="none" anchor="ctr"/>
            <a:lstStyle/>
            <a:p>
              <a:endParaRPr lang="en-US">
                <a:solidFill>
                  <a:prstClr val="black"/>
                </a:solidFill>
              </a:endParaRPr>
            </a:p>
          </p:txBody>
        </p:sp>
        <p:sp>
          <p:nvSpPr>
            <p:cNvPr id="7" name="Rectangle 9"/>
            <p:cNvSpPr>
              <a:spLocks noChangeArrowheads="1"/>
            </p:cNvSpPr>
            <p:nvPr/>
          </p:nvSpPr>
          <p:spPr bwMode="auto">
            <a:xfrm>
              <a:off x="6447353" y="4065904"/>
              <a:ext cx="439743" cy="406019"/>
            </a:xfrm>
            <a:prstGeom prst="rect">
              <a:avLst/>
            </a:prstGeom>
            <a:solidFill>
              <a:srgbClr val="FFFFFF"/>
            </a:solidFill>
            <a:ln w="9525">
              <a:solidFill>
                <a:schemeClr val="tx1"/>
              </a:solidFill>
              <a:miter lim="800000"/>
              <a:headEnd/>
              <a:tailEnd/>
            </a:ln>
            <a:extLst/>
          </p:spPr>
          <p:txBody>
            <a:bodyPr wrap="none" anchor="ctr"/>
            <a:lstStyle/>
            <a:p>
              <a:endParaRPr lang="en-US">
                <a:solidFill>
                  <a:prstClr val="black"/>
                </a:solidFill>
              </a:endParaRPr>
            </a:p>
          </p:txBody>
        </p:sp>
        <p:sp>
          <p:nvSpPr>
            <p:cNvPr id="8" name="Rectangle 11"/>
            <p:cNvSpPr>
              <a:spLocks noChangeArrowheads="1"/>
            </p:cNvSpPr>
            <p:nvPr/>
          </p:nvSpPr>
          <p:spPr bwMode="auto">
            <a:xfrm>
              <a:off x="7180257" y="4065904"/>
              <a:ext cx="439743" cy="406019"/>
            </a:xfrm>
            <a:prstGeom prst="rect">
              <a:avLst/>
            </a:prstGeom>
            <a:solidFill>
              <a:srgbClr val="8700E5"/>
            </a:solidFill>
            <a:ln w="9525">
              <a:solidFill>
                <a:schemeClr val="tx1"/>
              </a:solidFill>
              <a:miter lim="800000"/>
              <a:headEnd/>
              <a:tailEnd/>
            </a:ln>
            <a:extLst/>
          </p:spPr>
          <p:txBody>
            <a:bodyPr wrap="none" anchor="ctr"/>
            <a:lstStyle/>
            <a:p>
              <a:endParaRPr lang="en-US">
                <a:solidFill>
                  <a:prstClr val="black"/>
                </a:solidFill>
              </a:endParaRPr>
            </a:p>
          </p:txBody>
        </p:sp>
        <p:sp>
          <p:nvSpPr>
            <p:cNvPr id="9" name="Rectangle 13"/>
            <p:cNvSpPr>
              <a:spLocks noChangeArrowheads="1"/>
            </p:cNvSpPr>
            <p:nvPr/>
          </p:nvSpPr>
          <p:spPr bwMode="auto">
            <a:xfrm>
              <a:off x="5421287" y="2847846"/>
              <a:ext cx="439743" cy="406019"/>
            </a:xfrm>
            <a:prstGeom prst="rect">
              <a:avLst/>
            </a:prstGeom>
            <a:solidFill>
              <a:srgbClr val="8700E5"/>
            </a:solidFill>
            <a:ln w="9525">
              <a:solidFill>
                <a:schemeClr val="tx1"/>
              </a:solidFill>
              <a:miter lim="800000"/>
              <a:headEnd/>
              <a:tailEnd/>
            </a:ln>
            <a:extLst/>
          </p:spPr>
          <p:txBody>
            <a:bodyPr wrap="none" anchor="ctr"/>
            <a:lstStyle/>
            <a:p>
              <a:endParaRPr lang="en-US">
                <a:solidFill>
                  <a:prstClr val="black"/>
                </a:solidFill>
              </a:endParaRPr>
            </a:p>
          </p:txBody>
        </p:sp>
        <p:sp>
          <p:nvSpPr>
            <p:cNvPr id="10" name="Rectangle 14"/>
            <p:cNvSpPr>
              <a:spLocks noChangeArrowheads="1"/>
            </p:cNvSpPr>
            <p:nvPr/>
          </p:nvSpPr>
          <p:spPr bwMode="auto">
            <a:xfrm>
              <a:off x="1756764" y="2847846"/>
              <a:ext cx="439743" cy="406019"/>
            </a:xfrm>
            <a:prstGeom prst="rect">
              <a:avLst/>
            </a:prstGeom>
            <a:solidFill>
              <a:srgbClr val="8700E5"/>
            </a:solidFill>
            <a:ln w="9525">
              <a:solidFill>
                <a:schemeClr val="tx1"/>
              </a:solidFill>
              <a:miter lim="800000"/>
              <a:headEnd/>
              <a:tailEnd/>
            </a:ln>
            <a:extLst/>
          </p:spPr>
          <p:txBody>
            <a:bodyPr wrap="none" anchor="ctr"/>
            <a:lstStyle/>
            <a:p>
              <a:endParaRPr lang="en-US">
                <a:solidFill>
                  <a:prstClr val="black"/>
                </a:solidFill>
              </a:endParaRPr>
            </a:p>
          </p:txBody>
        </p:sp>
        <p:sp>
          <p:nvSpPr>
            <p:cNvPr id="11" name="Oval 17"/>
            <p:cNvSpPr>
              <a:spLocks noChangeArrowheads="1"/>
            </p:cNvSpPr>
            <p:nvPr/>
          </p:nvSpPr>
          <p:spPr bwMode="auto">
            <a:xfrm>
              <a:off x="2929411" y="2847846"/>
              <a:ext cx="439743" cy="406019"/>
            </a:xfrm>
            <a:prstGeom prst="ellipse">
              <a:avLst/>
            </a:prstGeom>
            <a:noFill/>
            <a:ln w="9525">
              <a:solidFill>
                <a:schemeClr val="tx1"/>
              </a:solidFill>
              <a:round/>
              <a:headEnd/>
              <a:tailEnd/>
            </a:ln>
          </p:spPr>
          <p:txBody>
            <a:bodyPr wrap="none" anchor="ctr"/>
            <a:lstStyle/>
            <a:p>
              <a:endParaRPr lang="en-US">
                <a:solidFill>
                  <a:srgbClr val="FFFFFF"/>
                </a:solidFill>
              </a:endParaRPr>
            </a:p>
          </p:txBody>
        </p:sp>
        <p:sp>
          <p:nvSpPr>
            <p:cNvPr id="12" name="Oval 18"/>
            <p:cNvSpPr>
              <a:spLocks noChangeArrowheads="1"/>
            </p:cNvSpPr>
            <p:nvPr/>
          </p:nvSpPr>
          <p:spPr bwMode="auto">
            <a:xfrm>
              <a:off x="6300772" y="2847846"/>
              <a:ext cx="439743" cy="406019"/>
            </a:xfrm>
            <a:prstGeom prst="ellipse">
              <a:avLst/>
            </a:prstGeom>
            <a:solidFill>
              <a:srgbClr val="FFFFFF"/>
            </a:solidFill>
            <a:ln w="9525">
              <a:solidFill>
                <a:schemeClr val="tx1"/>
              </a:solidFill>
              <a:round/>
              <a:headEnd/>
              <a:tailEnd/>
            </a:ln>
            <a:extLst/>
          </p:spPr>
          <p:txBody>
            <a:bodyPr wrap="none" anchor="ctr"/>
            <a:lstStyle/>
            <a:p>
              <a:endParaRPr lang="en-US">
                <a:solidFill>
                  <a:srgbClr val="84B66D"/>
                </a:solidFill>
              </a:endParaRPr>
            </a:p>
          </p:txBody>
        </p:sp>
        <p:sp>
          <p:nvSpPr>
            <p:cNvPr id="13" name="Oval 21"/>
            <p:cNvSpPr>
              <a:spLocks noChangeArrowheads="1"/>
            </p:cNvSpPr>
            <p:nvPr/>
          </p:nvSpPr>
          <p:spPr bwMode="auto">
            <a:xfrm>
              <a:off x="4102058" y="4065904"/>
              <a:ext cx="439743" cy="406019"/>
            </a:xfrm>
            <a:prstGeom prst="ellipse">
              <a:avLst/>
            </a:prstGeom>
            <a:solidFill>
              <a:srgbClr val="8700E5"/>
            </a:solidFill>
            <a:ln w="9525">
              <a:solidFill>
                <a:schemeClr val="tx1"/>
              </a:solidFill>
              <a:round/>
              <a:headEnd/>
              <a:tailEnd/>
            </a:ln>
          </p:spPr>
          <p:txBody>
            <a:bodyPr wrap="none" anchor="ctr"/>
            <a:lstStyle/>
            <a:p>
              <a:endParaRPr lang="en-US">
                <a:solidFill>
                  <a:prstClr val="black"/>
                </a:solidFill>
              </a:endParaRPr>
            </a:p>
          </p:txBody>
        </p:sp>
        <p:sp>
          <p:nvSpPr>
            <p:cNvPr id="14" name="Oval 23"/>
            <p:cNvSpPr>
              <a:spLocks noChangeArrowheads="1"/>
            </p:cNvSpPr>
            <p:nvPr/>
          </p:nvSpPr>
          <p:spPr bwMode="auto">
            <a:xfrm>
              <a:off x="5714448" y="4065904"/>
              <a:ext cx="439743" cy="406019"/>
            </a:xfrm>
            <a:prstGeom prst="ellipse">
              <a:avLst/>
            </a:prstGeom>
            <a:solidFill>
              <a:srgbClr val="FFFFFF"/>
            </a:solidFill>
            <a:ln w="9525">
              <a:solidFill>
                <a:schemeClr val="tx1"/>
              </a:solidFill>
              <a:round/>
              <a:headEnd/>
              <a:tailEnd/>
            </a:ln>
            <a:extLst/>
          </p:spPr>
          <p:txBody>
            <a:bodyPr wrap="none" anchor="ctr"/>
            <a:lstStyle/>
            <a:p>
              <a:endParaRPr lang="en-US">
                <a:solidFill>
                  <a:prstClr val="black"/>
                </a:solidFill>
              </a:endParaRPr>
            </a:p>
          </p:txBody>
        </p:sp>
        <p:sp>
          <p:nvSpPr>
            <p:cNvPr id="15" name="Oval 26"/>
            <p:cNvSpPr>
              <a:spLocks noChangeArrowheads="1"/>
            </p:cNvSpPr>
            <p:nvPr/>
          </p:nvSpPr>
          <p:spPr bwMode="auto">
            <a:xfrm>
              <a:off x="4981544" y="4065904"/>
              <a:ext cx="439743" cy="406019"/>
            </a:xfrm>
            <a:prstGeom prst="ellipse">
              <a:avLst/>
            </a:prstGeom>
            <a:solidFill>
              <a:srgbClr val="FFFFFF"/>
            </a:solidFill>
            <a:ln w="9525">
              <a:solidFill>
                <a:schemeClr val="tx1"/>
              </a:solidFill>
              <a:round/>
              <a:headEnd/>
              <a:tailEnd/>
            </a:ln>
            <a:extLst/>
          </p:spPr>
          <p:txBody>
            <a:bodyPr wrap="none" anchor="ctr"/>
            <a:lstStyle/>
            <a:p>
              <a:endParaRPr lang="en-US">
                <a:solidFill>
                  <a:prstClr val="black"/>
                </a:solidFill>
              </a:endParaRPr>
            </a:p>
          </p:txBody>
        </p:sp>
        <p:sp>
          <p:nvSpPr>
            <p:cNvPr id="16" name="Oval 29"/>
            <p:cNvSpPr>
              <a:spLocks noChangeArrowheads="1"/>
            </p:cNvSpPr>
            <p:nvPr/>
          </p:nvSpPr>
          <p:spPr bwMode="auto">
            <a:xfrm>
              <a:off x="1756764" y="4065904"/>
              <a:ext cx="439743" cy="406019"/>
            </a:xfrm>
            <a:prstGeom prst="ellipse">
              <a:avLst/>
            </a:prstGeom>
            <a:solidFill>
              <a:srgbClr val="FFFFFF"/>
            </a:solidFill>
            <a:ln w="9525">
              <a:solidFill>
                <a:schemeClr val="tx1"/>
              </a:solidFill>
              <a:round/>
              <a:headEnd/>
              <a:tailEnd/>
            </a:ln>
            <a:extLst/>
          </p:spPr>
          <p:txBody>
            <a:bodyPr wrap="none" anchor="ctr"/>
            <a:lstStyle/>
            <a:p>
              <a:endParaRPr lang="en-US">
                <a:solidFill>
                  <a:prstClr val="black"/>
                </a:solidFill>
              </a:endParaRPr>
            </a:p>
          </p:txBody>
        </p:sp>
        <p:sp>
          <p:nvSpPr>
            <p:cNvPr id="17" name="Oval 32"/>
            <p:cNvSpPr>
              <a:spLocks noChangeArrowheads="1"/>
            </p:cNvSpPr>
            <p:nvPr/>
          </p:nvSpPr>
          <p:spPr bwMode="auto">
            <a:xfrm>
              <a:off x="4395220" y="5283962"/>
              <a:ext cx="439743" cy="406019"/>
            </a:xfrm>
            <a:prstGeom prst="ellipse">
              <a:avLst/>
            </a:prstGeom>
            <a:solidFill>
              <a:srgbClr val="FFFFFF"/>
            </a:solidFill>
            <a:ln w="9525">
              <a:solidFill>
                <a:schemeClr val="tx1"/>
              </a:solidFill>
              <a:round/>
              <a:headEnd/>
              <a:tailEnd/>
            </a:ln>
            <a:extLst/>
          </p:spPr>
          <p:txBody>
            <a:bodyPr wrap="none" anchor="ctr"/>
            <a:lstStyle/>
            <a:p>
              <a:endParaRPr lang="en-US">
                <a:solidFill>
                  <a:prstClr val="black"/>
                </a:solidFill>
              </a:endParaRPr>
            </a:p>
          </p:txBody>
        </p:sp>
        <p:sp>
          <p:nvSpPr>
            <p:cNvPr id="18" name="Oval 33"/>
            <p:cNvSpPr>
              <a:spLocks noChangeArrowheads="1"/>
            </p:cNvSpPr>
            <p:nvPr/>
          </p:nvSpPr>
          <p:spPr bwMode="auto">
            <a:xfrm>
              <a:off x="2636249" y="5283962"/>
              <a:ext cx="439743" cy="406019"/>
            </a:xfrm>
            <a:prstGeom prst="ellipse">
              <a:avLst/>
            </a:prstGeom>
            <a:solidFill>
              <a:srgbClr val="8700E5"/>
            </a:solidFill>
            <a:ln w="9525">
              <a:solidFill>
                <a:schemeClr val="tx1"/>
              </a:solidFill>
              <a:round/>
              <a:headEnd/>
              <a:tailEnd/>
            </a:ln>
            <a:extLst/>
          </p:spPr>
          <p:txBody>
            <a:bodyPr wrap="none" anchor="ctr"/>
            <a:lstStyle/>
            <a:p>
              <a:endParaRPr lang="en-US">
                <a:solidFill>
                  <a:prstClr val="black"/>
                </a:solidFill>
              </a:endParaRPr>
            </a:p>
          </p:txBody>
        </p:sp>
        <p:sp>
          <p:nvSpPr>
            <p:cNvPr id="19" name="Oval 36"/>
            <p:cNvSpPr>
              <a:spLocks noChangeArrowheads="1"/>
            </p:cNvSpPr>
            <p:nvPr/>
          </p:nvSpPr>
          <p:spPr bwMode="auto">
            <a:xfrm>
              <a:off x="3222573" y="5283962"/>
              <a:ext cx="439743" cy="406019"/>
            </a:xfrm>
            <a:prstGeom prst="ellipse">
              <a:avLst/>
            </a:prstGeom>
            <a:solidFill>
              <a:srgbClr val="FFFFFF"/>
            </a:solidFill>
            <a:ln w="9525">
              <a:solidFill>
                <a:schemeClr val="tx1"/>
              </a:solidFill>
              <a:round/>
              <a:headEnd/>
              <a:tailEnd/>
            </a:ln>
            <a:extLst/>
          </p:spPr>
          <p:txBody>
            <a:bodyPr wrap="none" anchor="ctr"/>
            <a:lstStyle/>
            <a:p>
              <a:endParaRPr lang="en-US">
                <a:solidFill>
                  <a:prstClr val="black"/>
                </a:solidFill>
              </a:endParaRPr>
            </a:p>
          </p:txBody>
        </p:sp>
        <p:sp>
          <p:nvSpPr>
            <p:cNvPr id="20" name="Rectangle 37"/>
            <p:cNvSpPr>
              <a:spLocks noChangeArrowheads="1"/>
            </p:cNvSpPr>
            <p:nvPr/>
          </p:nvSpPr>
          <p:spPr bwMode="auto">
            <a:xfrm>
              <a:off x="3808897" y="5283962"/>
              <a:ext cx="439743" cy="406019"/>
            </a:xfrm>
            <a:prstGeom prst="rect">
              <a:avLst/>
            </a:prstGeom>
            <a:solidFill>
              <a:srgbClr val="FFFFFF"/>
            </a:solidFill>
            <a:ln w="9525">
              <a:solidFill>
                <a:schemeClr val="tx1"/>
              </a:solidFill>
              <a:miter lim="800000"/>
              <a:headEnd/>
              <a:tailEnd/>
            </a:ln>
            <a:extLst/>
          </p:spPr>
          <p:txBody>
            <a:bodyPr wrap="none" anchor="ctr"/>
            <a:lstStyle/>
            <a:p>
              <a:endParaRPr lang="en-US">
                <a:solidFill>
                  <a:prstClr val="black"/>
                </a:solidFill>
              </a:endParaRPr>
            </a:p>
          </p:txBody>
        </p:sp>
        <p:sp>
          <p:nvSpPr>
            <p:cNvPr id="21" name="Line 38"/>
            <p:cNvSpPr>
              <a:spLocks noChangeShapeType="1"/>
            </p:cNvSpPr>
            <p:nvPr/>
          </p:nvSpPr>
          <p:spPr bwMode="auto">
            <a:xfrm>
              <a:off x="2782830" y="4877943"/>
              <a:ext cx="19055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2" name="Line 40"/>
            <p:cNvSpPr>
              <a:spLocks noChangeShapeType="1"/>
            </p:cNvSpPr>
            <p:nvPr/>
          </p:nvSpPr>
          <p:spPr bwMode="auto">
            <a:xfrm>
              <a:off x="1903345" y="3659885"/>
              <a:ext cx="13192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3" name="Line 41"/>
            <p:cNvSpPr>
              <a:spLocks noChangeShapeType="1"/>
            </p:cNvSpPr>
            <p:nvPr/>
          </p:nvSpPr>
          <p:spPr bwMode="auto">
            <a:xfrm>
              <a:off x="4248639" y="3659885"/>
              <a:ext cx="307819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4" name="Line 42"/>
            <p:cNvSpPr>
              <a:spLocks noChangeShapeType="1"/>
            </p:cNvSpPr>
            <p:nvPr/>
          </p:nvSpPr>
          <p:spPr bwMode="auto">
            <a:xfrm>
              <a:off x="5861029" y="3118526"/>
              <a:ext cx="43974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5" name="Line 43"/>
            <p:cNvSpPr>
              <a:spLocks noChangeShapeType="1"/>
            </p:cNvSpPr>
            <p:nvPr/>
          </p:nvSpPr>
          <p:spPr bwMode="auto">
            <a:xfrm>
              <a:off x="2196507" y="3118526"/>
              <a:ext cx="73290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6" name="Line 44"/>
            <p:cNvSpPr>
              <a:spLocks noChangeShapeType="1"/>
            </p:cNvSpPr>
            <p:nvPr/>
          </p:nvSpPr>
          <p:spPr bwMode="auto">
            <a:xfrm>
              <a:off x="3369154" y="4336584"/>
              <a:ext cx="732905" cy="0"/>
            </a:xfrm>
            <a:prstGeom prst="line">
              <a:avLst/>
            </a:prstGeom>
            <a:noFill/>
            <a:ln w="9525">
              <a:solidFill>
                <a:schemeClr val="tx1"/>
              </a:solidFill>
              <a:round/>
              <a:headEnd/>
              <a:tailEnd/>
            </a:ln>
            <a:extLst/>
          </p:spPr>
          <p:txBody>
            <a:bodyPr wrap="none" anchor="ctr"/>
            <a:lstStyle/>
            <a:p>
              <a:endParaRPr lang="en-US">
                <a:solidFill>
                  <a:prstClr val="black"/>
                </a:solidFill>
              </a:endParaRPr>
            </a:p>
          </p:txBody>
        </p:sp>
        <p:sp>
          <p:nvSpPr>
            <p:cNvPr id="27" name="Line 50"/>
            <p:cNvSpPr>
              <a:spLocks noChangeShapeType="1"/>
            </p:cNvSpPr>
            <p:nvPr/>
          </p:nvSpPr>
          <p:spPr bwMode="auto">
            <a:xfrm>
              <a:off x="2489669" y="3118526"/>
              <a:ext cx="0" cy="54135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8" name="Line 51"/>
            <p:cNvSpPr>
              <a:spLocks noChangeShapeType="1"/>
            </p:cNvSpPr>
            <p:nvPr/>
          </p:nvSpPr>
          <p:spPr bwMode="auto">
            <a:xfrm>
              <a:off x="6007610" y="3118526"/>
              <a:ext cx="0" cy="54135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9" name="Line 52"/>
            <p:cNvSpPr>
              <a:spLocks noChangeShapeType="1"/>
            </p:cNvSpPr>
            <p:nvPr/>
          </p:nvSpPr>
          <p:spPr bwMode="auto">
            <a:xfrm>
              <a:off x="1903345" y="3659885"/>
              <a:ext cx="0" cy="4060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0" name="Line 53"/>
            <p:cNvSpPr>
              <a:spLocks noChangeShapeType="1"/>
            </p:cNvSpPr>
            <p:nvPr/>
          </p:nvSpPr>
          <p:spPr bwMode="auto">
            <a:xfrm>
              <a:off x="3222573" y="3659885"/>
              <a:ext cx="0" cy="4060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1" name="Line 54"/>
            <p:cNvSpPr>
              <a:spLocks noChangeShapeType="1"/>
            </p:cNvSpPr>
            <p:nvPr/>
          </p:nvSpPr>
          <p:spPr bwMode="auto">
            <a:xfrm>
              <a:off x="4248639" y="3659885"/>
              <a:ext cx="0" cy="4060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2" name="Line 55"/>
            <p:cNvSpPr>
              <a:spLocks noChangeShapeType="1"/>
            </p:cNvSpPr>
            <p:nvPr/>
          </p:nvSpPr>
          <p:spPr bwMode="auto">
            <a:xfrm>
              <a:off x="5128125" y="3659885"/>
              <a:ext cx="0" cy="4060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3" name="Line 56"/>
            <p:cNvSpPr>
              <a:spLocks noChangeShapeType="1"/>
            </p:cNvSpPr>
            <p:nvPr/>
          </p:nvSpPr>
          <p:spPr bwMode="auto">
            <a:xfrm>
              <a:off x="5861029" y="3659885"/>
              <a:ext cx="0" cy="4060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4" name="Line 57"/>
            <p:cNvSpPr>
              <a:spLocks noChangeShapeType="1"/>
            </p:cNvSpPr>
            <p:nvPr/>
          </p:nvSpPr>
          <p:spPr bwMode="auto">
            <a:xfrm>
              <a:off x="6593934" y="3659885"/>
              <a:ext cx="0" cy="4060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5" name="Line 58"/>
            <p:cNvSpPr>
              <a:spLocks noChangeShapeType="1"/>
            </p:cNvSpPr>
            <p:nvPr/>
          </p:nvSpPr>
          <p:spPr bwMode="auto">
            <a:xfrm>
              <a:off x="7326838" y="3659885"/>
              <a:ext cx="0" cy="4060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6" name="Line 59"/>
            <p:cNvSpPr>
              <a:spLocks noChangeShapeType="1"/>
            </p:cNvSpPr>
            <p:nvPr/>
          </p:nvSpPr>
          <p:spPr bwMode="auto">
            <a:xfrm>
              <a:off x="3662316" y="4336584"/>
              <a:ext cx="0" cy="54135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7" name="Line 60"/>
            <p:cNvSpPr>
              <a:spLocks noChangeShapeType="1"/>
            </p:cNvSpPr>
            <p:nvPr/>
          </p:nvSpPr>
          <p:spPr bwMode="auto">
            <a:xfrm>
              <a:off x="2782830" y="4877943"/>
              <a:ext cx="0" cy="4060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8" name="Line 61"/>
            <p:cNvSpPr>
              <a:spLocks noChangeShapeType="1"/>
            </p:cNvSpPr>
            <p:nvPr/>
          </p:nvSpPr>
          <p:spPr bwMode="auto">
            <a:xfrm>
              <a:off x="3369154" y="4877943"/>
              <a:ext cx="0" cy="4060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9" name="Line 62"/>
            <p:cNvSpPr>
              <a:spLocks noChangeShapeType="1"/>
            </p:cNvSpPr>
            <p:nvPr/>
          </p:nvSpPr>
          <p:spPr bwMode="auto">
            <a:xfrm>
              <a:off x="3955478" y="4877943"/>
              <a:ext cx="0" cy="4060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40" name="Line 63"/>
            <p:cNvSpPr>
              <a:spLocks noChangeShapeType="1"/>
            </p:cNvSpPr>
            <p:nvPr/>
          </p:nvSpPr>
          <p:spPr bwMode="auto">
            <a:xfrm>
              <a:off x="4688382" y="4877943"/>
              <a:ext cx="0" cy="4060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44" name="Line 81"/>
            <p:cNvSpPr>
              <a:spLocks noChangeShapeType="1"/>
            </p:cNvSpPr>
            <p:nvPr/>
          </p:nvSpPr>
          <p:spPr bwMode="auto">
            <a:xfrm flipV="1">
              <a:off x="2343088" y="5715625"/>
              <a:ext cx="293162" cy="2706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52" name="TextBox 51"/>
            <p:cNvSpPr txBox="1"/>
            <p:nvPr/>
          </p:nvSpPr>
          <p:spPr>
            <a:xfrm>
              <a:off x="1459475" y="5603369"/>
              <a:ext cx="184666" cy="369332"/>
            </a:xfrm>
            <a:prstGeom prst="rect">
              <a:avLst/>
            </a:prstGeom>
            <a:noFill/>
          </p:spPr>
          <p:txBody>
            <a:bodyPr wrap="none" rtlCol="0">
              <a:spAutoFit/>
            </a:bodyPr>
            <a:lstStyle/>
            <a:p>
              <a:endParaRPr lang="en-US"/>
            </a:p>
          </p:txBody>
        </p:sp>
      </p:grpSp>
      <p:sp>
        <p:nvSpPr>
          <p:cNvPr id="3" name="TextBox 2"/>
          <p:cNvSpPr txBox="1"/>
          <p:nvPr/>
        </p:nvSpPr>
        <p:spPr>
          <a:xfrm>
            <a:off x="-3657600" y="36322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6857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817" y="1822903"/>
            <a:ext cx="3948684" cy="4477658"/>
          </a:xfrm>
        </p:spPr>
        <p:txBody>
          <a:bodyPr>
            <a:normAutofit/>
          </a:bodyPr>
          <a:lstStyle/>
          <a:p>
            <a:pPr marL="0" indent="0" algn="ctr">
              <a:lnSpc>
                <a:spcPct val="120000"/>
              </a:lnSpc>
              <a:spcBef>
                <a:spcPts val="0"/>
              </a:spcBef>
              <a:buNone/>
            </a:pPr>
            <a:r>
              <a:rPr lang="en-US" sz="1800" b="1" dirty="0" smtClean="0">
                <a:solidFill>
                  <a:srgbClr val="B02158"/>
                </a:solidFill>
              </a:rPr>
              <a:t>GENETIC COUNSELORS</a:t>
            </a:r>
            <a:endParaRPr lang="en-US" sz="1800" b="1" dirty="0" smtClean="0"/>
          </a:p>
          <a:p>
            <a:pPr>
              <a:lnSpc>
                <a:spcPct val="120000"/>
              </a:lnSpc>
              <a:spcBef>
                <a:spcPts val="0"/>
              </a:spcBef>
            </a:pPr>
            <a:r>
              <a:rPr lang="en-US" sz="1800" dirty="0" smtClean="0"/>
              <a:t>Trained health professionals in medical genetics and counseling</a:t>
            </a:r>
          </a:p>
          <a:p>
            <a:pPr>
              <a:lnSpc>
                <a:spcPct val="120000"/>
              </a:lnSpc>
              <a:spcBef>
                <a:spcPts val="0"/>
              </a:spcBef>
            </a:pPr>
            <a:r>
              <a:rPr lang="en-US" sz="1800" dirty="0" smtClean="0"/>
              <a:t>Discuss genetic testing with patients and help them make the right decisions for them</a:t>
            </a:r>
          </a:p>
          <a:p>
            <a:pPr>
              <a:lnSpc>
                <a:spcPct val="120000"/>
              </a:lnSpc>
              <a:spcBef>
                <a:spcPts val="0"/>
              </a:spcBef>
            </a:pPr>
            <a:r>
              <a:rPr lang="en-US" sz="1800" dirty="0" smtClean="0"/>
              <a:t>Explain genetic test results and offers support to patients and their families</a:t>
            </a:r>
          </a:p>
        </p:txBody>
      </p:sp>
      <p:sp>
        <p:nvSpPr>
          <p:cNvPr id="4" name="Content Placeholder 2"/>
          <p:cNvSpPr txBox="1">
            <a:spLocks/>
          </p:cNvSpPr>
          <p:nvPr/>
        </p:nvSpPr>
        <p:spPr>
          <a:xfrm>
            <a:off x="4674406" y="1821090"/>
            <a:ext cx="4104469" cy="4610099"/>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lgn="ctr">
              <a:lnSpc>
                <a:spcPct val="120000"/>
              </a:lnSpc>
              <a:spcBef>
                <a:spcPts val="0"/>
              </a:spcBef>
              <a:spcAft>
                <a:spcPts val="1200"/>
              </a:spcAft>
              <a:buNone/>
            </a:pPr>
            <a:r>
              <a:rPr lang="en-US" sz="1800" b="1" dirty="0" smtClean="0">
                <a:solidFill>
                  <a:srgbClr val="B02158"/>
                </a:solidFill>
              </a:rPr>
              <a:t>CANCER GENETIC COUNSELORS</a:t>
            </a:r>
            <a:endParaRPr lang="en-US" sz="1800" b="1" dirty="0"/>
          </a:p>
          <a:p>
            <a:pPr marL="0" indent="0">
              <a:lnSpc>
                <a:spcPct val="120000"/>
              </a:lnSpc>
              <a:spcBef>
                <a:spcPts val="0"/>
              </a:spcBef>
              <a:spcAft>
                <a:spcPts val="1200"/>
              </a:spcAft>
              <a:buNone/>
            </a:pPr>
            <a:r>
              <a:rPr lang="en-US" sz="1800" dirty="0" smtClean="0"/>
              <a:t>Provide education, risk assessment, and genetic counseling related to cancer risk</a:t>
            </a:r>
          </a:p>
          <a:p>
            <a:pPr marL="0" indent="0">
              <a:lnSpc>
                <a:spcPct val="120000"/>
              </a:lnSpc>
              <a:spcBef>
                <a:spcPts val="0"/>
              </a:spcBef>
              <a:spcAft>
                <a:spcPts val="1200"/>
              </a:spcAft>
              <a:buNone/>
            </a:pPr>
            <a:r>
              <a:rPr lang="en-US" sz="1800" dirty="0" smtClean="0"/>
              <a:t>Information is based on family history, medical and environmental factors, lifestyle, and in some cases reproductive history.</a:t>
            </a:r>
          </a:p>
          <a:p>
            <a:pPr marL="0" indent="0">
              <a:lnSpc>
                <a:spcPct val="120000"/>
              </a:lnSpc>
              <a:spcBef>
                <a:spcPts val="0"/>
              </a:spcBef>
              <a:spcAft>
                <a:spcPts val="1200"/>
              </a:spcAft>
              <a:buNone/>
            </a:pPr>
            <a:r>
              <a:rPr lang="en-US" sz="1800" dirty="0" smtClean="0"/>
              <a:t>Teach patients about risk factors for cancer, inheritance of cancer risk, genetic testing, and management options</a:t>
            </a:r>
          </a:p>
        </p:txBody>
      </p:sp>
      <p:sp>
        <p:nvSpPr>
          <p:cNvPr id="5" name="Slide Number Placeholder 4"/>
          <p:cNvSpPr>
            <a:spLocks noGrp="1"/>
          </p:cNvSpPr>
          <p:nvPr>
            <p:ph type="sldNum" sz="quarter" idx="10"/>
          </p:nvPr>
        </p:nvSpPr>
        <p:spPr/>
        <p:txBody>
          <a:bodyPr/>
          <a:lstStyle/>
          <a:p>
            <a:fld id="{CFE4BAC9-6D41-4691-9299-18EF07EF0177}" type="slidenum">
              <a:rPr lang="en-US" smtClean="0"/>
              <a:pPr/>
              <a:t>47</a:t>
            </a:fld>
            <a:endParaRPr lang="en-US" dirty="0"/>
          </a:p>
        </p:txBody>
      </p:sp>
    </p:spTree>
    <p:extLst>
      <p:ext uri="{BB962C8B-B14F-4D97-AF65-F5344CB8AC3E}">
        <p14:creationId xmlns:p14="http://schemas.microsoft.com/office/powerpoint/2010/main" val="53129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3">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p:tgtEl>
                                          <p:spTgt spid="4">
                                            <p:txEl>
                                              <p:pRg st="0" end="0"/>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additive="base">
                                        <p:cTn id="31" dur="500"/>
                                        <p:tgtEl>
                                          <p:spTgt spid="4">
                                            <p:txEl>
                                              <p:pRg st="1" end="1"/>
                                            </p:txEl>
                                          </p:spTgt>
                                        </p:tgtEl>
                                        <p:attrNameLst>
                                          <p:attrName>ppt_x</p:attrName>
                                        </p:attrNameLst>
                                      </p:cBhvr>
                                      <p:tavLst>
                                        <p:tav tm="0">
                                          <p:val>
                                            <p:strVal val="#ppt_x+#ppt_w*1.125000"/>
                                          </p:val>
                                        </p:tav>
                                        <p:tav tm="100000">
                                          <p:val>
                                            <p:strVal val="#ppt_x"/>
                                          </p:val>
                                        </p:tav>
                                      </p:tavLst>
                                    </p:anim>
                                    <p:animEffect transition="in" filter="wipe(left)">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2"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p:tgtEl>
                                          <p:spTgt spid="4">
                                            <p:txEl>
                                              <p:pRg st="2" end="2"/>
                                            </p:txEl>
                                          </p:spTgt>
                                        </p:tgtEl>
                                        <p:attrNameLst>
                                          <p:attrName>ppt_x</p:attrName>
                                        </p:attrNameLst>
                                      </p:cBhvr>
                                      <p:tavLst>
                                        <p:tav tm="0">
                                          <p:val>
                                            <p:strVal val="#ppt_x+#ppt_w*1.125000"/>
                                          </p:val>
                                        </p:tav>
                                        <p:tav tm="100000">
                                          <p:val>
                                            <p:strVal val="#ppt_x"/>
                                          </p:val>
                                        </p:tav>
                                      </p:tavLst>
                                    </p:anim>
                                    <p:animEffect transition="in" filter="wipe(left)">
                                      <p:cBhvr>
                                        <p:cTn id="38" dur="500"/>
                                        <p:tgtEl>
                                          <p:spTgt spid="4">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2"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additive="base">
                                        <p:cTn id="43" dur="500"/>
                                        <p:tgtEl>
                                          <p:spTgt spid="4">
                                            <p:txEl>
                                              <p:pRg st="3" end="3"/>
                                            </p:txEl>
                                          </p:spTgt>
                                        </p:tgtEl>
                                        <p:attrNameLst>
                                          <p:attrName>ppt_x</p:attrName>
                                        </p:attrNameLst>
                                      </p:cBhvr>
                                      <p:tavLst>
                                        <p:tav tm="0">
                                          <p:val>
                                            <p:strVal val="#ppt_x+#ppt_w*1.125000"/>
                                          </p:val>
                                        </p:tav>
                                        <p:tav tm="100000">
                                          <p:val>
                                            <p:strVal val="#ppt_x"/>
                                          </p:val>
                                        </p:tav>
                                      </p:tavLst>
                                    </p:anim>
                                    <p:animEffect transition="in" filter="wipe(left)">
                                      <p:cBhvr>
                                        <p:cTn id="4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p:nvPr>
        </p:nvSpPr>
        <p:spPr>
          <a:xfrm>
            <a:off x="4365625" y="1417638"/>
            <a:ext cx="4321175" cy="4708525"/>
          </a:xfrm>
        </p:spPr>
        <p:txBody>
          <a:bodyPr/>
          <a:lstStyle/>
          <a:p>
            <a:r>
              <a:rPr lang="en-US" altLang="en-US" dirty="0" smtClean="0"/>
              <a:t>Collect a detailed personal medical and family history</a:t>
            </a:r>
          </a:p>
          <a:p>
            <a:r>
              <a:rPr lang="en-US" altLang="en-US" dirty="0" smtClean="0"/>
              <a:t>Perform a cancer risk assessment</a:t>
            </a:r>
          </a:p>
          <a:p>
            <a:r>
              <a:rPr lang="en-US" altLang="en-US" dirty="0" smtClean="0"/>
              <a:t>Discuss the implications of genetic testing </a:t>
            </a:r>
          </a:p>
          <a:p>
            <a:r>
              <a:rPr lang="en-US" altLang="en-US" dirty="0" smtClean="0"/>
              <a:t>Discuss potential medical management options</a:t>
            </a:r>
          </a:p>
          <a:p>
            <a:r>
              <a:rPr lang="en-US" altLang="en-US" dirty="0" smtClean="0"/>
              <a:t>Discuss genetic testing process</a:t>
            </a:r>
          </a:p>
        </p:txBody>
      </p:sp>
      <p:sp>
        <p:nvSpPr>
          <p:cNvPr id="2" name="Slide Number Placeholder 1"/>
          <p:cNvSpPr>
            <a:spLocks noGrp="1"/>
          </p:cNvSpPr>
          <p:nvPr>
            <p:ph type="sldNum" sz="quarter" idx="10"/>
          </p:nvPr>
        </p:nvSpPr>
        <p:spPr/>
        <p:txBody>
          <a:bodyPr/>
          <a:lstStyle/>
          <a:p>
            <a:fld id="{CFE4BAC9-6D41-4691-9299-18EF07EF0177}" type="slidenum">
              <a:rPr lang="en-US" smtClean="0"/>
              <a:pPr/>
              <a:t>48</a:t>
            </a:fld>
            <a:endParaRPr lang="en-US" dirty="0"/>
          </a:p>
        </p:txBody>
      </p:sp>
    </p:spTree>
    <p:extLst>
      <p:ext uri="{BB962C8B-B14F-4D97-AF65-F5344CB8AC3E}">
        <p14:creationId xmlns:p14="http://schemas.microsoft.com/office/powerpoint/2010/main" val="94323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7">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p:tgtEl>
                                          <p:spTgt spid="7">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p:tgtEl>
                                          <p:spTgt spid="7">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p:tgtEl>
                                          <p:spTgt spid="7">
                                            <p:txEl>
                                              <p:pRg st="3" end="3"/>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p:tgtEl>
                                          <p:spTgt spid="7">
                                            <p:txEl>
                                              <p:pRg st="4" end="4"/>
                                            </p:txEl>
                                          </p:spTgt>
                                        </p:tgtEl>
                                        <p:attrNameLst>
                                          <p:attrName>ppt_x</p:attrName>
                                        </p:attrNameLst>
                                      </p:cBhvr>
                                      <p:tavLst>
                                        <p:tav tm="0">
                                          <p:val>
                                            <p:strVal val="#ppt_x+#ppt_w*1.125000"/>
                                          </p:val>
                                        </p:tav>
                                        <p:tav tm="100000">
                                          <p:val>
                                            <p:strVal val="#ppt_x"/>
                                          </p:val>
                                        </p:tav>
                                      </p:tavLst>
                                    </p:anim>
                                    <p:animEffect transition="in" filter="wipe(left)">
                                      <p:cBhvr>
                                        <p:cTn id="3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What is a genetic counseling session like? Let’s find out</a:t>
            </a:r>
            <a:r>
              <a:rPr lang="en-US" dirty="0" smtClean="0"/>
              <a:t>.</a:t>
            </a:r>
            <a:endParaRPr lang="en-US" dirty="0"/>
          </a:p>
          <a:p>
            <a:r>
              <a:rPr lang="en-US" dirty="0"/>
              <a:t>Choose a partner to </a:t>
            </a:r>
            <a:r>
              <a:rPr lang="en-US" dirty="0" smtClean="0"/>
              <a:t/>
            </a:r>
            <a:br>
              <a:rPr lang="en-US" dirty="0" smtClean="0"/>
            </a:br>
            <a:r>
              <a:rPr lang="en-US" dirty="0" smtClean="0"/>
              <a:t>role </a:t>
            </a:r>
            <a:r>
              <a:rPr lang="en-US" dirty="0"/>
              <a:t>play a simulated cancer genetic counseling session</a:t>
            </a:r>
            <a:r>
              <a:rPr lang="en-US" dirty="0" smtClean="0"/>
              <a:t>.</a:t>
            </a:r>
            <a:endParaRPr lang="en-US" dirty="0"/>
          </a:p>
        </p:txBody>
      </p:sp>
      <p:sp>
        <p:nvSpPr>
          <p:cNvPr id="3" name="Slide Number Placeholder 2"/>
          <p:cNvSpPr>
            <a:spLocks noGrp="1"/>
          </p:cNvSpPr>
          <p:nvPr>
            <p:ph type="sldNum" sz="quarter" idx="10"/>
          </p:nvPr>
        </p:nvSpPr>
        <p:spPr/>
        <p:txBody>
          <a:bodyPr/>
          <a:lstStyle/>
          <a:p>
            <a:fld id="{CFE4BAC9-6D41-4691-9299-18EF07EF0177}" type="slidenum">
              <a:rPr lang="en-US" smtClean="0"/>
              <a:pPr/>
              <a:t>49</a:t>
            </a:fld>
            <a:endParaRPr lang="en-US" dirty="0"/>
          </a:p>
        </p:txBody>
      </p:sp>
    </p:spTree>
    <p:extLst>
      <p:ext uri="{BB962C8B-B14F-4D97-AF65-F5344CB8AC3E}">
        <p14:creationId xmlns:p14="http://schemas.microsoft.com/office/powerpoint/2010/main" val="208863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p:tgtEl>
                                          <p:spTgt spid="5">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0588" y="1600200"/>
            <a:ext cx="3756212" cy="4525963"/>
          </a:xfrm>
        </p:spPr>
        <p:txBody>
          <a:bodyPr>
            <a:normAutofit/>
          </a:bodyPr>
          <a:lstStyle/>
          <a:p>
            <a:pPr marL="0" indent="0">
              <a:lnSpc>
                <a:spcPct val="120000"/>
              </a:lnSpc>
              <a:buNone/>
            </a:pPr>
            <a:r>
              <a:rPr lang="en-US" dirty="0" smtClean="0"/>
              <a:t>Steve and Nikki are learning more about </a:t>
            </a:r>
            <a:br>
              <a:rPr lang="en-US" dirty="0" smtClean="0"/>
            </a:br>
            <a:r>
              <a:rPr lang="en-US" dirty="0" smtClean="0"/>
              <a:t>what causes cancer. </a:t>
            </a:r>
            <a:br>
              <a:rPr lang="en-US" dirty="0" smtClean="0"/>
            </a:br>
            <a:r>
              <a:rPr lang="en-US" dirty="0" smtClean="0"/>
              <a:t>The more they learn, the more questions they have. </a:t>
            </a:r>
            <a:br>
              <a:rPr lang="en-US" dirty="0" smtClean="0"/>
            </a:br>
            <a:r>
              <a:rPr lang="en-US" dirty="0" smtClean="0"/>
              <a:t>This lesson focuses on </a:t>
            </a:r>
            <a:r>
              <a:rPr lang="en-US" b="1" dirty="0" smtClean="0"/>
              <a:t>genetics</a:t>
            </a:r>
            <a:r>
              <a:rPr lang="en-US" dirty="0" smtClean="0"/>
              <a:t> and how </a:t>
            </a:r>
            <a:br>
              <a:rPr lang="en-US" dirty="0" smtClean="0"/>
            </a:br>
            <a:r>
              <a:rPr lang="en-US" dirty="0" smtClean="0"/>
              <a:t>they affect both Steve and Nikki. </a:t>
            </a:r>
            <a:endParaRPr lang="en-US" dirty="0"/>
          </a:p>
        </p:txBody>
      </p:sp>
      <p:sp>
        <p:nvSpPr>
          <p:cNvPr id="6" name="Slide Number Placeholder 5"/>
          <p:cNvSpPr>
            <a:spLocks noGrp="1"/>
          </p:cNvSpPr>
          <p:nvPr>
            <p:ph type="sldNum" sz="quarter" idx="10"/>
          </p:nvPr>
        </p:nvSpPr>
        <p:spPr/>
        <p:txBody>
          <a:bodyPr/>
          <a:lstStyle/>
          <a:p>
            <a:fld id="{CFE4BAC9-6D41-4691-9299-18EF07EF0177}" type="slidenum">
              <a:rPr lang="en-US" smtClean="0"/>
              <a:pPr/>
              <a:t>5</a:t>
            </a:fld>
            <a:endParaRPr lang="en-US" dirty="0"/>
          </a:p>
        </p:txBody>
      </p:sp>
    </p:spTree>
    <p:extLst>
      <p:ext uri="{BB962C8B-B14F-4D97-AF65-F5344CB8AC3E}">
        <p14:creationId xmlns:p14="http://schemas.microsoft.com/office/powerpoint/2010/main" val="249327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p:nvPr>
        </p:nvSpPr>
        <p:spPr>
          <a:xfrm>
            <a:off x="5143500" y="1968500"/>
            <a:ext cx="3543299" cy="4157663"/>
          </a:xfrm>
        </p:spPr>
        <p:txBody>
          <a:bodyPr/>
          <a:lstStyle/>
          <a:p>
            <a:pPr marL="0" indent="0">
              <a:buNone/>
            </a:pPr>
            <a:r>
              <a:rPr lang="en-US" dirty="0" smtClean="0"/>
              <a:t>Assume the role of a genetic counselor </a:t>
            </a:r>
            <a:br>
              <a:rPr lang="en-US" dirty="0" smtClean="0"/>
            </a:br>
            <a:r>
              <a:rPr lang="en-US" dirty="0" smtClean="0"/>
              <a:t>and write a letter to Mr. and Mrs. Williams.</a:t>
            </a:r>
            <a:endParaRPr lang="en-US" dirty="0"/>
          </a:p>
        </p:txBody>
      </p:sp>
      <p:sp>
        <p:nvSpPr>
          <p:cNvPr id="3" name="Slide Number Placeholder 2"/>
          <p:cNvSpPr>
            <a:spLocks noGrp="1"/>
          </p:cNvSpPr>
          <p:nvPr>
            <p:ph type="sldNum" sz="quarter" idx="10"/>
          </p:nvPr>
        </p:nvSpPr>
        <p:spPr/>
        <p:txBody>
          <a:bodyPr/>
          <a:lstStyle/>
          <a:p>
            <a:fld id="{CFE4BAC9-6D41-4691-9299-18EF07EF0177}" type="slidenum">
              <a:rPr lang="en-US" smtClean="0"/>
              <a:pPr/>
              <a:t>50</a:t>
            </a:fld>
            <a:endParaRPr lang="en-US" dirty="0"/>
          </a:p>
        </p:txBody>
      </p:sp>
    </p:spTree>
    <p:extLst>
      <p:ext uri="{BB962C8B-B14F-4D97-AF65-F5344CB8AC3E}">
        <p14:creationId xmlns:p14="http://schemas.microsoft.com/office/powerpoint/2010/main" val="65140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3952875" y="1000126"/>
            <a:ext cx="4857749" cy="5126038"/>
          </a:xfrm>
        </p:spPr>
        <p:txBody>
          <a:bodyPr/>
          <a:lstStyle/>
          <a:p>
            <a:r>
              <a:rPr lang="en-US" dirty="0" smtClean="0"/>
              <a:t>Well, after the genetic counseling session, both Mom and Dad decided to get tested, since they both had some cancer in their family history. </a:t>
            </a:r>
            <a:br>
              <a:rPr lang="en-US" dirty="0" smtClean="0"/>
            </a:br>
            <a:r>
              <a:rPr lang="en-US" dirty="0" smtClean="0"/>
              <a:t>They were even able to use the pedigree we put together during the counseling session! </a:t>
            </a:r>
          </a:p>
          <a:p>
            <a:r>
              <a:rPr lang="en-US" dirty="0" smtClean="0"/>
              <a:t>I wonder what the test will be like. How do they look at the genes?</a:t>
            </a:r>
          </a:p>
          <a:p>
            <a:endParaRPr lang="en-US" dirty="0"/>
          </a:p>
        </p:txBody>
      </p:sp>
      <p:sp>
        <p:nvSpPr>
          <p:cNvPr id="3" name="Slide Number Placeholder 2"/>
          <p:cNvSpPr>
            <a:spLocks noGrp="1"/>
          </p:cNvSpPr>
          <p:nvPr>
            <p:ph type="sldNum" sz="quarter" idx="10"/>
          </p:nvPr>
        </p:nvSpPr>
        <p:spPr/>
        <p:txBody>
          <a:bodyPr/>
          <a:lstStyle/>
          <a:p>
            <a:fld id="{CFE4BAC9-6D41-4691-9299-18EF07EF0177}" type="slidenum">
              <a:rPr lang="en-US" smtClean="0"/>
              <a:pPr/>
              <a:t>51</a:t>
            </a:fld>
            <a:endParaRPr lang="en-US" dirty="0"/>
          </a:p>
        </p:txBody>
      </p:sp>
    </p:spTree>
    <p:extLst>
      <p:ext uri="{BB962C8B-B14F-4D97-AF65-F5344CB8AC3E}">
        <p14:creationId xmlns:p14="http://schemas.microsoft.com/office/powerpoint/2010/main" val="366904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p:tgtEl>
                                          <p:spTgt spid="4">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30250" y="1444625"/>
            <a:ext cx="7833179" cy="4417696"/>
          </a:xfrm>
        </p:spPr>
        <p:txBody>
          <a:bodyPr>
            <a:normAutofit/>
          </a:bodyPr>
          <a:lstStyle/>
          <a:p>
            <a:r>
              <a:rPr lang="en-US" dirty="0" smtClean="0"/>
              <a:t>Analysis of human DNA, RNA, chromosomes, proteins, or certain metabolites to detect alterations in genes</a:t>
            </a:r>
          </a:p>
          <a:p>
            <a:r>
              <a:rPr lang="en-US" dirty="0" smtClean="0"/>
              <a:t>Today, automated DNA sequencing instruments are used to analyze BRCA1 and BRCA2</a:t>
            </a:r>
          </a:p>
          <a:p>
            <a:r>
              <a:rPr lang="en-US" dirty="0" smtClean="0"/>
              <a:t>Historically, other methods were used such as gel electrophoresis</a:t>
            </a:r>
          </a:p>
          <a:p>
            <a:r>
              <a:rPr lang="en-US" dirty="0" smtClean="0"/>
              <a:t>Gel electrophoresis separates DNA fragments based on size and charge</a:t>
            </a:r>
            <a:endParaRPr lang="en-US" dirty="0"/>
          </a:p>
        </p:txBody>
      </p:sp>
      <p:sp>
        <p:nvSpPr>
          <p:cNvPr id="4" name="Slide Number Placeholder 3"/>
          <p:cNvSpPr>
            <a:spLocks noGrp="1"/>
          </p:cNvSpPr>
          <p:nvPr>
            <p:ph type="sldNum" sz="quarter" idx="10"/>
          </p:nvPr>
        </p:nvSpPr>
        <p:spPr/>
        <p:txBody>
          <a:bodyPr/>
          <a:lstStyle/>
          <a:p>
            <a:fld id="{CFE4BAC9-6D41-4691-9299-18EF07EF0177}" type="slidenum">
              <a:rPr lang="en-US" smtClean="0"/>
              <a:pPr/>
              <a:t>52</a:t>
            </a:fld>
            <a:endParaRPr lang="en-US" dirty="0"/>
          </a:p>
        </p:txBody>
      </p:sp>
    </p:spTree>
    <p:extLst>
      <p:ext uri="{BB962C8B-B14F-4D97-AF65-F5344CB8AC3E}">
        <p14:creationId xmlns:p14="http://schemas.microsoft.com/office/powerpoint/2010/main" val="37451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Gel electrophoresis is a method of genetic testing in which DNA fragments are separated according to size. </a:t>
            </a:r>
          </a:p>
          <a:p>
            <a:r>
              <a:rPr lang="en-US" dirty="0" smtClean="0"/>
              <a:t>Complete the </a:t>
            </a:r>
            <a:r>
              <a:rPr lang="en-US" dirty="0" smtClean="0">
                <a:hlinkClick r:id="rId4"/>
              </a:rPr>
              <a:t>Gel Electrophoresis </a:t>
            </a:r>
            <a:br>
              <a:rPr lang="en-US" dirty="0" smtClean="0">
                <a:hlinkClick r:id="rId4"/>
              </a:rPr>
            </a:br>
            <a:r>
              <a:rPr lang="en-US" dirty="0" smtClean="0">
                <a:hlinkClick r:id="rId4"/>
              </a:rPr>
              <a:t>Virtual Lab</a:t>
            </a:r>
            <a:endParaRPr lang="en-US" dirty="0"/>
          </a:p>
        </p:txBody>
      </p:sp>
      <p:sp>
        <p:nvSpPr>
          <p:cNvPr id="3" name="Slide Number Placeholder 2"/>
          <p:cNvSpPr>
            <a:spLocks noGrp="1"/>
          </p:cNvSpPr>
          <p:nvPr>
            <p:ph type="sldNum" sz="quarter" idx="10"/>
          </p:nvPr>
        </p:nvSpPr>
        <p:spPr/>
        <p:txBody>
          <a:bodyPr/>
          <a:lstStyle/>
          <a:p>
            <a:fld id="{CFE4BAC9-6D41-4691-9299-18EF07EF0177}" type="slidenum">
              <a:rPr lang="en-US" smtClean="0"/>
              <a:pPr/>
              <a:t>53</a:t>
            </a:fld>
            <a:endParaRPr lang="en-US" dirty="0"/>
          </a:p>
        </p:txBody>
      </p:sp>
    </p:spTree>
    <p:extLst>
      <p:ext uri="{BB962C8B-B14F-4D97-AF65-F5344CB8AC3E}">
        <p14:creationId xmlns:p14="http://schemas.microsoft.com/office/powerpoint/2010/main" val="23803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This activity requires 10 participants.</a:t>
            </a:r>
          </a:p>
          <a:p>
            <a:r>
              <a:rPr lang="en-US" dirty="0" smtClean="0"/>
              <a:t>Each student represents a nitrogenous base of DNA.</a:t>
            </a:r>
          </a:p>
          <a:p>
            <a:r>
              <a:rPr lang="en-US" dirty="0" smtClean="0"/>
              <a:t>The space for the activity represents the “gel.”</a:t>
            </a:r>
          </a:p>
          <a:p>
            <a:r>
              <a:rPr lang="en-US" dirty="0" smtClean="0"/>
              <a:t>Students arrange themselves in 4 rows or “lanes.”</a:t>
            </a:r>
            <a:endParaRPr lang="en-US" dirty="0"/>
          </a:p>
        </p:txBody>
      </p:sp>
      <p:sp>
        <p:nvSpPr>
          <p:cNvPr id="4" name="Slide Number Placeholder 3"/>
          <p:cNvSpPr>
            <a:spLocks noGrp="1"/>
          </p:cNvSpPr>
          <p:nvPr>
            <p:ph type="sldNum" sz="quarter" idx="10"/>
          </p:nvPr>
        </p:nvSpPr>
        <p:spPr/>
        <p:txBody>
          <a:bodyPr/>
          <a:lstStyle/>
          <a:p>
            <a:fld id="{CFE4BAC9-6D41-4691-9299-18EF07EF0177}" type="slidenum">
              <a:rPr lang="en-US" smtClean="0"/>
              <a:pPr/>
              <a:t>54</a:t>
            </a:fld>
            <a:endParaRPr lang="en-US" dirty="0"/>
          </a:p>
        </p:txBody>
      </p:sp>
    </p:spTree>
    <p:extLst>
      <p:ext uri="{BB962C8B-B14F-4D97-AF65-F5344CB8AC3E}">
        <p14:creationId xmlns:p14="http://schemas.microsoft.com/office/powerpoint/2010/main" val="62469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a:prstGeom prst="rect">
            <a:avLst/>
          </a:prstGeom>
        </p:spPr>
        <p:txBody>
          <a:bodyPr>
            <a:noAutofit/>
          </a:bodyPr>
          <a:lstStyle/>
          <a:p>
            <a:r>
              <a:rPr lang="en-US" dirty="0" smtClean="0"/>
              <a:t>Video: Sanger Sequencing </a:t>
            </a:r>
            <a:endParaRPr lang="en-US" dirty="0"/>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883404" y="1239863"/>
            <a:ext cx="7377193" cy="52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472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 name="Content Placeholder 2"/>
          <p:cNvSpPr txBox="1">
            <a:spLocks/>
          </p:cNvSpPr>
          <p:nvPr/>
        </p:nvSpPr>
        <p:spPr>
          <a:xfrm>
            <a:off x="900112" y="1989668"/>
            <a:ext cx="7345363" cy="4169832"/>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buFont typeface="Arial" pitchFamily="34" charset="0"/>
              <a:buNone/>
            </a:pPr>
            <a:endParaRPr lang="en-US" dirty="0" smtClean="0"/>
          </a:p>
        </p:txBody>
      </p:sp>
      <p:sp>
        <p:nvSpPr>
          <p:cNvPr id="3" name="Content Placeholder 2"/>
          <p:cNvSpPr>
            <a:spLocks noGrp="1"/>
          </p:cNvSpPr>
          <p:nvPr>
            <p:ph idx="1"/>
          </p:nvPr>
        </p:nvSpPr>
        <p:spPr>
          <a:xfrm>
            <a:off x="4064000" y="1111250"/>
            <a:ext cx="4622800" cy="5014913"/>
          </a:xfrm>
        </p:spPr>
        <p:txBody>
          <a:bodyPr/>
          <a:lstStyle/>
          <a:p>
            <a:r>
              <a:rPr lang="en-US" sz="2000" dirty="0" smtClean="0"/>
              <a:t>Dear Ms. Smith,</a:t>
            </a:r>
          </a:p>
          <a:p>
            <a:r>
              <a:rPr lang="en-US" sz="2000" dirty="0" smtClean="0"/>
              <a:t>The results came back. Dad is a carrier. Mom does not have a BRCA mutation, but she will start treatment soon. It is a kind of a relief to just know either way. I wonder if Nikki or I should get tested? Or even our cousins, since they share a lot of the same genes?</a:t>
            </a:r>
          </a:p>
          <a:p>
            <a:r>
              <a:rPr lang="en-US" sz="2000" dirty="0" smtClean="0"/>
              <a:t>Steve </a:t>
            </a:r>
          </a:p>
          <a:p>
            <a:endParaRPr lang="en-US" dirty="0"/>
          </a:p>
        </p:txBody>
      </p:sp>
      <p:sp>
        <p:nvSpPr>
          <p:cNvPr id="2" name="Slide Number Placeholder 1"/>
          <p:cNvSpPr>
            <a:spLocks noGrp="1"/>
          </p:cNvSpPr>
          <p:nvPr>
            <p:ph type="sldNum" sz="quarter" idx="10"/>
          </p:nvPr>
        </p:nvSpPr>
        <p:spPr/>
        <p:txBody>
          <a:bodyPr/>
          <a:lstStyle/>
          <a:p>
            <a:fld id="{CFE4BAC9-6D41-4691-9299-18EF07EF0177}" type="slidenum">
              <a:rPr lang="en-US" smtClean="0"/>
              <a:pPr/>
              <a:t>56</a:t>
            </a:fld>
            <a:endParaRPr lang="en-US" dirty="0"/>
          </a:p>
        </p:txBody>
      </p:sp>
    </p:spTree>
    <p:extLst>
      <p:ext uri="{BB962C8B-B14F-4D97-AF65-F5344CB8AC3E}">
        <p14:creationId xmlns:p14="http://schemas.microsoft.com/office/powerpoint/2010/main" val="41962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638855" y="1786164"/>
            <a:ext cx="8011659" cy="4223657"/>
          </a:xfrm>
        </p:spPr>
        <p:txBody>
          <a:bodyPr>
            <a:noAutofit/>
          </a:bodyPr>
          <a:lstStyle/>
          <a:p>
            <a:r>
              <a:rPr lang="en-US" dirty="0" smtClean="0"/>
              <a:t>Review the genetic test results for Mr. and Mrs. Williams.</a:t>
            </a:r>
          </a:p>
          <a:p>
            <a:r>
              <a:rPr lang="en-US" dirty="0" smtClean="0"/>
              <a:t>Discuss the significance of the test results with your group and summarize your findings.</a:t>
            </a:r>
          </a:p>
          <a:p>
            <a:r>
              <a:rPr lang="en-US" dirty="0" smtClean="0"/>
              <a:t>Make a recommendation about whether or not Steve or Nikki should get tested for a BRCA mutation. Keep in mind not only Steve and Nikki’s risk factors but the expense of the testing.</a:t>
            </a:r>
          </a:p>
          <a:p>
            <a:r>
              <a:rPr lang="en-US" dirty="0" smtClean="0"/>
              <a:t>Come up with one to three reasons as to why you made your choice.</a:t>
            </a:r>
            <a:endParaRPr lang="en-US" dirty="0"/>
          </a:p>
        </p:txBody>
      </p:sp>
      <p:sp>
        <p:nvSpPr>
          <p:cNvPr id="3" name="Slide Number Placeholder 2"/>
          <p:cNvSpPr>
            <a:spLocks noGrp="1"/>
          </p:cNvSpPr>
          <p:nvPr>
            <p:ph type="sldNum" sz="quarter" idx="10"/>
          </p:nvPr>
        </p:nvSpPr>
        <p:spPr/>
        <p:txBody>
          <a:bodyPr/>
          <a:lstStyle/>
          <a:p>
            <a:fld id="{CFE4BAC9-6D41-4691-9299-18EF07EF0177}" type="slidenum">
              <a:rPr lang="en-US" smtClean="0"/>
              <a:pPr/>
              <a:t>57</a:t>
            </a:fld>
            <a:endParaRPr lang="en-US" dirty="0"/>
          </a:p>
        </p:txBody>
      </p:sp>
    </p:spTree>
    <p:extLst>
      <p:ext uri="{BB962C8B-B14F-4D97-AF65-F5344CB8AC3E}">
        <p14:creationId xmlns:p14="http://schemas.microsoft.com/office/powerpoint/2010/main" val="398127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p:tgtEl>
                                          <p:spTgt spid="4">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p:tgtEl>
                                          <p:spTgt spid="4">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p:tgtEl>
                                          <p:spTgt spid="4">
                                            <p:txEl>
                                              <p:pRg st="3" end="3"/>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FE4BAC9-6D41-4691-9299-18EF07EF0177}" type="slidenum">
              <a:rPr lang="en-US" smtClean="0">
                <a:solidFill>
                  <a:prstClr val="black">
                    <a:lumMod val="65000"/>
                    <a:lumOff val="35000"/>
                  </a:prstClr>
                </a:solidFill>
                <a:latin typeface="Century Gothic"/>
              </a:rPr>
              <a:pPr/>
              <a:t>58</a:t>
            </a:fld>
            <a:endParaRPr lang="en-US">
              <a:solidFill>
                <a:prstClr val="black">
                  <a:lumMod val="65000"/>
                  <a:lumOff val="35000"/>
                </a:prstClr>
              </a:solidFill>
              <a:latin typeface="Century Gothic"/>
            </a:endParaRPr>
          </a:p>
        </p:txBody>
      </p:sp>
    </p:spTree>
    <p:extLst>
      <p:ext uri="{BB962C8B-B14F-4D97-AF65-F5344CB8AC3E}">
        <p14:creationId xmlns:p14="http://schemas.microsoft.com/office/powerpoint/2010/main" val="27434101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2465294" y="1105647"/>
            <a:ext cx="6379882" cy="5124824"/>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lnSpc>
                <a:spcPct val="120000"/>
              </a:lnSpc>
              <a:buNone/>
            </a:pPr>
            <a:r>
              <a:rPr lang="en-US" dirty="0" smtClean="0"/>
              <a:t>I think I understand how mom’s cancer cells </a:t>
            </a:r>
            <a:r>
              <a:rPr lang="en-US" dirty="0"/>
              <a:t>grew out of </a:t>
            </a:r>
            <a:r>
              <a:rPr lang="en-US" dirty="0" smtClean="0"/>
              <a:t>control, </a:t>
            </a:r>
            <a:r>
              <a:rPr lang="en-US" dirty="0"/>
              <a:t>but why did they do that in the first place? </a:t>
            </a:r>
            <a:r>
              <a:rPr lang="en-US" dirty="0" smtClean="0"/>
              <a:t>Dad </a:t>
            </a:r>
            <a:r>
              <a:rPr lang="en-US" dirty="0"/>
              <a:t>was talking </a:t>
            </a:r>
            <a:r>
              <a:rPr lang="en-US" dirty="0" smtClean="0"/>
              <a:t>about BRCA and </a:t>
            </a:r>
            <a:r>
              <a:rPr lang="en-US" dirty="0"/>
              <a:t>how </a:t>
            </a:r>
            <a:r>
              <a:rPr lang="en-US" dirty="0" smtClean="0"/>
              <a:t>it’s </a:t>
            </a:r>
            <a:r>
              <a:rPr lang="en-US" dirty="0"/>
              <a:t>this weird gene. I remember studying genetics in </a:t>
            </a:r>
            <a:r>
              <a:rPr lang="en-US" dirty="0" smtClean="0"/>
              <a:t>biology </a:t>
            </a:r>
            <a:r>
              <a:rPr lang="en-US" dirty="0"/>
              <a:t>and how you </a:t>
            </a:r>
            <a:r>
              <a:rPr lang="en-US" dirty="0" smtClean="0"/>
              <a:t>get stuff </a:t>
            </a:r>
            <a:r>
              <a:rPr lang="en-US" dirty="0"/>
              <a:t>from your </a:t>
            </a:r>
            <a:r>
              <a:rPr lang="en-US" dirty="0" smtClean="0"/>
              <a:t>parents, </a:t>
            </a:r>
            <a:r>
              <a:rPr lang="en-US" dirty="0"/>
              <a:t>but what does a gene have to do with cancer? </a:t>
            </a:r>
            <a:r>
              <a:rPr lang="en-US" dirty="0" smtClean="0"/>
              <a:t>And </a:t>
            </a:r>
            <a:r>
              <a:rPr lang="en-US" dirty="0"/>
              <a:t>why is this </a:t>
            </a:r>
            <a:r>
              <a:rPr lang="en-US" dirty="0" smtClean="0"/>
              <a:t>BRCA gene </a:t>
            </a:r>
            <a:r>
              <a:rPr lang="en-US" dirty="0"/>
              <a:t>so special? </a:t>
            </a:r>
            <a:r>
              <a:rPr lang="en-US" dirty="0" smtClean="0"/>
              <a:t>How </a:t>
            </a:r>
            <a:r>
              <a:rPr lang="en-US" dirty="0"/>
              <a:t>do they even know it exists? </a:t>
            </a:r>
            <a:r>
              <a:rPr lang="en-US" dirty="0" smtClean="0"/>
              <a:t>Did my mom get </a:t>
            </a:r>
            <a:r>
              <a:rPr lang="en-US" dirty="0"/>
              <a:t>it from her mom and can N</a:t>
            </a:r>
            <a:r>
              <a:rPr lang="en-US" dirty="0" smtClean="0"/>
              <a:t>ikki get it?</a:t>
            </a:r>
            <a:endParaRPr lang="en-US" dirty="0"/>
          </a:p>
        </p:txBody>
      </p:sp>
      <p:sp>
        <p:nvSpPr>
          <p:cNvPr id="5" name="Content Placeholder 2"/>
          <p:cNvSpPr txBox="1">
            <a:spLocks/>
          </p:cNvSpPr>
          <p:nvPr/>
        </p:nvSpPr>
        <p:spPr>
          <a:xfrm>
            <a:off x="900112" y="2421468"/>
            <a:ext cx="7345363" cy="3644053"/>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buFont typeface="Arial" pitchFamily="34" charset="0"/>
              <a:buNone/>
            </a:pPr>
            <a:endParaRPr lang="en-US" dirty="0" smtClean="0"/>
          </a:p>
        </p:txBody>
      </p:sp>
      <p:sp>
        <p:nvSpPr>
          <p:cNvPr id="3" name="Slide Number Placeholder 2"/>
          <p:cNvSpPr>
            <a:spLocks noGrp="1"/>
          </p:cNvSpPr>
          <p:nvPr>
            <p:ph type="sldNum" sz="quarter" idx="10"/>
          </p:nvPr>
        </p:nvSpPr>
        <p:spPr/>
        <p:txBody>
          <a:bodyPr/>
          <a:lstStyle/>
          <a:p>
            <a:fld id="{CFE4BAC9-6D41-4691-9299-18EF07EF0177}" type="slidenum">
              <a:rPr lang="en-US" smtClean="0"/>
              <a:pPr/>
              <a:t>6</a:t>
            </a:fld>
            <a:endParaRPr lang="en-US" dirty="0"/>
          </a:p>
        </p:txBody>
      </p:sp>
    </p:spTree>
    <p:extLst>
      <p:ext uri="{BB962C8B-B14F-4D97-AF65-F5344CB8AC3E}">
        <p14:creationId xmlns:p14="http://schemas.microsoft.com/office/powerpoint/2010/main" val="425300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3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295" y="1656233"/>
            <a:ext cx="7948706" cy="990597"/>
          </a:xfrm>
        </p:spPr>
        <p:txBody>
          <a:bodyPr>
            <a:normAutofit/>
          </a:bodyPr>
          <a:lstStyle/>
          <a:p>
            <a:pPr marL="0" indent="0" algn="r">
              <a:buNone/>
            </a:pPr>
            <a:r>
              <a:rPr lang="en-US" sz="2400" dirty="0" smtClean="0"/>
              <a:t>What were some of the major discoveries in </a:t>
            </a:r>
            <a:br>
              <a:rPr lang="en-US" sz="2400" dirty="0" smtClean="0"/>
            </a:br>
            <a:r>
              <a:rPr lang="en-US" sz="2400" dirty="0" smtClean="0"/>
              <a:t>cancer research?</a:t>
            </a:r>
            <a:endParaRPr lang="en-US" sz="2400" dirty="0"/>
          </a:p>
        </p:txBody>
      </p:sp>
      <p:sp>
        <p:nvSpPr>
          <p:cNvPr id="6" name="Content Placeholder 2"/>
          <p:cNvSpPr txBox="1">
            <a:spLocks/>
          </p:cNvSpPr>
          <p:nvPr/>
        </p:nvSpPr>
        <p:spPr>
          <a:xfrm>
            <a:off x="5018087" y="2286001"/>
            <a:ext cx="3227388" cy="3987799"/>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buFont typeface="Arial" pitchFamily="34" charset="0"/>
              <a:buNone/>
            </a:pPr>
            <a:endParaRPr lang="en-US" dirty="0" smtClean="0"/>
          </a:p>
          <a:p>
            <a:pPr marL="0" indent="0">
              <a:buFont typeface="Arial" pitchFamily="34" charset="0"/>
              <a:buNone/>
            </a:pPr>
            <a:endParaRPr lang="en-US" dirty="0"/>
          </a:p>
          <a:p>
            <a:pPr marL="0" indent="0">
              <a:buFont typeface="Arial" pitchFamily="34" charse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23652842"/>
              </p:ext>
            </p:extLst>
          </p:nvPr>
        </p:nvGraphicFramePr>
        <p:xfrm>
          <a:off x="687294" y="2514600"/>
          <a:ext cx="7948706" cy="3606800"/>
        </p:xfrm>
        <a:graphic>
          <a:graphicData uri="http://schemas.openxmlformats.org/drawingml/2006/table">
            <a:tbl>
              <a:tblPr firstRow="1" bandRow="1">
                <a:tableStyleId>{5C22544A-7EE6-4342-B048-85BDC9FD1C3A}</a:tableStyleId>
              </a:tblPr>
              <a:tblGrid>
                <a:gridCol w="5394655"/>
                <a:gridCol w="2554051"/>
              </a:tblGrid>
              <a:tr h="495300">
                <a:tc>
                  <a:txBody>
                    <a:bodyPr/>
                    <a:lstStyle/>
                    <a:p>
                      <a:pPr algn="ctr"/>
                      <a:r>
                        <a:rPr lang="en-US" dirty="0" smtClean="0"/>
                        <a:t>Advances</a:t>
                      </a:r>
                      <a:r>
                        <a:rPr lang="en-US" baseline="0" dirty="0" smtClean="0"/>
                        <a:t> in </a:t>
                      </a:r>
                      <a:r>
                        <a:rPr lang="en-US" dirty="0" smtClean="0"/>
                        <a:t>Cancer Research</a:t>
                      </a:r>
                      <a:endParaRPr lang="en-US" dirty="0"/>
                    </a:p>
                  </a:txBody>
                  <a:tcPr>
                    <a:lnL w="12700" cap="flat" cmpd="sng" algn="ctr">
                      <a:solidFill>
                        <a:srgbClr val="214A84"/>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srgbClr val="214A84"/>
                      </a:solidFill>
                      <a:prstDash val="solid"/>
                      <a:round/>
                      <a:headEnd type="none" w="med" len="med"/>
                      <a:tailEnd type="none" w="med" len="med"/>
                    </a:lnT>
                    <a:lnB w="12700" cap="flat" cmpd="sng" algn="ctr">
                      <a:solidFill>
                        <a:srgbClr val="214A84"/>
                      </a:solidFill>
                      <a:prstDash val="solid"/>
                      <a:round/>
                      <a:headEnd type="none" w="med" len="med"/>
                      <a:tailEnd type="none" w="med" len="med"/>
                    </a:lnB>
                    <a:solidFill>
                      <a:srgbClr val="204A83"/>
                    </a:solidFill>
                  </a:tcPr>
                </a:tc>
                <a:tc>
                  <a:txBody>
                    <a:bodyPr/>
                    <a:lstStyle/>
                    <a:p>
                      <a:pPr algn="ctr"/>
                      <a:r>
                        <a:rPr lang="en-US" dirty="0" smtClean="0"/>
                        <a:t>Approximate Date</a:t>
                      </a:r>
                      <a:endParaRPr lang="en-US" dirty="0"/>
                    </a:p>
                  </a:txBody>
                  <a:tcPr>
                    <a:lnL w="12700" cap="flat" cmpd="sng" algn="ctr">
                      <a:solidFill>
                        <a:prstClr val="white"/>
                      </a:solidFill>
                      <a:prstDash val="solid"/>
                      <a:round/>
                      <a:headEnd type="none" w="med" len="med"/>
                      <a:tailEnd type="none" w="med" len="med"/>
                    </a:lnL>
                    <a:lnR w="12700" cap="flat" cmpd="sng" algn="ctr">
                      <a:solidFill>
                        <a:srgbClr val="214A84"/>
                      </a:solidFill>
                      <a:prstDash val="solid"/>
                      <a:round/>
                      <a:headEnd type="none" w="med" len="med"/>
                      <a:tailEnd type="none" w="med" len="med"/>
                    </a:lnR>
                    <a:lnT w="12700" cap="flat" cmpd="sng" algn="ctr">
                      <a:solidFill>
                        <a:srgbClr val="214A84"/>
                      </a:solidFill>
                      <a:prstDash val="solid"/>
                      <a:round/>
                      <a:headEnd type="none" w="med" len="med"/>
                      <a:tailEnd type="none" w="med" len="med"/>
                    </a:lnT>
                    <a:lnB w="12700" cap="flat" cmpd="sng" algn="ctr">
                      <a:solidFill>
                        <a:srgbClr val="214A84"/>
                      </a:solidFill>
                      <a:prstDash val="solid"/>
                      <a:round/>
                      <a:headEnd type="none" w="med" len="med"/>
                      <a:tailEnd type="none" w="med" len="med"/>
                    </a:lnB>
                    <a:solidFill>
                      <a:srgbClr val="204A83"/>
                    </a:solidFill>
                  </a:tcPr>
                </a:tc>
              </a:tr>
              <a:tr h="777875">
                <a:tc>
                  <a:txBody>
                    <a:bodyPr/>
                    <a:lstStyle/>
                    <a:p>
                      <a:endParaRPr lang="en-US" dirty="0"/>
                    </a:p>
                  </a:txBody>
                  <a:tcPr>
                    <a:lnL w="12700" cap="flat" cmpd="sng" algn="ctr">
                      <a:solidFill>
                        <a:srgbClr val="214A84"/>
                      </a:solidFill>
                      <a:prstDash val="solid"/>
                      <a:round/>
                      <a:headEnd type="none" w="med" len="med"/>
                      <a:tailEnd type="none" w="med" len="med"/>
                    </a:lnL>
                    <a:lnR w="12700" cap="flat" cmpd="sng" algn="ctr">
                      <a:solidFill>
                        <a:srgbClr val="214A84"/>
                      </a:solidFill>
                      <a:prstDash val="solid"/>
                      <a:round/>
                      <a:headEnd type="none" w="med" len="med"/>
                      <a:tailEnd type="none" w="med" len="med"/>
                    </a:lnR>
                    <a:lnT w="12700" cap="flat" cmpd="sng" algn="ctr">
                      <a:solidFill>
                        <a:srgbClr val="214A84"/>
                      </a:solidFill>
                      <a:prstDash val="solid"/>
                      <a:round/>
                      <a:headEnd type="none" w="med" len="med"/>
                      <a:tailEnd type="none" w="med" len="med"/>
                    </a:lnT>
                    <a:lnB w="12700" cap="flat" cmpd="sng" algn="ctr">
                      <a:solidFill>
                        <a:srgbClr val="214A84"/>
                      </a:solidFill>
                      <a:prstDash val="solid"/>
                      <a:round/>
                      <a:headEnd type="none" w="med" len="med"/>
                      <a:tailEnd type="none" w="med" len="med"/>
                    </a:lnB>
                    <a:noFill/>
                  </a:tcPr>
                </a:tc>
                <a:tc>
                  <a:txBody>
                    <a:bodyPr/>
                    <a:lstStyle/>
                    <a:p>
                      <a:endParaRPr lang="en-US" dirty="0"/>
                    </a:p>
                  </a:txBody>
                  <a:tcPr>
                    <a:lnL w="12700" cap="flat" cmpd="sng" algn="ctr">
                      <a:solidFill>
                        <a:srgbClr val="214A84"/>
                      </a:solidFill>
                      <a:prstDash val="solid"/>
                      <a:round/>
                      <a:headEnd type="none" w="med" len="med"/>
                      <a:tailEnd type="none" w="med" len="med"/>
                    </a:lnL>
                    <a:lnR w="12700" cap="flat" cmpd="sng" algn="ctr">
                      <a:solidFill>
                        <a:srgbClr val="214A84"/>
                      </a:solidFill>
                      <a:prstDash val="solid"/>
                      <a:round/>
                      <a:headEnd type="none" w="med" len="med"/>
                      <a:tailEnd type="none" w="med" len="med"/>
                    </a:lnR>
                    <a:lnT w="12700" cap="flat" cmpd="sng" algn="ctr">
                      <a:solidFill>
                        <a:srgbClr val="214A84"/>
                      </a:solidFill>
                      <a:prstDash val="solid"/>
                      <a:round/>
                      <a:headEnd type="none" w="med" len="med"/>
                      <a:tailEnd type="none" w="med" len="med"/>
                    </a:lnT>
                    <a:lnB w="12700" cap="flat" cmpd="sng" algn="ctr">
                      <a:solidFill>
                        <a:srgbClr val="214A84"/>
                      </a:solidFill>
                      <a:prstDash val="solid"/>
                      <a:round/>
                      <a:headEnd type="none" w="med" len="med"/>
                      <a:tailEnd type="none" w="med" len="med"/>
                    </a:lnB>
                    <a:noFill/>
                  </a:tcPr>
                </a:tc>
              </a:tr>
              <a:tr h="777875">
                <a:tc>
                  <a:txBody>
                    <a:bodyPr/>
                    <a:lstStyle/>
                    <a:p>
                      <a:endParaRPr lang="en-US" dirty="0"/>
                    </a:p>
                  </a:txBody>
                  <a:tcPr>
                    <a:lnL w="12700" cap="flat" cmpd="sng" algn="ctr">
                      <a:solidFill>
                        <a:srgbClr val="214A84"/>
                      </a:solidFill>
                      <a:prstDash val="solid"/>
                      <a:round/>
                      <a:headEnd type="none" w="med" len="med"/>
                      <a:tailEnd type="none" w="med" len="med"/>
                    </a:lnL>
                    <a:lnR w="12700" cap="flat" cmpd="sng" algn="ctr">
                      <a:solidFill>
                        <a:srgbClr val="214A84"/>
                      </a:solidFill>
                      <a:prstDash val="solid"/>
                      <a:round/>
                      <a:headEnd type="none" w="med" len="med"/>
                      <a:tailEnd type="none" w="med" len="med"/>
                    </a:lnR>
                    <a:lnT w="12700" cap="flat" cmpd="sng" algn="ctr">
                      <a:solidFill>
                        <a:srgbClr val="214A84"/>
                      </a:solidFill>
                      <a:prstDash val="solid"/>
                      <a:round/>
                      <a:headEnd type="none" w="med" len="med"/>
                      <a:tailEnd type="none" w="med" len="med"/>
                    </a:lnT>
                    <a:lnB w="12700" cap="flat" cmpd="sng" algn="ctr">
                      <a:solidFill>
                        <a:srgbClr val="214A84"/>
                      </a:solidFill>
                      <a:prstDash val="solid"/>
                      <a:round/>
                      <a:headEnd type="none" w="med" len="med"/>
                      <a:tailEnd type="none" w="med" len="med"/>
                    </a:lnB>
                  </a:tcPr>
                </a:tc>
                <a:tc>
                  <a:txBody>
                    <a:bodyPr/>
                    <a:lstStyle/>
                    <a:p>
                      <a:endParaRPr lang="en-US"/>
                    </a:p>
                  </a:txBody>
                  <a:tcPr>
                    <a:lnL w="12700" cap="flat" cmpd="sng" algn="ctr">
                      <a:solidFill>
                        <a:srgbClr val="214A84"/>
                      </a:solidFill>
                      <a:prstDash val="solid"/>
                      <a:round/>
                      <a:headEnd type="none" w="med" len="med"/>
                      <a:tailEnd type="none" w="med" len="med"/>
                    </a:lnL>
                    <a:lnR w="12700" cap="flat" cmpd="sng" algn="ctr">
                      <a:solidFill>
                        <a:srgbClr val="214A84"/>
                      </a:solidFill>
                      <a:prstDash val="solid"/>
                      <a:round/>
                      <a:headEnd type="none" w="med" len="med"/>
                      <a:tailEnd type="none" w="med" len="med"/>
                    </a:lnR>
                    <a:lnT w="12700" cap="flat" cmpd="sng" algn="ctr">
                      <a:solidFill>
                        <a:srgbClr val="214A84"/>
                      </a:solidFill>
                      <a:prstDash val="solid"/>
                      <a:round/>
                      <a:headEnd type="none" w="med" len="med"/>
                      <a:tailEnd type="none" w="med" len="med"/>
                    </a:lnT>
                    <a:lnB w="12700" cap="flat" cmpd="sng" algn="ctr">
                      <a:solidFill>
                        <a:srgbClr val="214A84"/>
                      </a:solidFill>
                      <a:prstDash val="solid"/>
                      <a:round/>
                      <a:headEnd type="none" w="med" len="med"/>
                      <a:tailEnd type="none" w="med" len="med"/>
                    </a:lnB>
                  </a:tcPr>
                </a:tc>
              </a:tr>
              <a:tr h="777875">
                <a:tc>
                  <a:txBody>
                    <a:bodyPr/>
                    <a:lstStyle/>
                    <a:p>
                      <a:endParaRPr lang="en-US" dirty="0"/>
                    </a:p>
                  </a:txBody>
                  <a:tcPr>
                    <a:lnL w="12700" cap="flat" cmpd="sng" algn="ctr">
                      <a:solidFill>
                        <a:srgbClr val="214A84"/>
                      </a:solidFill>
                      <a:prstDash val="solid"/>
                      <a:round/>
                      <a:headEnd type="none" w="med" len="med"/>
                      <a:tailEnd type="none" w="med" len="med"/>
                    </a:lnL>
                    <a:lnR w="12700" cap="flat" cmpd="sng" algn="ctr">
                      <a:solidFill>
                        <a:srgbClr val="214A84"/>
                      </a:solidFill>
                      <a:prstDash val="solid"/>
                      <a:round/>
                      <a:headEnd type="none" w="med" len="med"/>
                      <a:tailEnd type="none" w="med" len="med"/>
                    </a:lnR>
                    <a:lnT w="12700" cap="flat" cmpd="sng" algn="ctr">
                      <a:solidFill>
                        <a:srgbClr val="214A84"/>
                      </a:solidFill>
                      <a:prstDash val="solid"/>
                      <a:round/>
                      <a:headEnd type="none" w="med" len="med"/>
                      <a:tailEnd type="none" w="med" len="med"/>
                    </a:lnT>
                    <a:lnB w="12700" cap="flat" cmpd="sng" algn="ctr">
                      <a:solidFill>
                        <a:srgbClr val="214A84"/>
                      </a:solidFill>
                      <a:prstDash val="solid"/>
                      <a:round/>
                      <a:headEnd type="none" w="med" len="med"/>
                      <a:tailEnd type="none" w="med" len="med"/>
                    </a:lnB>
                    <a:noFill/>
                  </a:tcPr>
                </a:tc>
                <a:tc>
                  <a:txBody>
                    <a:bodyPr/>
                    <a:lstStyle/>
                    <a:p>
                      <a:endParaRPr lang="en-US" dirty="0"/>
                    </a:p>
                  </a:txBody>
                  <a:tcPr>
                    <a:lnL w="12700" cap="flat" cmpd="sng" algn="ctr">
                      <a:solidFill>
                        <a:srgbClr val="214A84"/>
                      </a:solidFill>
                      <a:prstDash val="solid"/>
                      <a:round/>
                      <a:headEnd type="none" w="med" len="med"/>
                      <a:tailEnd type="none" w="med" len="med"/>
                    </a:lnL>
                    <a:lnR w="12700" cap="flat" cmpd="sng" algn="ctr">
                      <a:solidFill>
                        <a:srgbClr val="214A84"/>
                      </a:solidFill>
                      <a:prstDash val="solid"/>
                      <a:round/>
                      <a:headEnd type="none" w="med" len="med"/>
                      <a:tailEnd type="none" w="med" len="med"/>
                    </a:lnR>
                    <a:lnT w="12700" cap="flat" cmpd="sng" algn="ctr">
                      <a:solidFill>
                        <a:srgbClr val="214A84"/>
                      </a:solidFill>
                      <a:prstDash val="solid"/>
                      <a:round/>
                      <a:headEnd type="none" w="med" len="med"/>
                      <a:tailEnd type="none" w="med" len="med"/>
                    </a:lnT>
                    <a:lnB w="12700" cap="flat" cmpd="sng" algn="ctr">
                      <a:solidFill>
                        <a:srgbClr val="214A84"/>
                      </a:solidFill>
                      <a:prstDash val="solid"/>
                      <a:round/>
                      <a:headEnd type="none" w="med" len="med"/>
                      <a:tailEnd type="none" w="med" len="med"/>
                    </a:lnB>
                    <a:noFill/>
                  </a:tcPr>
                </a:tc>
              </a:tr>
              <a:tr h="777875">
                <a:tc>
                  <a:txBody>
                    <a:bodyPr/>
                    <a:lstStyle/>
                    <a:p>
                      <a:endParaRPr lang="en-US" dirty="0"/>
                    </a:p>
                  </a:txBody>
                  <a:tcPr>
                    <a:lnL w="12700" cap="flat" cmpd="sng" algn="ctr">
                      <a:solidFill>
                        <a:srgbClr val="214A84"/>
                      </a:solidFill>
                      <a:prstDash val="solid"/>
                      <a:round/>
                      <a:headEnd type="none" w="med" len="med"/>
                      <a:tailEnd type="none" w="med" len="med"/>
                    </a:lnL>
                    <a:lnR w="12700" cap="flat" cmpd="sng" algn="ctr">
                      <a:solidFill>
                        <a:srgbClr val="214A84"/>
                      </a:solidFill>
                      <a:prstDash val="solid"/>
                      <a:round/>
                      <a:headEnd type="none" w="med" len="med"/>
                      <a:tailEnd type="none" w="med" len="med"/>
                    </a:lnR>
                    <a:lnT w="12700" cap="flat" cmpd="sng" algn="ctr">
                      <a:solidFill>
                        <a:srgbClr val="214A84"/>
                      </a:solidFill>
                      <a:prstDash val="solid"/>
                      <a:round/>
                      <a:headEnd type="none" w="med" len="med"/>
                      <a:tailEnd type="none" w="med" len="med"/>
                    </a:lnT>
                    <a:lnB w="12700" cap="flat" cmpd="sng" algn="ctr">
                      <a:solidFill>
                        <a:srgbClr val="214A84"/>
                      </a:solidFill>
                      <a:prstDash val="solid"/>
                      <a:round/>
                      <a:headEnd type="none" w="med" len="med"/>
                      <a:tailEnd type="none" w="med" len="med"/>
                    </a:lnB>
                  </a:tcPr>
                </a:tc>
                <a:tc>
                  <a:txBody>
                    <a:bodyPr/>
                    <a:lstStyle/>
                    <a:p>
                      <a:endParaRPr lang="en-US" dirty="0"/>
                    </a:p>
                  </a:txBody>
                  <a:tcPr>
                    <a:lnL w="12700" cap="flat" cmpd="sng" algn="ctr">
                      <a:solidFill>
                        <a:srgbClr val="214A84"/>
                      </a:solidFill>
                      <a:prstDash val="solid"/>
                      <a:round/>
                      <a:headEnd type="none" w="med" len="med"/>
                      <a:tailEnd type="none" w="med" len="med"/>
                    </a:lnL>
                    <a:lnR w="12700" cap="flat" cmpd="sng" algn="ctr">
                      <a:solidFill>
                        <a:srgbClr val="214A84"/>
                      </a:solidFill>
                      <a:prstDash val="solid"/>
                      <a:round/>
                      <a:headEnd type="none" w="med" len="med"/>
                      <a:tailEnd type="none" w="med" len="med"/>
                    </a:lnR>
                    <a:lnT w="12700" cap="flat" cmpd="sng" algn="ctr">
                      <a:solidFill>
                        <a:srgbClr val="214A84"/>
                      </a:solidFill>
                      <a:prstDash val="solid"/>
                      <a:round/>
                      <a:headEnd type="none" w="med" len="med"/>
                      <a:tailEnd type="none" w="med" len="med"/>
                    </a:lnT>
                    <a:lnB w="12700" cap="flat" cmpd="sng" algn="ctr">
                      <a:solidFill>
                        <a:srgbClr val="214A84"/>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0"/>
          </p:nvPr>
        </p:nvSpPr>
        <p:spPr/>
        <p:txBody>
          <a:bodyPr/>
          <a:lstStyle/>
          <a:p>
            <a:fld id="{CFE4BAC9-6D41-4691-9299-18EF07EF0177}" type="slidenum">
              <a:rPr lang="en-US" smtClean="0"/>
              <a:pPr/>
              <a:t>7</a:t>
            </a:fld>
            <a:endParaRPr lang="en-US" dirty="0"/>
          </a:p>
        </p:txBody>
      </p:sp>
    </p:spTree>
    <p:extLst>
      <p:ext uri="{BB962C8B-B14F-4D97-AF65-F5344CB8AC3E}">
        <p14:creationId xmlns:p14="http://schemas.microsoft.com/office/powerpoint/2010/main" val="269813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0" name="Group 29"/>
          <p:cNvGrpSpPr/>
          <p:nvPr/>
        </p:nvGrpSpPr>
        <p:grpSpPr>
          <a:xfrm>
            <a:off x="177054" y="3636211"/>
            <a:ext cx="1498600" cy="2058127"/>
            <a:chOff x="177054" y="3636211"/>
            <a:chExt cx="1498600" cy="2058127"/>
          </a:xfrm>
        </p:grpSpPr>
        <p:pic>
          <p:nvPicPr>
            <p:cNvPr id="13" name="Picture 12" descr="slide-9-1953.png"/>
            <p:cNvPicPr>
              <a:picLocks noChangeAspect="1"/>
            </p:cNvPicPr>
            <p:nvPr/>
          </p:nvPicPr>
          <p:blipFill rotWithShape="1">
            <a:blip r:embed="rId4">
              <a:extLst>
                <a:ext uri="{28A0092B-C50C-407E-A947-70E740481C1C}">
                  <a14:useLocalDpi xmlns:a14="http://schemas.microsoft.com/office/drawing/2010/main" val="0"/>
                </a:ext>
              </a:extLst>
            </a:blip>
            <a:srcRect t="37769"/>
            <a:stretch/>
          </p:blipFill>
          <p:spPr>
            <a:xfrm>
              <a:off x="177054" y="3636211"/>
              <a:ext cx="1498600" cy="1596462"/>
            </a:xfrm>
            <a:prstGeom prst="rect">
              <a:avLst/>
            </a:prstGeom>
          </p:spPr>
        </p:pic>
        <p:sp>
          <p:nvSpPr>
            <p:cNvPr id="15" name="TextBox 14"/>
            <p:cNvSpPr txBox="1"/>
            <p:nvPr/>
          </p:nvSpPr>
          <p:spPr>
            <a:xfrm>
              <a:off x="310746" y="5232673"/>
              <a:ext cx="1247152" cy="461665"/>
            </a:xfrm>
            <a:prstGeom prst="rect">
              <a:avLst/>
            </a:prstGeom>
            <a:noFill/>
          </p:spPr>
          <p:txBody>
            <a:bodyPr wrap="square" rtlCol="0">
              <a:spAutoFit/>
            </a:bodyPr>
            <a:lstStyle/>
            <a:p>
              <a:pPr algn="ctr"/>
              <a:r>
                <a:rPr lang="en-US" sz="1200" dirty="0" smtClean="0"/>
                <a:t>First Oscars televised</a:t>
              </a:r>
              <a:endParaRPr lang="en-US" sz="1200" dirty="0"/>
            </a:p>
          </p:txBody>
        </p:sp>
      </p:grpSp>
      <p:grpSp>
        <p:nvGrpSpPr>
          <p:cNvPr id="31" name="Group 30"/>
          <p:cNvGrpSpPr/>
          <p:nvPr/>
        </p:nvGrpSpPr>
        <p:grpSpPr>
          <a:xfrm>
            <a:off x="1412557" y="3636211"/>
            <a:ext cx="1536700" cy="2452012"/>
            <a:chOff x="1424206" y="3636211"/>
            <a:chExt cx="1536700" cy="2452012"/>
          </a:xfrm>
        </p:grpSpPr>
        <p:pic>
          <p:nvPicPr>
            <p:cNvPr id="14" name="Picture 13" descr="slide-8-1955.png"/>
            <p:cNvPicPr>
              <a:picLocks noChangeAspect="1"/>
            </p:cNvPicPr>
            <p:nvPr/>
          </p:nvPicPr>
          <p:blipFill rotWithShape="1">
            <a:blip r:embed="rId5">
              <a:extLst>
                <a:ext uri="{28A0092B-C50C-407E-A947-70E740481C1C}">
                  <a14:useLocalDpi xmlns:a14="http://schemas.microsoft.com/office/drawing/2010/main" val="0"/>
                </a:ext>
              </a:extLst>
            </a:blip>
            <a:srcRect t="37769"/>
            <a:stretch/>
          </p:blipFill>
          <p:spPr>
            <a:xfrm>
              <a:off x="1424206" y="3636211"/>
              <a:ext cx="1536700" cy="1596462"/>
            </a:xfrm>
            <a:prstGeom prst="rect">
              <a:avLst/>
            </a:prstGeom>
          </p:spPr>
        </p:pic>
        <p:sp>
          <p:nvSpPr>
            <p:cNvPr id="16" name="TextBox 15"/>
            <p:cNvSpPr txBox="1"/>
            <p:nvPr/>
          </p:nvSpPr>
          <p:spPr>
            <a:xfrm>
              <a:off x="1568980" y="5257226"/>
              <a:ext cx="1247152" cy="830997"/>
            </a:xfrm>
            <a:prstGeom prst="rect">
              <a:avLst/>
            </a:prstGeom>
            <a:noFill/>
          </p:spPr>
          <p:txBody>
            <a:bodyPr wrap="square" rtlCol="0">
              <a:spAutoFit/>
            </a:bodyPr>
            <a:lstStyle/>
            <a:p>
              <a:pPr algn="ctr"/>
              <a:r>
                <a:rPr lang="en-US" sz="1200" dirty="0" smtClean="0"/>
                <a:t>First McDonald’s opened in Des Plaines, IL</a:t>
              </a:r>
              <a:endParaRPr lang="en-US" sz="1200" dirty="0"/>
            </a:p>
          </p:txBody>
        </p:sp>
      </p:grpSp>
      <p:grpSp>
        <p:nvGrpSpPr>
          <p:cNvPr id="32" name="Group 31"/>
          <p:cNvGrpSpPr/>
          <p:nvPr/>
        </p:nvGrpSpPr>
        <p:grpSpPr>
          <a:xfrm>
            <a:off x="2651525" y="3636211"/>
            <a:ext cx="1485900" cy="2267346"/>
            <a:chOff x="2709458" y="3636211"/>
            <a:chExt cx="1485900" cy="2267346"/>
          </a:xfrm>
        </p:grpSpPr>
        <p:pic>
          <p:nvPicPr>
            <p:cNvPr id="6" name="Picture 5" descr="slide-8-1966.png"/>
            <p:cNvPicPr>
              <a:picLocks noChangeAspect="1"/>
            </p:cNvPicPr>
            <p:nvPr/>
          </p:nvPicPr>
          <p:blipFill rotWithShape="1">
            <a:blip r:embed="rId6">
              <a:extLst>
                <a:ext uri="{28A0092B-C50C-407E-A947-70E740481C1C}">
                  <a14:useLocalDpi xmlns:a14="http://schemas.microsoft.com/office/drawing/2010/main" val="0"/>
                </a:ext>
              </a:extLst>
            </a:blip>
            <a:srcRect t="37769"/>
            <a:stretch/>
          </p:blipFill>
          <p:spPr>
            <a:xfrm>
              <a:off x="2709458" y="3636211"/>
              <a:ext cx="1485900" cy="1596462"/>
            </a:xfrm>
            <a:prstGeom prst="rect">
              <a:avLst/>
            </a:prstGeom>
          </p:spPr>
        </p:pic>
        <p:sp>
          <p:nvSpPr>
            <p:cNvPr id="17" name="TextBox 16"/>
            <p:cNvSpPr txBox="1"/>
            <p:nvPr/>
          </p:nvSpPr>
          <p:spPr>
            <a:xfrm>
              <a:off x="2828832" y="5257226"/>
              <a:ext cx="1247152" cy="646331"/>
            </a:xfrm>
            <a:prstGeom prst="rect">
              <a:avLst/>
            </a:prstGeom>
            <a:noFill/>
          </p:spPr>
          <p:txBody>
            <a:bodyPr wrap="square" rtlCol="0">
              <a:spAutoFit/>
            </a:bodyPr>
            <a:lstStyle/>
            <a:p>
              <a:pPr algn="ctr"/>
              <a:r>
                <a:rPr lang="en-US" sz="1200" dirty="0" smtClean="0"/>
                <a:t>Color TV became popular</a:t>
              </a:r>
              <a:endParaRPr lang="en-US" sz="1200" dirty="0"/>
            </a:p>
          </p:txBody>
        </p:sp>
      </p:grpSp>
      <p:grpSp>
        <p:nvGrpSpPr>
          <p:cNvPr id="33" name="Group 32"/>
          <p:cNvGrpSpPr/>
          <p:nvPr/>
        </p:nvGrpSpPr>
        <p:grpSpPr>
          <a:xfrm>
            <a:off x="3908963" y="3636211"/>
            <a:ext cx="1460500" cy="2242793"/>
            <a:chOff x="3943910" y="3636211"/>
            <a:chExt cx="1460500" cy="2242793"/>
          </a:xfrm>
        </p:grpSpPr>
        <p:pic>
          <p:nvPicPr>
            <p:cNvPr id="10" name="Picture 9" descr="slide-8-1971.png"/>
            <p:cNvPicPr>
              <a:picLocks noChangeAspect="1"/>
            </p:cNvPicPr>
            <p:nvPr/>
          </p:nvPicPr>
          <p:blipFill rotWithShape="1">
            <a:blip r:embed="rId7">
              <a:extLst>
                <a:ext uri="{28A0092B-C50C-407E-A947-70E740481C1C}">
                  <a14:useLocalDpi xmlns:a14="http://schemas.microsoft.com/office/drawing/2010/main" val="0"/>
                </a:ext>
              </a:extLst>
            </a:blip>
            <a:srcRect t="37769"/>
            <a:stretch/>
          </p:blipFill>
          <p:spPr>
            <a:xfrm>
              <a:off x="3943910" y="3636211"/>
              <a:ext cx="1460500" cy="1596462"/>
            </a:xfrm>
            <a:prstGeom prst="rect">
              <a:avLst/>
            </a:prstGeom>
          </p:spPr>
        </p:pic>
        <p:sp>
          <p:nvSpPr>
            <p:cNvPr id="18" name="TextBox 17"/>
            <p:cNvSpPr txBox="1"/>
            <p:nvPr/>
          </p:nvSpPr>
          <p:spPr>
            <a:xfrm>
              <a:off x="4050584" y="5232673"/>
              <a:ext cx="1247152" cy="646331"/>
            </a:xfrm>
            <a:prstGeom prst="rect">
              <a:avLst/>
            </a:prstGeom>
            <a:noFill/>
          </p:spPr>
          <p:txBody>
            <a:bodyPr wrap="square" rtlCol="0">
              <a:spAutoFit/>
            </a:bodyPr>
            <a:lstStyle/>
            <a:p>
              <a:pPr algn="ctr"/>
              <a:r>
                <a:rPr lang="en-US" sz="1200" dirty="0" smtClean="0"/>
                <a:t>Disney World opened in Orlando FL</a:t>
              </a:r>
              <a:endParaRPr lang="en-US" sz="1200" dirty="0"/>
            </a:p>
          </p:txBody>
        </p:sp>
      </p:grpSp>
      <p:grpSp>
        <p:nvGrpSpPr>
          <p:cNvPr id="34" name="Group 33"/>
          <p:cNvGrpSpPr/>
          <p:nvPr/>
        </p:nvGrpSpPr>
        <p:grpSpPr>
          <a:xfrm>
            <a:off x="5164091" y="3636211"/>
            <a:ext cx="1447800" cy="2427459"/>
            <a:chOff x="5179693" y="3636211"/>
            <a:chExt cx="1447800" cy="2427459"/>
          </a:xfrm>
        </p:grpSpPr>
        <p:pic>
          <p:nvPicPr>
            <p:cNvPr id="4" name="Picture 3" descr="alide-8-1975.png"/>
            <p:cNvPicPr>
              <a:picLocks noChangeAspect="1"/>
            </p:cNvPicPr>
            <p:nvPr/>
          </p:nvPicPr>
          <p:blipFill rotWithShape="1">
            <a:blip r:embed="rId8">
              <a:extLst>
                <a:ext uri="{28A0092B-C50C-407E-A947-70E740481C1C}">
                  <a14:useLocalDpi xmlns:a14="http://schemas.microsoft.com/office/drawing/2010/main" val="0"/>
                </a:ext>
              </a:extLst>
            </a:blip>
            <a:srcRect t="37769"/>
            <a:stretch/>
          </p:blipFill>
          <p:spPr>
            <a:xfrm>
              <a:off x="5179693" y="3636211"/>
              <a:ext cx="1447800" cy="1596462"/>
            </a:xfrm>
            <a:prstGeom prst="rect">
              <a:avLst/>
            </a:prstGeom>
          </p:spPr>
        </p:pic>
        <p:sp>
          <p:nvSpPr>
            <p:cNvPr id="19" name="TextBox 18"/>
            <p:cNvSpPr txBox="1"/>
            <p:nvPr/>
          </p:nvSpPr>
          <p:spPr>
            <a:xfrm>
              <a:off x="5280017" y="5232673"/>
              <a:ext cx="1247152" cy="830997"/>
            </a:xfrm>
            <a:prstGeom prst="rect">
              <a:avLst/>
            </a:prstGeom>
            <a:noFill/>
          </p:spPr>
          <p:txBody>
            <a:bodyPr wrap="square" rtlCol="0">
              <a:spAutoFit/>
            </a:bodyPr>
            <a:lstStyle/>
            <a:p>
              <a:pPr algn="ctr"/>
              <a:r>
                <a:rPr lang="en-US" sz="1200" dirty="0" smtClean="0"/>
                <a:t>Motorola obtained patent for first mobile phone</a:t>
              </a:r>
              <a:endParaRPr lang="en-US" sz="1200" dirty="0"/>
            </a:p>
          </p:txBody>
        </p:sp>
      </p:grpSp>
      <p:grpSp>
        <p:nvGrpSpPr>
          <p:cNvPr id="35" name="Group 34"/>
          <p:cNvGrpSpPr/>
          <p:nvPr/>
        </p:nvGrpSpPr>
        <p:grpSpPr>
          <a:xfrm>
            <a:off x="6383429" y="3636211"/>
            <a:ext cx="1460500" cy="2652364"/>
            <a:chOff x="6349314" y="3636211"/>
            <a:chExt cx="1460500" cy="2652364"/>
          </a:xfrm>
        </p:grpSpPr>
        <p:pic>
          <p:nvPicPr>
            <p:cNvPr id="11" name="Picture 10" descr="slide-8-1983.png"/>
            <p:cNvPicPr>
              <a:picLocks noChangeAspect="1"/>
            </p:cNvPicPr>
            <p:nvPr/>
          </p:nvPicPr>
          <p:blipFill rotWithShape="1">
            <a:blip r:embed="rId9">
              <a:extLst>
                <a:ext uri="{28A0092B-C50C-407E-A947-70E740481C1C}">
                  <a14:useLocalDpi xmlns:a14="http://schemas.microsoft.com/office/drawing/2010/main" val="0"/>
                </a:ext>
              </a:extLst>
            </a:blip>
            <a:srcRect t="37769"/>
            <a:stretch/>
          </p:blipFill>
          <p:spPr>
            <a:xfrm>
              <a:off x="6349314" y="3636211"/>
              <a:ext cx="1460500" cy="1596462"/>
            </a:xfrm>
            <a:prstGeom prst="rect">
              <a:avLst/>
            </a:prstGeom>
          </p:spPr>
        </p:pic>
        <p:sp>
          <p:nvSpPr>
            <p:cNvPr id="20" name="TextBox 19"/>
            <p:cNvSpPr txBox="1"/>
            <p:nvPr/>
          </p:nvSpPr>
          <p:spPr>
            <a:xfrm>
              <a:off x="6455988" y="5272912"/>
              <a:ext cx="1247152" cy="1015663"/>
            </a:xfrm>
            <a:prstGeom prst="rect">
              <a:avLst/>
            </a:prstGeom>
            <a:noFill/>
          </p:spPr>
          <p:txBody>
            <a:bodyPr wrap="square" rtlCol="0">
              <a:spAutoFit/>
            </a:bodyPr>
            <a:lstStyle/>
            <a:p>
              <a:pPr algn="ctr"/>
              <a:r>
                <a:rPr lang="en-US" sz="1200" dirty="0" smtClean="0"/>
                <a:t>Michael Jackson’s “Beat It” topped the charts</a:t>
              </a:r>
              <a:endParaRPr lang="en-US" sz="1200" dirty="0"/>
            </a:p>
          </p:txBody>
        </p:sp>
      </p:grpSp>
      <p:grpSp>
        <p:nvGrpSpPr>
          <p:cNvPr id="36" name="Group 35"/>
          <p:cNvGrpSpPr/>
          <p:nvPr/>
        </p:nvGrpSpPr>
        <p:grpSpPr>
          <a:xfrm>
            <a:off x="7627014" y="3636211"/>
            <a:ext cx="1447800" cy="2467698"/>
            <a:chOff x="7592883" y="3636211"/>
            <a:chExt cx="1447800" cy="2467698"/>
          </a:xfrm>
        </p:grpSpPr>
        <p:pic>
          <p:nvPicPr>
            <p:cNvPr id="12" name="Picture 11" descr="slide-8-1989.png"/>
            <p:cNvPicPr>
              <a:picLocks noChangeAspect="1"/>
            </p:cNvPicPr>
            <p:nvPr/>
          </p:nvPicPr>
          <p:blipFill rotWithShape="1">
            <a:blip r:embed="rId10">
              <a:extLst>
                <a:ext uri="{28A0092B-C50C-407E-A947-70E740481C1C}">
                  <a14:useLocalDpi xmlns:a14="http://schemas.microsoft.com/office/drawing/2010/main" val="0"/>
                </a:ext>
              </a:extLst>
            </a:blip>
            <a:srcRect t="37769"/>
            <a:stretch/>
          </p:blipFill>
          <p:spPr>
            <a:xfrm>
              <a:off x="7592883" y="3636211"/>
              <a:ext cx="1447800" cy="1596462"/>
            </a:xfrm>
            <a:prstGeom prst="rect">
              <a:avLst/>
            </a:prstGeom>
          </p:spPr>
        </p:pic>
        <p:sp>
          <p:nvSpPr>
            <p:cNvPr id="21" name="TextBox 20"/>
            <p:cNvSpPr txBox="1"/>
            <p:nvPr/>
          </p:nvSpPr>
          <p:spPr>
            <a:xfrm>
              <a:off x="7693207" y="5272912"/>
              <a:ext cx="1247152" cy="830997"/>
            </a:xfrm>
            <a:prstGeom prst="rect">
              <a:avLst/>
            </a:prstGeom>
            <a:noFill/>
          </p:spPr>
          <p:txBody>
            <a:bodyPr wrap="square" rtlCol="0">
              <a:spAutoFit/>
            </a:bodyPr>
            <a:lstStyle/>
            <a:p>
              <a:pPr algn="ctr"/>
              <a:r>
                <a:rPr lang="en-US" sz="1200" dirty="0" smtClean="0"/>
                <a:t>First episode of The Simpsons aired</a:t>
              </a:r>
              <a:endParaRPr lang="en-US" sz="1200" dirty="0"/>
            </a:p>
          </p:txBody>
        </p:sp>
      </p:grpSp>
      <p:sp>
        <p:nvSpPr>
          <p:cNvPr id="22" name="TextBox 21"/>
          <p:cNvSpPr txBox="1"/>
          <p:nvPr/>
        </p:nvSpPr>
        <p:spPr>
          <a:xfrm>
            <a:off x="428502" y="1776013"/>
            <a:ext cx="1247152" cy="2123658"/>
          </a:xfrm>
          <a:prstGeom prst="rect">
            <a:avLst/>
          </a:prstGeom>
          <a:noFill/>
        </p:spPr>
        <p:txBody>
          <a:bodyPr wrap="square" rtlCol="0">
            <a:spAutoFit/>
          </a:bodyPr>
          <a:lstStyle/>
          <a:p>
            <a:r>
              <a:rPr lang="en-US" sz="1200" dirty="0" smtClean="0"/>
              <a:t>James Watson, Francis Crick and Rosalind Franklin determined that the structure of the DNA molecule is a double helix</a:t>
            </a:r>
            <a:endParaRPr lang="en-US" sz="1200" dirty="0"/>
          </a:p>
        </p:txBody>
      </p:sp>
      <p:sp>
        <p:nvSpPr>
          <p:cNvPr id="24" name="TextBox 23"/>
          <p:cNvSpPr txBox="1"/>
          <p:nvPr/>
        </p:nvSpPr>
        <p:spPr>
          <a:xfrm>
            <a:off x="1698744" y="2514676"/>
            <a:ext cx="1247152" cy="1384995"/>
          </a:xfrm>
          <a:prstGeom prst="rect">
            <a:avLst/>
          </a:prstGeom>
          <a:noFill/>
        </p:spPr>
        <p:txBody>
          <a:bodyPr wrap="square" lIns="0" rtlCol="0" anchor="b">
            <a:spAutoFit/>
          </a:bodyPr>
          <a:lstStyle/>
          <a:p>
            <a:r>
              <a:rPr lang="en-US" sz="1200" dirty="0" smtClean="0"/>
              <a:t>The number of chromosomes in humans was determined to be 46, instead of the widely believed 48</a:t>
            </a:r>
            <a:endParaRPr lang="en-US" sz="1200" dirty="0"/>
          </a:p>
        </p:txBody>
      </p:sp>
      <p:sp>
        <p:nvSpPr>
          <p:cNvPr id="25" name="TextBox 24"/>
          <p:cNvSpPr txBox="1"/>
          <p:nvPr/>
        </p:nvSpPr>
        <p:spPr>
          <a:xfrm>
            <a:off x="2999368" y="1776013"/>
            <a:ext cx="1247152" cy="2123658"/>
          </a:xfrm>
          <a:prstGeom prst="rect">
            <a:avLst/>
          </a:prstGeom>
          <a:noFill/>
        </p:spPr>
        <p:txBody>
          <a:bodyPr wrap="square" lIns="0" rIns="0" rtlCol="0">
            <a:spAutoFit/>
          </a:bodyPr>
          <a:lstStyle/>
          <a:p>
            <a:r>
              <a:rPr lang="en-US" sz="1200" dirty="0" smtClean="0"/>
              <a:t>The genetic code was cracked, demonstrating that a sequence of three nucleotide bases (a codon) determines each of 20 amino acids.</a:t>
            </a:r>
            <a:endParaRPr lang="en-US" sz="1200" dirty="0"/>
          </a:p>
        </p:txBody>
      </p:sp>
      <p:sp>
        <p:nvSpPr>
          <p:cNvPr id="26" name="TextBox 25"/>
          <p:cNvSpPr txBox="1"/>
          <p:nvPr/>
        </p:nvSpPr>
        <p:spPr>
          <a:xfrm>
            <a:off x="4223430" y="2884008"/>
            <a:ext cx="1247152" cy="1015663"/>
          </a:xfrm>
          <a:prstGeom prst="rect">
            <a:avLst/>
          </a:prstGeom>
          <a:noFill/>
        </p:spPr>
        <p:txBody>
          <a:bodyPr wrap="square" rtlCol="0">
            <a:spAutoFit/>
          </a:bodyPr>
          <a:lstStyle/>
          <a:p>
            <a:r>
              <a:rPr lang="en-US" sz="1200" dirty="0" smtClean="0"/>
              <a:t>First human tumor-suppressor genes were discovered</a:t>
            </a:r>
            <a:endParaRPr lang="en-US" sz="1200" dirty="0"/>
          </a:p>
        </p:txBody>
      </p:sp>
      <p:sp>
        <p:nvSpPr>
          <p:cNvPr id="27" name="TextBox 26"/>
          <p:cNvSpPr txBox="1"/>
          <p:nvPr/>
        </p:nvSpPr>
        <p:spPr>
          <a:xfrm>
            <a:off x="5442691" y="2699342"/>
            <a:ext cx="1247152" cy="1200329"/>
          </a:xfrm>
          <a:prstGeom prst="rect">
            <a:avLst/>
          </a:prstGeom>
          <a:noFill/>
        </p:spPr>
        <p:txBody>
          <a:bodyPr wrap="square" lIns="0" rtlCol="0">
            <a:spAutoFit/>
          </a:bodyPr>
          <a:lstStyle/>
          <a:p>
            <a:r>
              <a:rPr lang="en-US" sz="1200" dirty="0" smtClean="0"/>
              <a:t>Gel electrophoresis was developed to sequence DNA using an electric current</a:t>
            </a:r>
            <a:endParaRPr lang="en-US" sz="1200" dirty="0"/>
          </a:p>
        </p:txBody>
      </p:sp>
      <p:sp>
        <p:nvSpPr>
          <p:cNvPr id="28" name="TextBox 27"/>
          <p:cNvSpPr txBox="1"/>
          <p:nvPr/>
        </p:nvSpPr>
        <p:spPr>
          <a:xfrm>
            <a:off x="6667505" y="2145344"/>
            <a:ext cx="1247152" cy="1754327"/>
          </a:xfrm>
          <a:prstGeom prst="rect">
            <a:avLst/>
          </a:prstGeom>
          <a:noFill/>
        </p:spPr>
        <p:txBody>
          <a:bodyPr wrap="square" lIns="0" rIns="0" rtlCol="0">
            <a:spAutoFit/>
          </a:bodyPr>
          <a:lstStyle/>
          <a:p>
            <a:r>
              <a:rPr lang="en-US" sz="1200" dirty="0" smtClean="0"/>
              <a:t>A technique for making many copies of a specific DNA sequence, the polymerase chain reaction (PCR), was developed </a:t>
            </a:r>
            <a:endParaRPr lang="en-US" sz="1200" dirty="0"/>
          </a:p>
        </p:txBody>
      </p:sp>
      <p:sp>
        <p:nvSpPr>
          <p:cNvPr id="29" name="TextBox 28"/>
          <p:cNvSpPr txBox="1"/>
          <p:nvPr/>
        </p:nvSpPr>
        <p:spPr>
          <a:xfrm>
            <a:off x="7839207" y="2884008"/>
            <a:ext cx="1247152" cy="1015663"/>
          </a:xfrm>
          <a:prstGeom prst="rect">
            <a:avLst/>
          </a:prstGeom>
          <a:noFill/>
        </p:spPr>
        <p:txBody>
          <a:bodyPr wrap="square" rtlCol="0">
            <a:spAutoFit/>
          </a:bodyPr>
          <a:lstStyle/>
          <a:p>
            <a:r>
              <a:rPr lang="en-US" sz="1200" dirty="0" smtClean="0"/>
              <a:t>Cancer was linked to damage at cell cycle checkpoints</a:t>
            </a:r>
            <a:endParaRPr lang="en-US" sz="1200" dirty="0"/>
          </a:p>
        </p:txBody>
      </p:sp>
      <p:sp>
        <p:nvSpPr>
          <p:cNvPr id="37" name="Slide Number Placeholder 36"/>
          <p:cNvSpPr>
            <a:spLocks noGrp="1"/>
          </p:cNvSpPr>
          <p:nvPr>
            <p:ph type="sldNum" sz="quarter" idx="12"/>
          </p:nvPr>
        </p:nvSpPr>
        <p:spPr/>
        <p:txBody>
          <a:bodyPr/>
          <a:lstStyle/>
          <a:p>
            <a:fld id="{CFE4BAC9-6D41-4691-9299-18EF07EF0177}" type="slidenum">
              <a:rPr lang="en-US" smtClean="0"/>
              <a:t>8</a:t>
            </a:fld>
            <a:endParaRPr lang="en-US"/>
          </a:p>
        </p:txBody>
      </p:sp>
    </p:spTree>
    <p:extLst>
      <p:ext uri="{BB962C8B-B14F-4D97-AF65-F5344CB8AC3E}">
        <p14:creationId xmlns:p14="http://schemas.microsoft.com/office/powerpoint/2010/main" val="62061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nodeType="afterEffect">
                                  <p:stCondLst>
                                    <p:cond delay="0"/>
                                  </p:stCondLst>
                                  <p:childTnLst>
                                    <p:set>
                                      <p:cBhvr>
                                        <p:cTn id="51"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0" name="Group 29"/>
          <p:cNvGrpSpPr/>
          <p:nvPr/>
        </p:nvGrpSpPr>
        <p:grpSpPr>
          <a:xfrm>
            <a:off x="801836" y="3438005"/>
            <a:ext cx="1549400" cy="2625665"/>
            <a:chOff x="180109" y="3438005"/>
            <a:chExt cx="1549400" cy="2625665"/>
          </a:xfrm>
        </p:grpSpPr>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32607"/>
            <a:stretch/>
          </p:blipFill>
          <p:spPr>
            <a:xfrm>
              <a:off x="180109" y="3438005"/>
              <a:ext cx="1549400" cy="1788815"/>
            </a:xfrm>
            <a:prstGeom prst="rect">
              <a:avLst/>
            </a:prstGeom>
          </p:spPr>
        </p:pic>
        <p:sp>
          <p:nvSpPr>
            <p:cNvPr id="15" name="TextBox 14"/>
            <p:cNvSpPr txBox="1"/>
            <p:nvPr/>
          </p:nvSpPr>
          <p:spPr>
            <a:xfrm>
              <a:off x="412346" y="5232673"/>
              <a:ext cx="1247152" cy="830997"/>
            </a:xfrm>
            <a:prstGeom prst="rect">
              <a:avLst/>
            </a:prstGeom>
            <a:noFill/>
          </p:spPr>
          <p:txBody>
            <a:bodyPr wrap="square" rtlCol="0">
              <a:spAutoFit/>
            </a:bodyPr>
            <a:lstStyle/>
            <a:p>
              <a:r>
                <a:rPr lang="en-US" sz="1200" dirty="0"/>
                <a:t>Pretty Woman and</a:t>
              </a:r>
            </a:p>
            <a:p>
              <a:r>
                <a:rPr lang="en-US" sz="1200" dirty="0"/>
                <a:t>Home Alone </a:t>
              </a:r>
              <a:r>
                <a:rPr lang="en-US" sz="1200" dirty="0" smtClean="0"/>
                <a:t>premiered</a:t>
              </a:r>
              <a:endParaRPr lang="en-US" sz="1200" dirty="0"/>
            </a:p>
          </p:txBody>
        </p:sp>
      </p:grpSp>
      <p:grpSp>
        <p:nvGrpSpPr>
          <p:cNvPr id="31" name="Group 30"/>
          <p:cNvGrpSpPr/>
          <p:nvPr/>
        </p:nvGrpSpPr>
        <p:grpSpPr>
          <a:xfrm>
            <a:off x="2198263" y="3438005"/>
            <a:ext cx="1549400" cy="2280886"/>
            <a:chOff x="1473451" y="3438005"/>
            <a:chExt cx="1549400" cy="2280886"/>
          </a:xfrm>
        </p:grpSpPr>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t="32607"/>
            <a:stretch/>
          </p:blipFill>
          <p:spPr>
            <a:xfrm>
              <a:off x="1473451" y="3438005"/>
              <a:ext cx="1549400" cy="1788815"/>
            </a:xfrm>
            <a:prstGeom prst="rect">
              <a:avLst/>
            </a:prstGeom>
          </p:spPr>
        </p:pic>
        <p:sp>
          <p:nvSpPr>
            <p:cNvPr id="16" name="TextBox 15"/>
            <p:cNvSpPr txBox="1"/>
            <p:nvPr/>
          </p:nvSpPr>
          <p:spPr>
            <a:xfrm>
              <a:off x="1721380" y="5257226"/>
              <a:ext cx="1247152" cy="461665"/>
            </a:xfrm>
            <a:prstGeom prst="rect">
              <a:avLst/>
            </a:prstGeom>
            <a:noFill/>
          </p:spPr>
          <p:txBody>
            <a:bodyPr wrap="square" rtlCol="0">
              <a:spAutoFit/>
            </a:bodyPr>
            <a:lstStyle/>
            <a:p>
              <a:r>
                <a:rPr lang="en-US" sz="1200" dirty="0" smtClean="0"/>
                <a:t>Justin Beiber </a:t>
              </a:r>
              <a:br>
                <a:rPr lang="en-US" sz="1200" dirty="0" smtClean="0"/>
              </a:br>
              <a:r>
                <a:rPr lang="en-US" sz="1200" dirty="0" smtClean="0"/>
                <a:t>was born</a:t>
              </a:r>
              <a:endParaRPr lang="en-US" sz="1200" dirty="0"/>
            </a:p>
          </p:txBody>
        </p:sp>
      </p:grpSp>
      <p:grpSp>
        <p:nvGrpSpPr>
          <p:cNvPr id="32" name="Group 31"/>
          <p:cNvGrpSpPr/>
          <p:nvPr/>
        </p:nvGrpSpPr>
        <p:grpSpPr>
          <a:xfrm>
            <a:off x="3567623" y="3438005"/>
            <a:ext cx="1549400" cy="2280886"/>
            <a:chOff x="2828832" y="3438005"/>
            <a:chExt cx="1549400" cy="2280886"/>
          </a:xfrm>
        </p:grpSpPr>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32387"/>
            <a:stretch/>
          </p:blipFill>
          <p:spPr>
            <a:xfrm>
              <a:off x="2828832" y="3438005"/>
              <a:ext cx="1549400" cy="1794667"/>
            </a:xfrm>
            <a:prstGeom prst="rect">
              <a:avLst/>
            </a:prstGeom>
          </p:spPr>
        </p:pic>
        <p:sp>
          <p:nvSpPr>
            <p:cNvPr id="17" name="TextBox 16"/>
            <p:cNvSpPr txBox="1"/>
            <p:nvPr/>
          </p:nvSpPr>
          <p:spPr>
            <a:xfrm>
              <a:off x="3008871" y="5257226"/>
              <a:ext cx="1227473" cy="461665"/>
            </a:xfrm>
            <a:prstGeom prst="rect">
              <a:avLst/>
            </a:prstGeom>
            <a:noFill/>
          </p:spPr>
          <p:txBody>
            <a:bodyPr wrap="square" rtlCol="0">
              <a:spAutoFit/>
            </a:bodyPr>
            <a:lstStyle/>
            <a:p>
              <a:r>
                <a:rPr lang="en-US" sz="1200" dirty="0" smtClean="0"/>
                <a:t>Facebook was founded</a:t>
              </a:r>
              <a:endParaRPr lang="en-US" sz="1200" dirty="0"/>
            </a:p>
          </p:txBody>
        </p:sp>
      </p:grpSp>
      <p:grpSp>
        <p:nvGrpSpPr>
          <p:cNvPr id="33" name="Group 32"/>
          <p:cNvGrpSpPr/>
          <p:nvPr/>
        </p:nvGrpSpPr>
        <p:grpSpPr>
          <a:xfrm>
            <a:off x="5053384" y="3438005"/>
            <a:ext cx="1892300" cy="2440999"/>
            <a:chOff x="4128832" y="3438005"/>
            <a:chExt cx="1892300" cy="2440999"/>
          </a:xfrm>
        </p:grpSpPr>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t="32387"/>
            <a:stretch/>
          </p:blipFill>
          <p:spPr>
            <a:xfrm>
              <a:off x="4128832" y="3438005"/>
              <a:ext cx="1549400" cy="1794667"/>
            </a:xfrm>
            <a:prstGeom prst="rect">
              <a:avLst/>
            </a:prstGeom>
          </p:spPr>
        </p:pic>
        <p:sp>
          <p:nvSpPr>
            <p:cNvPr id="18" name="TextBox 17"/>
            <p:cNvSpPr txBox="1"/>
            <p:nvPr/>
          </p:nvSpPr>
          <p:spPr>
            <a:xfrm>
              <a:off x="4471732" y="5232673"/>
              <a:ext cx="1549400" cy="646331"/>
            </a:xfrm>
            <a:prstGeom prst="rect">
              <a:avLst/>
            </a:prstGeom>
            <a:noFill/>
          </p:spPr>
          <p:txBody>
            <a:bodyPr wrap="square" rtlCol="0">
              <a:spAutoFit/>
            </a:bodyPr>
            <a:lstStyle/>
            <a:p>
              <a:r>
                <a:rPr lang="en-US" sz="1200" dirty="0" smtClean="0"/>
                <a:t>The final Harry Potter movie was released</a:t>
              </a:r>
              <a:endParaRPr lang="en-US" sz="1200" dirty="0"/>
            </a:p>
          </p:txBody>
        </p:sp>
      </p:grpSp>
      <p:grpSp>
        <p:nvGrpSpPr>
          <p:cNvPr id="34" name="Group 33"/>
          <p:cNvGrpSpPr/>
          <p:nvPr/>
        </p:nvGrpSpPr>
        <p:grpSpPr>
          <a:xfrm>
            <a:off x="6666284" y="3438005"/>
            <a:ext cx="1676400" cy="2810331"/>
            <a:chOff x="5343517" y="3438005"/>
            <a:chExt cx="1676400" cy="2810331"/>
          </a:xfrm>
        </p:grpSpPr>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t="32607"/>
            <a:stretch/>
          </p:blipFill>
          <p:spPr>
            <a:xfrm>
              <a:off x="5343517" y="3438005"/>
              <a:ext cx="1549400" cy="1788816"/>
            </a:xfrm>
            <a:prstGeom prst="rect">
              <a:avLst/>
            </a:prstGeom>
          </p:spPr>
        </p:pic>
        <p:sp>
          <p:nvSpPr>
            <p:cNvPr id="19" name="TextBox 18"/>
            <p:cNvSpPr txBox="1"/>
            <p:nvPr/>
          </p:nvSpPr>
          <p:spPr>
            <a:xfrm>
              <a:off x="5585293" y="5232673"/>
              <a:ext cx="1434624" cy="1015663"/>
            </a:xfrm>
            <a:prstGeom prst="rect">
              <a:avLst/>
            </a:prstGeom>
            <a:noFill/>
          </p:spPr>
          <p:txBody>
            <a:bodyPr wrap="square" rtlCol="0">
              <a:spAutoFit/>
            </a:bodyPr>
            <a:lstStyle/>
            <a:p>
              <a:r>
                <a:rPr lang="en-US" sz="1200" dirty="0" smtClean="0"/>
                <a:t>The ALS association raised $</a:t>
              </a:r>
              <a:r>
                <a:rPr lang="en-US" sz="1200" dirty="0"/>
                <a:t>115 </a:t>
              </a:r>
              <a:r>
                <a:rPr lang="en-US" sz="1200" dirty="0" smtClean="0"/>
                <a:t>from the Ice </a:t>
              </a:r>
              <a:r>
                <a:rPr lang="en-US" sz="1200" dirty="0"/>
                <a:t>Bucket </a:t>
              </a:r>
              <a:r>
                <a:rPr lang="en-US" sz="1200" dirty="0" smtClean="0"/>
                <a:t>Challenge</a:t>
              </a:r>
              <a:endParaRPr lang="en-US" sz="1200" dirty="0"/>
            </a:p>
          </p:txBody>
        </p:sp>
      </p:grpSp>
      <p:sp>
        <p:nvSpPr>
          <p:cNvPr id="22" name="TextBox 21"/>
          <p:cNvSpPr txBox="1"/>
          <p:nvPr/>
        </p:nvSpPr>
        <p:spPr>
          <a:xfrm>
            <a:off x="1044035" y="1935834"/>
            <a:ext cx="1247152" cy="1938992"/>
          </a:xfrm>
          <a:prstGeom prst="rect">
            <a:avLst/>
          </a:prstGeom>
          <a:noFill/>
        </p:spPr>
        <p:txBody>
          <a:bodyPr wrap="square" rtlCol="0">
            <a:spAutoFit/>
          </a:bodyPr>
          <a:lstStyle/>
          <a:p>
            <a:r>
              <a:rPr lang="en-US" sz="1200" dirty="0"/>
              <a:t>A mutation on BRCA1 gene in 5-10% of women was determined to be linked to cancer, found on chromosome </a:t>
            </a:r>
            <a:r>
              <a:rPr lang="en-US" sz="1200" dirty="0" smtClean="0"/>
              <a:t>17</a:t>
            </a:r>
            <a:endParaRPr lang="en-US" sz="1200" dirty="0"/>
          </a:p>
        </p:txBody>
      </p:sp>
      <p:sp>
        <p:nvSpPr>
          <p:cNvPr id="24" name="TextBox 23"/>
          <p:cNvSpPr txBox="1"/>
          <p:nvPr/>
        </p:nvSpPr>
        <p:spPr>
          <a:xfrm>
            <a:off x="2548940" y="2289371"/>
            <a:ext cx="1247152" cy="1569660"/>
          </a:xfrm>
          <a:prstGeom prst="rect">
            <a:avLst/>
          </a:prstGeom>
          <a:noFill/>
        </p:spPr>
        <p:txBody>
          <a:bodyPr wrap="square" lIns="0" rtlCol="0" anchor="b">
            <a:spAutoFit/>
          </a:bodyPr>
          <a:lstStyle/>
          <a:p>
            <a:r>
              <a:rPr lang="en-US" sz="1200" dirty="0"/>
              <a:t>The BRCA1 gene was cloned. People could</a:t>
            </a:r>
          </a:p>
          <a:p>
            <a:r>
              <a:rPr lang="en-US" sz="1200" dirty="0"/>
              <a:t>now be screened for BRCA1 </a:t>
            </a:r>
            <a:r>
              <a:rPr lang="en-US" sz="1200" dirty="0" smtClean="0"/>
              <a:t>mutations</a:t>
            </a:r>
            <a:endParaRPr lang="en-US" sz="1200" dirty="0"/>
          </a:p>
        </p:txBody>
      </p:sp>
      <p:sp>
        <p:nvSpPr>
          <p:cNvPr id="25" name="TextBox 24"/>
          <p:cNvSpPr txBox="1"/>
          <p:nvPr/>
        </p:nvSpPr>
        <p:spPr>
          <a:xfrm>
            <a:off x="3857052" y="2648066"/>
            <a:ext cx="1247152" cy="1200329"/>
          </a:xfrm>
          <a:prstGeom prst="rect">
            <a:avLst/>
          </a:prstGeom>
          <a:noFill/>
        </p:spPr>
        <p:txBody>
          <a:bodyPr wrap="square" lIns="0" rIns="0" rtlCol="0">
            <a:spAutoFit/>
          </a:bodyPr>
          <a:lstStyle/>
          <a:p>
            <a:r>
              <a:rPr lang="en-US" sz="1200" dirty="0"/>
              <a:t>The entire sequence of DNA composing</a:t>
            </a:r>
          </a:p>
          <a:p>
            <a:r>
              <a:rPr lang="en-US" sz="1200" dirty="0"/>
              <a:t>human chromosomes was completed</a:t>
            </a:r>
          </a:p>
        </p:txBody>
      </p:sp>
      <p:sp>
        <p:nvSpPr>
          <p:cNvPr id="26" name="TextBox 25"/>
          <p:cNvSpPr txBox="1"/>
          <p:nvPr/>
        </p:nvSpPr>
        <p:spPr>
          <a:xfrm>
            <a:off x="5333999" y="2120500"/>
            <a:ext cx="1447061" cy="1754326"/>
          </a:xfrm>
          <a:prstGeom prst="rect">
            <a:avLst/>
          </a:prstGeom>
          <a:noFill/>
        </p:spPr>
        <p:txBody>
          <a:bodyPr wrap="square" rtlCol="0">
            <a:spAutoFit/>
          </a:bodyPr>
          <a:lstStyle/>
          <a:p>
            <a:r>
              <a:rPr lang="en-US" sz="1200" dirty="0"/>
              <a:t>FDA approved three-dimensional</a:t>
            </a:r>
          </a:p>
          <a:p>
            <a:r>
              <a:rPr lang="en-US" sz="1200" dirty="0"/>
              <a:t>mammography for routine screening as</a:t>
            </a:r>
          </a:p>
          <a:p>
            <a:r>
              <a:rPr lang="en-US" sz="1200" dirty="0"/>
              <a:t>diagnostic tool for breast cancer</a:t>
            </a:r>
          </a:p>
        </p:txBody>
      </p:sp>
      <p:sp>
        <p:nvSpPr>
          <p:cNvPr id="27" name="TextBox 26"/>
          <p:cNvSpPr txBox="1"/>
          <p:nvPr/>
        </p:nvSpPr>
        <p:spPr>
          <a:xfrm>
            <a:off x="7059972" y="2266034"/>
            <a:ext cx="1247152" cy="1569660"/>
          </a:xfrm>
          <a:prstGeom prst="rect">
            <a:avLst/>
          </a:prstGeom>
          <a:noFill/>
        </p:spPr>
        <p:txBody>
          <a:bodyPr wrap="square" lIns="0" rtlCol="0">
            <a:spAutoFit/>
          </a:bodyPr>
          <a:lstStyle/>
          <a:p>
            <a:r>
              <a:rPr lang="en-US" sz="1200" dirty="0"/>
              <a:t>Two vaccines (Gardasil and Cervarix)were developed to protect against (HPV-16 &amp; HPV-18) cancer causing </a:t>
            </a:r>
            <a:r>
              <a:rPr lang="en-US" sz="1200" dirty="0" smtClean="0"/>
              <a:t>viruses</a:t>
            </a:r>
            <a:endParaRPr lang="en-US" sz="1200" dirty="0"/>
          </a:p>
        </p:txBody>
      </p:sp>
      <p:sp>
        <p:nvSpPr>
          <p:cNvPr id="37" name="Slide Number Placeholder 36"/>
          <p:cNvSpPr>
            <a:spLocks noGrp="1"/>
          </p:cNvSpPr>
          <p:nvPr>
            <p:ph type="sldNum" sz="quarter" idx="12"/>
          </p:nvPr>
        </p:nvSpPr>
        <p:spPr/>
        <p:txBody>
          <a:bodyPr/>
          <a:lstStyle/>
          <a:p>
            <a:fld id="{CFE4BAC9-6D41-4691-9299-18EF07EF0177}" type="slidenum">
              <a:rPr lang="en-US" smtClean="0"/>
              <a:t>9</a:t>
            </a:fld>
            <a:endParaRPr lang="en-US"/>
          </a:p>
        </p:txBody>
      </p:sp>
    </p:spTree>
    <p:extLst>
      <p:ext uri="{BB962C8B-B14F-4D97-AF65-F5344CB8AC3E}">
        <p14:creationId xmlns:p14="http://schemas.microsoft.com/office/powerpoint/2010/main" val="402768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26">
                                            <p:txEl>
                                              <p:pRg st="1" end="1"/>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7" grpId="0"/>
    </p:bldLst>
  </p:timing>
</p:sld>
</file>

<file path=ppt/theme/theme1.xml><?xml version="1.0" encoding="utf-8"?>
<a:theme xmlns:a="http://schemas.openxmlformats.org/drawingml/2006/main" name="discovery ed cancer">
  <a:themeElements>
    <a:clrScheme name="Hortonworks">
      <a:dk1>
        <a:srgbClr val="262626"/>
      </a:dk1>
      <a:lt1>
        <a:sysClr val="window" lastClr="FFFFFF"/>
      </a:lt1>
      <a:dk2>
        <a:srgbClr val="5AB51E"/>
      </a:dk2>
      <a:lt2>
        <a:srgbClr val="E1F0D8"/>
      </a:lt2>
      <a:accent1>
        <a:srgbClr val="1B491C"/>
      </a:accent1>
      <a:accent2>
        <a:srgbClr val="35566A"/>
      </a:accent2>
      <a:accent3>
        <a:srgbClr val="0C3690"/>
      </a:accent3>
      <a:accent4>
        <a:srgbClr val="FF7000"/>
      </a:accent4>
      <a:accent5>
        <a:srgbClr val="757575"/>
      </a:accent5>
      <a:accent6>
        <a:srgbClr val="929292"/>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ivider">
  <a:themeElements>
    <a:clrScheme name="Hortonworks">
      <a:dk1>
        <a:srgbClr val="262626"/>
      </a:dk1>
      <a:lt1>
        <a:sysClr val="window" lastClr="FFFFFF"/>
      </a:lt1>
      <a:dk2>
        <a:srgbClr val="5AB51E"/>
      </a:dk2>
      <a:lt2>
        <a:srgbClr val="E1F0D8"/>
      </a:lt2>
      <a:accent1>
        <a:srgbClr val="1B491C"/>
      </a:accent1>
      <a:accent2>
        <a:srgbClr val="35566A"/>
      </a:accent2>
      <a:accent3>
        <a:srgbClr val="0C3690"/>
      </a:accent3>
      <a:accent4>
        <a:srgbClr val="FF7000"/>
      </a:accent4>
      <a:accent5>
        <a:srgbClr val="757575"/>
      </a:accent5>
      <a:accent6>
        <a:srgbClr val="929292"/>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discovery ed cancer.thmx</Template>
  <TotalTime>14741</TotalTime>
  <Words>7841</Words>
  <Application>Microsoft Macintosh PowerPoint</Application>
  <PresentationFormat>On-screen Show (4:3)</PresentationFormat>
  <Paragraphs>853</Paragraphs>
  <Slides>58</Slides>
  <Notes>58</Notes>
  <HiddenSlides>2</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58</vt:i4>
      </vt:variant>
    </vt:vector>
  </HeadingPairs>
  <TitlesOfParts>
    <vt:vector size="64" baseType="lpstr">
      <vt:lpstr>Calibri</vt:lpstr>
      <vt:lpstr>Century Gothic</vt:lpstr>
      <vt:lpstr>Wingdings</vt:lpstr>
      <vt:lpstr>Arial</vt:lpstr>
      <vt:lpstr>discovery ed cancer</vt:lpstr>
      <vt:lpstr>Divider</vt:lpstr>
      <vt:lpstr>Pre-Lesson Prep Assignment</vt:lpstr>
      <vt:lpstr>Pre-Lesson Prep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 Sanger Sequencing </vt:lpstr>
      <vt:lpstr>PowerPoint Presentation</vt:lpstr>
      <vt:lpstr>PowerPoint Presentation</vt:lpstr>
      <vt:lpstr>PowerPoint Presentation</vt:lpstr>
    </vt:vector>
  </TitlesOfParts>
  <Company>Agate Publishing</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  What is Breast Cancer</dc:title>
  <dc:creator>Agate5</dc:creator>
  <cp:lastModifiedBy>Microsoft Office User</cp:lastModifiedBy>
  <cp:revision>657</cp:revision>
  <dcterms:created xsi:type="dcterms:W3CDTF">2015-10-20T15:42:57Z</dcterms:created>
  <dcterms:modified xsi:type="dcterms:W3CDTF">2016-08-18T18:38:21Z</dcterms:modified>
</cp:coreProperties>
</file>