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5" r:id="rId1"/>
    <p:sldMasterId id="2147483682" r:id="rId2"/>
  </p:sldMasterIdLst>
  <p:notesMasterIdLst>
    <p:notesMasterId r:id="rId56"/>
  </p:notesMasterIdLst>
  <p:handoutMasterIdLst>
    <p:handoutMasterId r:id="rId57"/>
  </p:handoutMasterIdLst>
  <p:sldIdLst>
    <p:sldId id="351" r:id="rId3"/>
    <p:sldId id="256" r:id="rId4"/>
    <p:sldId id="402" r:id="rId5"/>
    <p:sldId id="258" r:id="rId6"/>
    <p:sldId id="403" r:id="rId7"/>
    <p:sldId id="261" r:id="rId8"/>
    <p:sldId id="262" r:id="rId9"/>
    <p:sldId id="353" r:id="rId10"/>
    <p:sldId id="394" r:id="rId11"/>
    <p:sldId id="352" r:id="rId12"/>
    <p:sldId id="354" r:id="rId13"/>
    <p:sldId id="358" r:id="rId14"/>
    <p:sldId id="359" r:id="rId15"/>
    <p:sldId id="373" r:id="rId16"/>
    <p:sldId id="302" r:id="rId17"/>
    <p:sldId id="363" r:id="rId18"/>
    <p:sldId id="409" r:id="rId19"/>
    <p:sldId id="410" r:id="rId20"/>
    <p:sldId id="365" r:id="rId21"/>
    <p:sldId id="367" r:id="rId22"/>
    <p:sldId id="372" r:id="rId23"/>
    <p:sldId id="368" r:id="rId24"/>
    <p:sldId id="369" r:id="rId25"/>
    <p:sldId id="396" r:id="rId26"/>
    <p:sldId id="398" r:id="rId27"/>
    <p:sldId id="399" r:id="rId28"/>
    <p:sldId id="400" r:id="rId29"/>
    <p:sldId id="397" r:id="rId30"/>
    <p:sldId id="366" r:id="rId31"/>
    <p:sldId id="339" r:id="rId32"/>
    <p:sldId id="374" r:id="rId33"/>
    <p:sldId id="375" r:id="rId34"/>
    <p:sldId id="376" r:id="rId35"/>
    <p:sldId id="401" r:id="rId36"/>
    <p:sldId id="377" r:id="rId37"/>
    <p:sldId id="408" r:id="rId38"/>
    <p:sldId id="407" r:id="rId39"/>
    <p:sldId id="378" r:id="rId40"/>
    <p:sldId id="380" r:id="rId41"/>
    <p:sldId id="381" r:id="rId42"/>
    <p:sldId id="382" r:id="rId43"/>
    <p:sldId id="383" r:id="rId44"/>
    <p:sldId id="384" r:id="rId45"/>
    <p:sldId id="385" r:id="rId46"/>
    <p:sldId id="386" r:id="rId47"/>
    <p:sldId id="387" r:id="rId48"/>
    <p:sldId id="388" r:id="rId49"/>
    <p:sldId id="389" r:id="rId50"/>
    <p:sldId id="390" r:id="rId51"/>
    <p:sldId id="391" r:id="rId52"/>
    <p:sldId id="404" r:id="rId53"/>
    <p:sldId id="393" r:id="rId54"/>
    <p:sldId id="405"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phanie Cahill" initials="SC" lastIdx="17" clrIdx="0"/>
  <p:cmAuthor id="1" name="Agate5" initials="" lastIdx="1" clrIdx="1"/>
  <p:cmAuthor id="2" name="Yana Fleming" initials="" lastIdx="5" clrIdx="2"/>
  <p:cmAuthor id="3" name="Yana Fleming" initials="YSF" lastIdx="1"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359A4"/>
    <a:srgbClr val="CA6522"/>
    <a:srgbClr val="E12947"/>
    <a:srgbClr val="343688"/>
    <a:srgbClr val="CF5AB6"/>
    <a:srgbClr val="367C5F"/>
    <a:srgbClr val="4EAA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72" autoAdjust="0"/>
    <p:restoredTop sz="82956" autoAdjust="0"/>
  </p:normalViewPr>
  <p:slideViewPr>
    <p:cSldViewPr snapToGrid="0" snapToObjects="1">
      <p:cViewPr>
        <p:scale>
          <a:sx n="112" d="100"/>
          <a:sy n="112" d="100"/>
        </p:scale>
        <p:origin x="936" y="1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24"/>
    </p:cViewPr>
  </p:sorterViewPr>
  <p:notesViewPr>
    <p:cSldViewPr snapToGrid="0" snapToObjects="1">
      <p:cViewPr varScale="1">
        <p:scale>
          <a:sx n="87" d="100"/>
          <a:sy n="87" d="100"/>
        </p:scale>
        <p:origin x="-3696"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commentAuthors" Target="commentAuthors.xml"/><Relationship Id="rId59" Type="http://schemas.openxmlformats.org/officeDocument/2006/relationships/presProps" Target="presProp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9E4EFA-DD02-ED40-903D-F6BD56515794}" type="doc">
      <dgm:prSet loTypeId="urn:microsoft.com/office/officeart/2005/8/layout/default" loCatId="" qsTypeId="urn:microsoft.com/office/officeart/2005/8/quickstyle/simple1" qsCatId="simple" csTypeId="urn:microsoft.com/office/officeart/2005/8/colors/colorful4" csCatId="colorful" phldr="1"/>
      <dgm:spPr/>
      <dgm:t>
        <a:bodyPr/>
        <a:lstStyle/>
        <a:p>
          <a:endParaRPr lang="en-US"/>
        </a:p>
      </dgm:t>
    </dgm:pt>
    <dgm:pt modelId="{1F744D35-CBEE-BD4D-8C77-73B8327B535F}">
      <dgm:prSet/>
      <dgm:spPr/>
      <dgm:t>
        <a:bodyPr/>
        <a:lstStyle/>
        <a:p>
          <a:pPr rtl="0">
            <a:lnSpc>
              <a:spcPct val="110000"/>
            </a:lnSpc>
          </a:pPr>
          <a:r>
            <a:rPr lang="en-US" dirty="0" smtClean="0"/>
            <a:t>People who join clinical trials are just “guinea pigs” for research. </a:t>
          </a:r>
          <a:endParaRPr lang="en-US" dirty="0"/>
        </a:p>
      </dgm:t>
    </dgm:pt>
    <dgm:pt modelId="{6EB719FF-38E2-FE48-90DA-B5226FB87097}" type="parTrans" cxnId="{15DE69DF-785C-5F47-8125-702EF5871E6F}">
      <dgm:prSet/>
      <dgm:spPr/>
      <dgm:t>
        <a:bodyPr/>
        <a:lstStyle/>
        <a:p>
          <a:endParaRPr lang="en-US"/>
        </a:p>
      </dgm:t>
    </dgm:pt>
    <dgm:pt modelId="{C6DE27D4-46A6-9D47-AF99-C9CF28247E05}" type="sibTrans" cxnId="{15DE69DF-785C-5F47-8125-702EF5871E6F}">
      <dgm:prSet/>
      <dgm:spPr/>
      <dgm:t>
        <a:bodyPr/>
        <a:lstStyle/>
        <a:p>
          <a:endParaRPr lang="en-US"/>
        </a:p>
      </dgm:t>
    </dgm:pt>
    <dgm:pt modelId="{489DA066-32EB-8643-A78B-005E77F51C7D}">
      <dgm:prSet/>
      <dgm:spPr/>
      <dgm:t>
        <a:bodyPr/>
        <a:lstStyle/>
        <a:p>
          <a:pPr rtl="0">
            <a:lnSpc>
              <a:spcPct val="110000"/>
            </a:lnSpc>
          </a:pPr>
          <a:r>
            <a:rPr lang="en-US" dirty="0" smtClean="0"/>
            <a:t>A person can leave a clinical trial whenever they want.</a:t>
          </a:r>
          <a:endParaRPr lang="en-US" dirty="0"/>
        </a:p>
      </dgm:t>
    </dgm:pt>
    <dgm:pt modelId="{2A12EB71-B559-2044-A98D-8EE7680200E9}" type="parTrans" cxnId="{FD1C8D94-D62D-FE45-9158-9585A693626A}">
      <dgm:prSet/>
      <dgm:spPr/>
      <dgm:t>
        <a:bodyPr/>
        <a:lstStyle/>
        <a:p>
          <a:endParaRPr lang="en-US"/>
        </a:p>
      </dgm:t>
    </dgm:pt>
    <dgm:pt modelId="{E04DC80A-C6C3-7846-A78E-EA4A15787BC3}" type="sibTrans" cxnId="{FD1C8D94-D62D-FE45-9158-9585A693626A}">
      <dgm:prSet/>
      <dgm:spPr/>
      <dgm:t>
        <a:bodyPr/>
        <a:lstStyle/>
        <a:p>
          <a:endParaRPr lang="en-US"/>
        </a:p>
      </dgm:t>
    </dgm:pt>
    <dgm:pt modelId="{FA3E57CD-B07F-6D44-A5A3-B0F7C3801586}">
      <dgm:prSet/>
      <dgm:spPr/>
      <dgm:t>
        <a:bodyPr/>
        <a:lstStyle/>
        <a:p>
          <a:pPr rtl="0">
            <a:lnSpc>
              <a:spcPct val="110000"/>
            </a:lnSpc>
          </a:pPr>
          <a:r>
            <a:rPr lang="en-US" dirty="0" smtClean="0"/>
            <a:t>Cancer treatment clinical trials only provide  “last resort” treatment.</a:t>
          </a:r>
          <a:endParaRPr lang="en-US" dirty="0"/>
        </a:p>
      </dgm:t>
    </dgm:pt>
    <dgm:pt modelId="{64EFB6FA-ECCC-5746-8C28-3EF1B380BCA2}" type="parTrans" cxnId="{D4D6029C-A8D1-6044-8627-AB9CB8B7BA1C}">
      <dgm:prSet/>
      <dgm:spPr/>
      <dgm:t>
        <a:bodyPr/>
        <a:lstStyle/>
        <a:p>
          <a:endParaRPr lang="en-US"/>
        </a:p>
      </dgm:t>
    </dgm:pt>
    <dgm:pt modelId="{2A95A9C0-2F7E-254B-8036-A82B40CB557B}" type="sibTrans" cxnId="{D4D6029C-A8D1-6044-8627-AB9CB8B7BA1C}">
      <dgm:prSet/>
      <dgm:spPr/>
      <dgm:t>
        <a:bodyPr/>
        <a:lstStyle/>
        <a:p>
          <a:endParaRPr lang="en-US"/>
        </a:p>
      </dgm:t>
    </dgm:pt>
    <dgm:pt modelId="{B7451AD8-A523-084A-95A7-CBD86A100BCF}">
      <dgm:prSet/>
      <dgm:spPr/>
      <dgm:t>
        <a:bodyPr/>
        <a:lstStyle/>
        <a:p>
          <a:pPr rtl="0">
            <a:lnSpc>
              <a:spcPct val="110000"/>
            </a:lnSpc>
          </a:pPr>
          <a:r>
            <a:rPr lang="en-US" dirty="0" smtClean="0"/>
            <a:t>You do not have to have cancer to participate in a cancer clinical trial.</a:t>
          </a:r>
          <a:endParaRPr lang="en-US" dirty="0"/>
        </a:p>
      </dgm:t>
    </dgm:pt>
    <dgm:pt modelId="{EB419DB7-E6C3-AC4B-9877-3531A3CF2BC0}" type="parTrans" cxnId="{7266B1BC-F804-B546-99C8-8D1BA99885A5}">
      <dgm:prSet/>
      <dgm:spPr/>
      <dgm:t>
        <a:bodyPr/>
        <a:lstStyle/>
        <a:p>
          <a:endParaRPr lang="en-US"/>
        </a:p>
      </dgm:t>
    </dgm:pt>
    <dgm:pt modelId="{0CFBCF56-141E-3F4B-83FE-69985C71C856}" type="sibTrans" cxnId="{7266B1BC-F804-B546-99C8-8D1BA99885A5}">
      <dgm:prSet/>
      <dgm:spPr/>
      <dgm:t>
        <a:bodyPr/>
        <a:lstStyle/>
        <a:p>
          <a:endParaRPr lang="en-US"/>
        </a:p>
      </dgm:t>
    </dgm:pt>
    <dgm:pt modelId="{558D4DF8-AB1B-9B48-B978-51F2304D7A82}">
      <dgm:prSet/>
      <dgm:spPr/>
      <dgm:t>
        <a:bodyPr/>
        <a:lstStyle/>
        <a:p>
          <a:pPr rtl="0">
            <a:lnSpc>
              <a:spcPct val="110000"/>
            </a:lnSpc>
          </a:pPr>
          <a:r>
            <a:rPr lang="en-US" dirty="0" smtClean="0"/>
            <a:t>Many people who join cancer treatment clinical trials get a sugar pill (placebo) instead of  being treated.</a:t>
          </a:r>
          <a:endParaRPr lang="en-US" dirty="0"/>
        </a:p>
      </dgm:t>
    </dgm:pt>
    <dgm:pt modelId="{FAE330E1-F860-F64F-BADF-CD23D7E4D3A2}" type="parTrans" cxnId="{8A69B24E-D9B6-8F41-B1C3-1FDF34B7BB45}">
      <dgm:prSet/>
      <dgm:spPr/>
      <dgm:t>
        <a:bodyPr/>
        <a:lstStyle/>
        <a:p>
          <a:endParaRPr lang="en-US"/>
        </a:p>
      </dgm:t>
    </dgm:pt>
    <dgm:pt modelId="{53D7EB24-C516-534C-8713-47238D0E620D}" type="sibTrans" cxnId="{8A69B24E-D9B6-8F41-B1C3-1FDF34B7BB45}">
      <dgm:prSet/>
      <dgm:spPr/>
      <dgm:t>
        <a:bodyPr/>
        <a:lstStyle/>
        <a:p>
          <a:endParaRPr lang="en-US"/>
        </a:p>
      </dgm:t>
    </dgm:pt>
    <dgm:pt modelId="{536CA2BD-3B03-324C-8894-3E7DCDAA68F1}">
      <dgm:prSet/>
      <dgm:spPr/>
      <dgm:t>
        <a:bodyPr/>
        <a:lstStyle/>
        <a:p>
          <a:pPr rtl="0">
            <a:lnSpc>
              <a:spcPct val="110000"/>
            </a:lnSpc>
          </a:pPr>
          <a:r>
            <a:rPr lang="en-US" dirty="0" smtClean="0"/>
            <a:t>Positive results from studies conducted on mice may not translate into positive outcomes  for humans.</a:t>
          </a:r>
          <a:endParaRPr lang="en-US" dirty="0"/>
        </a:p>
      </dgm:t>
    </dgm:pt>
    <dgm:pt modelId="{861B1E29-C3A9-9544-AFBD-FF482976CC8B}" type="parTrans" cxnId="{1F990AAF-AC4C-3F4C-B53C-6B4C5DEE8B52}">
      <dgm:prSet/>
      <dgm:spPr/>
      <dgm:t>
        <a:bodyPr/>
        <a:lstStyle/>
        <a:p>
          <a:endParaRPr lang="en-US"/>
        </a:p>
      </dgm:t>
    </dgm:pt>
    <dgm:pt modelId="{7608537F-E5AA-B848-8343-C4C11C2C8D3C}" type="sibTrans" cxnId="{1F990AAF-AC4C-3F4C-B53C-6B4C5DEE8B52}">
      <dgm:prSet/>
      <dgm:spPr/>
      <dgm:t>
        <a:bodyPr/>
        <a:lstStyle/>
        <a:p>
          <a:endParaRPr lang="en-US"/>
        </a:p>
      </dgm:t>
    </dgm:pt>
    <dgm:pt modelId="{016A8EF7-FE9D-994C-BB96-308ABB471C89}">
      <dgm:prSet/>
      <dgm:spPr/>
      <dgm:t>
        <a:bodyPr/>
        <a:lstStyle/>
        <a:p>
          <a:pPr rtl="0">
            <a:lnSpc>
              <a:spcPct val="110000"/>
            </a:lnSpc>
          </a:pPr>
          <a:r>
            <a:rPr lang="en-US" smtClean="0"/>
            <a:t>Clinical trials are only held in large cities.</a:t>
          </a:r>
          <a:endParaRPr lang="en-US"/>
        </a:p>
      </dgm:t>
    </dgm:pt>
    <dgm:pt modelId="{A97CBB3E-5E1D-0F4B-B0B4-81904D72CF99}" type="parTrans" cxnId="{CF315F98-B6DD-A946-9FE2-334127D6496C}">
      <dgm:prSet/>
      <dgm:spPr/>
      <dgm:t>
        <a:bodyPr/>
        <a:lstStyle/>
        <a:p>
          <a:endParaRPr lang="en-US"/>
        </a:p>
      </dgm:t>
    </dgm:pt>
    <dgm:pt modelId="{B75DD9BB-CE52-C64F-9C7E-D99267F358EF}" type="sibTrans" cxnId="{CF315F98-B6DD-A946-9FE2-334127D6496C}">
      <dgm:prSet/>
      <dgm:spPr/>
      <dgm:t>
        <a:bodyPr/>
        <a:lstStyle/>
        <a:p>
          <a:endParaRPr lang="en-US"/>
        </a:p>
      </dgm:t>
    </dgm:pt>
    <dgm:pt modelId="{3A1814DA-4EAA-B842-8743-4F7F8E4401CA}">
      <dgm:prSet/>
      <dgm:spPr/>
      <dgm:t>
        <a:bodyPr/>
        <a:lstStyle/>
        <a:p>
          <a:pPr rtl="0">
            <a:lnSpc>
              <a:spcPct val="110000"/>
            </a:lnSpc>
          </a:pPr>
          <a:r>
            <a:rPr lang="en-US" dirty="0" smtClean="0"/>
            <a:t>New treatments may not always be better than standard treatments.</a:t>
          </a:r>
          <a:endParaRPr lang="en-US" dirty="0"/>
        </a:p>
      </dgm:t>
    </dgm:pt>
    <dgm:pt modelId="{719A59C6-A7CF-2A49-8FD3-3B3606F430A1}" type="parTrans" cxnId="{FE0E0960-2E0B-2042-A3EA-7285ADA33265}">
      <dgm:prSet/>
      <dgm:spPr/>
      <dgm:t>
        <a:bodyPr/>
        <a:lstStyle/>
        <a:p>
          <a:endParaRPr lang="en-US"/>
        </a:p>
      </dgm:t>
    </dgm:pt>
    <dgm:pt modelId="{A3BF0816-51E9-214D-ACE9-20671FD4B133}" type="sibTrans" cxnId="{FE0E0960-2E0B-2042-A3EA-7285ADA33265}">
      <dgm:prSet/>
      <dgm:spPr/>
      <dgm:t>
        <a:bodyPr/>
        <a:lstStyle/>
        <a:p>
          <a:endParaRPr lang="en-US"/>
        </a:p>
      </dgm:t>
    </dgm:pt>
    <dgm:pt modelId="{A192DDA0-C14F-0540-96B4-6EBB04043785}">
      <dgm:prSet/>
      <dgm:spPr/>
      <dgm:t>
        <a:bodyPr/>
        <a:lstStyle/>
        <a:p>
          <a:pPr rtl="0">
            <a:lnSpc>
              <a:spcPct val="110000"/>
            </a:lnSpc>
          </a:pPr>
          <a:r>
            <a:rPr lang="en-US" smtClean="0"/>
            <a:t>There are no real benefits to participating in a clinical trial.</a:t>
          </a:r>
          <a:endParaRPr lang="en-US"/>
        </a:p>
      </dgm:t>
    </dgm:pt>
    <dgm:pt modelId="{B1E3DB77-77B3-6D45-9402-65BE8E9F1114}" type="parTrans" cxnId="{FA52B69D-3785-6940-B601-856723CAF042}">
      <dgm:prSet/>
      <dgm:spPr/>
      <dgm:t>
        <a:bodyPr/>
        <a:lstStyle/>
        <a:p>
          <a:endParaRPr lang="en-US"/>
        </a:p>
      </dgm:t>
    </dgm:pt>
    <dgm:pt modelId="{81C44F38-2100-9540-82C2-31A401429122}" type="sibTrans" cxnId="{FA52B69D-3785-6940-B601-856723CAF042}">
      <dgm:prSet/>
      <dgm:spPr/>
      <dgm:t>
        <a:bodyPr/>
        <a:lstStyle/>
        <a:p>
          <a:endParaRPr lang="en-US"/>
        </a:p>
      </dgm:t>
    </dgm:pt>
    <dgm:pt modelId="{F032A3B0-C7CE-3844-AFA4-292AE654139C}">
      <dgm:prSet/>
      <dgm:spPr/>
      <dgm:t>
        <a:bodyPr/>
        <a:lstStyle/>
        <a:p>
          <a:pPr rtl="0">
            <a:lnSpc>
              <a:spcPct val="110000"/>
            </a:lnSpc>
          </a:pPr>
          <a:r>
            <a:rPr lang="en-US" dirty="0" smtClean="0"/>
            <a:t>A person can only sign up for a clinical trial if they agree to it. </a:t>
          </a:r>
          <a:endParaRPr lang="en-US" dirty="0"/>
        </a:p>
      </dgm:t>
    </dgm:pt>
    <dgm:pt modelId="{8F5512F3-4A8A-184D-ADAC-7A0AF36B50CB}" type="parTrans" cxnId="{16AFA8AC-0CC8-D34D-B6BA-D1E549D5D81B}">
      <dgm:prSet/>
      <dgm:spPr/>
      <dgm:t>
        <a:bodyPr/>
        <a:lstStyle/>
        <a:p>
          <a:endParaRPr lang="en-US"/>
        </a:p>
      </dgm:t>
    </dgm:pt>
    <dgm:pt modelId="{94697FE8-A03F-EB4C-9214-C3AFB2CC9B82}" type="sibTrans" cxnId="{16AFA8AC-0CC8-D34D-B6BA-D1E549D5D81B}">
      <dgm:prSet/>
      <dgm:spPr/>
      <dgm:t>
        <a:bodyPr/>
        <a:lstStyle/>
        <a:p>
          <a:endParaRPr lang="en-US"/>
        </a:p>
      </dgm:t>
    </dgm:pt>
    <dgm:pt modelId="{11A3D133-06AD-4241-BCC4-1631E5311B5E}" type="pres">
      <dgm:prSet presAssocID="{EB9E4EFA-DD02-ED40-903D-F6BD56515794}" presName="diagram" presStyleCnt="0">
        <dgm:presLayoutVars>
          <dgm:dir/>
          <dgm:resizeHandles val="exact"/>
        </dgm:presLayoutVars>
      </dgm:prSet>
      <dgm:spPr/>
      <dgm:t>
        <a:bodyPr/>
        <a:lstStyle/>
        <a:p>
          <a:endParaRPr lang="en-US"/>
        </a:p>
      </dgm:t>
    </dgm:pt>
    <dgm:pt modelId="{2BE522CF-66C0-1048-B38F-EC54969A34BB}" type="pres">
      <dgm:prSet presAssocID="{1F744D35-CBEE-BD4D-8C77-73B8327B535F}" presName="node" presStyleLbl="node1" presStyleIdx="0" presStyleCnt="10">
        <dgm:presLayoutVars>
          <dgm:bulletEnabled val="1"/>
        </dgm:presLayoutVars>
      </dgm:prSet>
      <dgm:spPr>
        <a:prstGeom prst="roundRect">
          <a:avLst/>
        </a:prstGeom>
      </dgm:spPr>
      <dgm:t>
        <a:bodyPr/>
        <a:lstStyle/>
        <a:p>
          <a:endParaRPr lang="en-US"/>
        </a:p>
      </dgm:t>
    </dgm:pt>
    <dgm:pt modelId="{4B3CEFCC-E1C6-C343-B9B8-247BE317E8CA}" type="pres">
      <dgm:prSet presAssocID="{C6DE27D4-46A6-9D47-AF99-C9CF28247E05}" presName="sibTrans" presStyleCnt="0"/>
      <dgm:spPr/>
    </dgm:pt>
    <dgm:pt modelId="{8D51C577-F83B-1B4E-8675-0DF84CD85B8F}" type="pres">
      <dgm:prSet presAssocID="{489DA066-32EB-8643-A78B-005E77F51C7D}" presName="node" presStyleLbl="node1" presStyleIdx="1" presStyleCnt="10">
        <dgm:presLayoutVars>
          <dgm:bulletEnabled val="1"/>
        </dgm:presLayoutVars>
      </dgm:prSet>
      <dgm:spPr>
        <a:prstGeom prst="roundRect">
          <a:avLst/>
        </a:prstGeom>
      </dgm:spPr>
      <dgm:t>
        <a:bodyPr/>
        <a:lstStyle/>
        <a:p>
          <a:endParaRPr lang="en-US"/>
        </a:p>
      </dgm:t>
    </dgm:pt>
    <dgm:pt modelId="{4C5C8323-E82B-BF49-B9E6-C0317C5029CA}" type="pres">
      <dgm:prSet presAssocID="{E04DC80A-C6C3-7846-A78E-EA4A15787BC3}" presName="sibTrans" presStyleCnt="0"/>
      <dgm:spPr/>
    </dgm:pt>
    <dgm:pt modelId="{E2ACD345-93AB-BD44-8F41-D84CEBAFC972}" type="pres">
      <dgm:prSet presAssocID="{FA3E57CD-B07F-6D44-A5A3-B0F7C3801586}" presName="node" presStyleLbl="node1" presStyleIdx="2" presStyleCnt="10">
        <dgm:presLayoutVars>
          <dgm:bulletEnabled val="1"/>
        </dgm:presLayoutVars>
      </dgm:prSet>
      <dgm:spPr>
        <a:prstGeom prst="roundRect">
          <a:avLst/>
        </a:prstGeom>
      </dgm:spPr>
      <dgm:t>
        <a:bodyPr/>
        <a:lstStyle/>
        <a:p>
          <a:endParaRPr lang="en-US"/>
        </a:p>
      </dgm:t>
    </dgm:pt>
    <dgm:pt modelId="{2BB0DC45-BF95-3A46-A3A7-E48F07982DFB}" type="pres">
      <dgm:prSet presAssocID="{2A95A9C0-2F7E-254B-8036-A82B40CB557B}" presName="sibTrans" presStyleCnt="0"/>
      <dgm:spPr/>
    </dgm:pt>
    <dgm:pt modelId="{C0373DE4-43BE-FF4F-AA93-4AFC8449D6F9}" type="pres">
      <dgm:prSet presAssocID="{B7451AD8-A523-084A-95A7-CBD86A100BCF}" presName="node" presStyleLbl="node1" presStyleIdx="3" presStyleCnt="10">
        <dgm:presLayoutVars>
          <dgm:bulletEnabled val="1"/>
        </dgm:presLayoutVars>
      </dgm:prSet>
      <dgm:spPr>
        <a:prstGeom prst="roundRect">
          <a:avLst/>
        </a:prstGeom>
      </dgm:spPr>
      <dgm:t>
        <a:bodyPr/>
        <a:lstStyle/>
        <a:p>
          <a:endParaRPr lang="en-US"/>
        </a:p>
      </dgm:t>
    </dgm:pt>
    <dgm:pt modelId="{D6B4BFAC-174B-9D4B-821C-7A9DE7BDFED9}" type="pres">
      <dgm:prSet presAssocID="{0CFBCF56-141E-3F4B-83FE-69985C71C856}" presName="sibTrans" presStyleCnt="0"/>
      <dgm:spPr/>
    </dgm:pt>
    <dgm:pt modelId="{EE061B73-83EA-894A-B589-E6DD1E1AC3CB}" type="pres">
      <dgm:prSet presAssocID="{558D4DF8-AB1B-9B48-B978-51F2304D7A82}" presName="node" presStyleLbl="node1" presStyleIdx="4" presStyleCnt="10">
        <dgm:presLayoutVars>
          <dgm:bulletEnabled val="1"/>
        </dgm:presLayoutVars>
      </dgm:prSet>
      <dgm:spPr>
        <a:prstGeom prst="roundRect">
          <a:avLst/>
        </a:prstGeom>
      </dgm:spPr>
      <dgm:t>
        <a:bodyPr/>
        <a:lstStyle/>
        <a:p>
          <a:endParaRPr lang="en-US"/>
        </a:p>
      </dgm:t>
    </dgm:pt>
    <dgm:pt modelId="{CE21C6A5-2002-674A-A3F9-8179F892F90E}" type="pres">
      <dgm:prSet presAssocID="{53D7EB24-C516-534C-8713-47238D0E620D}" presName="sibTrans" presStyleCnt="0"/>
      <dgm:spPr/>
    </dgm:pt>
    <dgm:pt modelId="{FAB57FEA-6D87-1942-B911-186ACA56C19D}" type="pres">
      <dgm:prSet presAssocID="{536CA2BD-3B03-324C-8894-3E7DCDAA68F1}" presName="node" presStyleLbl="node1" presStyleIdx="5" presStyleCnt="10">
        <dgm:presLayoutVars>
          <dgm:bulletEnabled val="1"/>
        </dgm:presLayoutVars>
      </dgm:prSet>
      <dgm:spPr>
        <a:prstGeom prst="roundRect">
          <a:avLst/>
        </a:prstGeom>
      </dgm:spPr>
      <dgm:t>
        <a:bodyPr/>
        <a:lstStyle/>
        <a:p>
          <a:endParaRPr lang="en-US"/>
        </a:p>
      </dgm:t>
    </dgm:pt>
    <dgm:pt modelId="{E159707D-E4C4-2A47-946C-87A16F7D0A61}" type="pres">
      <dgm:prSet presAssocID="{7608537F-E5AA-B848-8343-C4C11C2C8D3C}" presName="sibTrans" presStyleCnt="0"/>
      <dgm:spPr/>
    </dgm:pt>
    <dgm:pt modelId="{05EF4F58-A020-F849-A0C4-C8EADC6CAB55}" type="pres">
      <dgm:prSet presAssocID="{016A8EF7-FE9D-994C-BB96-308ABB471C89}" presName="node" presStyleLbl="node1" presStyleIdx="6" presStyleCnt="10">
        <dgm:presLayoutVars>
          <dgm:bulletEnabled val="1"/>
        </dgm:presLayoutVars>
      </dgm:prSet>
      <dgm:spPr>
        <a:prstGeom prst="roundRect">
          <a:avLst/>
        </a:prstGeom>
      </dgm:spPr>
      <dgm:t>
        <a:bodyPr/>
        <a:lstStyle/>
        <a:p>
          <a:endParaRPr lang="en-US"/>
        </a:p>
      </dgm:t>
    </dgm:pt>
    <dgm:pt modelId="{8B06007B-99BF-BB45-8185-EDD0E20AF3E6}" type="pres">
      <dgm:prSet presAssocID="{B75DD9BB-CE52-C64F-9C7E-D99267F358EF}" presName="sibTrans" presStyleCnt="0"/>
      <dgm:spPr/>
    </dgm:pt>
    <dgm:pt modelId="{86517193-5AD6-E14A-812E-E83A35C29165}" type="pres">
      <dgm:prSet presAssocID="{3A1814DA-4EAA-B842-8743-4F7F8E4401CA}" presName="node" presStyleLbl="node1" presStyleIdx="7" presStyleCnt="10">
        <dgm:presLayoutVars>
          <dgm:bulletEnabled val="1"/>
        </dgm:presLayoutVars>
      </dgm:prSet>
      <dgm:spPr>
        <a:prstGeom prst="roundRect">
          <a:avLst/>
        </a:prstGeom>
      </dgm:spPr>
      <dgm:t>
        <a:bodyPr/>
        <a:lstStyle/>
        <a:p>
          <a:endParaRPr lang="en-US"/>
        </a:p>
      </dgm:t>
    </dgm:pt>
    <dgm:pt modelId="{346AF006-FA90-BC40-835F-09686B1584A3}" type="pres">
      <dgm:prSet presAssocID="{A3BF0816-51E9-214D-ACE9-20671FD4B133}" presName="sibTrans" presStyleCnt="0"/>
      <dgm:spPr/>
    </dgm:pt>
    <dgm:pt modelId="{AB125761-4194-884A-BCCF-8E2298AD5F4A}" type="pres">
      <dgm:prSet presAssocID="{A192DDA0-C14F-0540-96B4-6EBB04043785}" presName="node" presStyleLbl="node1" presStyleIdx="8" presStyleCnt="10">
        <dgm:presLayoutVars>
          <dgm:bulletEnabled val="1"/>
        </dgm:presLayoutVars>
      </dgm:prSet>
      <dgm:spPr>
        <a:prstGeom prst="roundRect">
          <a:avLst/>
        </a:prstGeom>
      </dgm:spPr>
      <dgm:t>
        <a:bodyPr/>
        <a:lstStyle/>
        <a:p>
          <a:endParaRPr lang="en-US"/>
        </a:p>
      </dgm:t>
    </dgm:pt>
    <dgm:pt modelId="{ABF72BF2-FD92-0848-B537-401CC86319CD}" type="pres">
      <dgm:prSet presAssocID="{81C44F38-2100-9540-82C2-31A401429122}" presName="sibTrans" presStyleCnt="0"/>
      <dgm:spPr/>
    </dgm:pt>
    <dgm:pt modelId="{AB9C9155-8398-6A48-ACB9-9B97A4D4F0C5}" type="pres">
      <dgm:prSet presAssocID="{F032A3B0-C7CE-3844-AFA4-292AE654139C}" presName="node" presStyleLbl="node1" presStyleIdx="9" presStyleCnt="10">
        <dgm:presLayoutVars>
          <dgm:bulletEnabled val="1"/>
        </dgm:presLayoutVars>
      </dgm:prSet>
      <dgm:spPr>
        <a:prstGeom prst="roundRect">
          <a:avLst/>
        </a:prstGeom>
      </dgm:spPr>
      <dgm:t>
        <a:bodyPr/>
        <a:lstStyle/>
        <a:p>
          <a:endParaRPr lang="en-US"/>
        </a:p>
      </dgm:t>
    </dgm:pt>
  </dgm:ptLst>
  <dgm:cxnLst>
    <dgm:cxn modelId="{D4D6029C-A8D1-6044-8627-AB9CB8B7BA1C}" srcId="{EB9E4EFA-DD02-ED40-903D-F6BD56515794}" destId="{FA3E57CD-B07F-6D44-A5A3-B0F7C3801586}" srcOrd="2" destOrd="0" parTransId="{64EFB6FA-ECCC-5746-8C28-3EF1B380BCA2}" sibTransId="{2A95A9C0-2F7E-254B-8036-A82B40CB557B}"/>
    <dgm:cxn modelId="{15DE69DF-785C-5F47-8125-702EF5871E6F}" srcId="{EB9E4EFA-DD02-ED40-903D-F6BD56515794}" destId="{1F744D35-CBEE-BD4D-8C77-73B8327B535F}" srcOrd="0" destOrd="0" parTransId="{6EB719FF-38E2-FE48-90DA-B5226FB87097}" sibTransId="{C6DE27D4-46A6-9D47-AF99-C9CF28247E05}"/>
    <dgm:cxn modelId="{1F990AAF-AC4C-3F4C-B53C-6B4C5DEE8B52}" srcId="{EB9E4EFA-DD02-ED40-903D-F6BD56515794}" destId="{536CA2BD-3B03-324C-8894-3E7DCDAA68F1}" srcOrd="5" destOrd="0" parTransId="{861B1E29-C3A9-9544-AFBD-FF482976CC8B}" sibTransId="{7608537F-E5AA-B848-8343-C4C11C2C8D3C}"/>
    <dgm:cxn modelId="{E33C7BEB-2C09-A840-BF11-5F3E062A2F15}" type="presOf" srcId="{B7451AD8-A523-084A-95A7-CBD86A100BCF}" destId="{C0373DE4-43BE-FF4F-AA93-4AFC8449D6F9}" srcOrd="0" destOrd="0" presId="urn:microsoft.com/office/officeart/2005/8/layout/default"/>
    <dgm:cxn modelId="{55AF3DC1-E794-9645-A092-94A0CAEB9DD3}" type="presOf" srcId="{536CA2BD-3B03-324C-8894-3E7DCDAA68F1}" destId="{FAB57FEA-6D87-1942-B911-186ACA56C19D}" srcOrd="0" destOrd="0" presId="urn:microsoft.com/office/officeart/2005/8/layout/default"/>
    <dgm:cxn modelId="{CF315F98-B6DD-A946-9FE2-334127D6496C}" srcId="{EB9E4EFA-DD02-ED40-903D-F6BD56515794}" destId="{016A8EF7-FE9D-994C-BB96-308ABB471C89}" srcOrd="6" destOrd="0" parTransId="{A97CBB3E-5E1D-0F4B-B0B4-81904D72CF99}" sibTransId="{B75DD9BB-CE52-C64F-9C7E-D99267F358EF}"/>
    <dgm:cxn modelId="{26D02F5B-5819-AA45-8799-F62250BB2D4B}" type="presOf" srcId="{489DA066-32EB-8643-A78B-005E77F51C7D}" destId="{8D51C577-F83B-1B4E-8675-0DF84CD85B8F}" srcOrd="0" destOrd="0" presId="urn:microsoft.com/office/officeart/2005/8/layout/default"/>
    <dgm:cxn modelId="{F82CEC38-ABD8-CD40-8E75-FF53AAC896C3}" type="presOf" srcId="{FA3E57CD-B07F-6D44-A5A3-B0F7C3801586}" destId="{E2ACD345-93AB-BD44-8F41-D84CEBAFC972}" srcOrd="0" destOrd="0" presId="urn:microsoft.com/office/officeart/2005/8/layout/default"/>
    <dgm:cxn modelId="{FA52B69D-3785-6940-B601-856723CAF042}" srcId="{EB9E4EFA-DD02-ED40-903D-F6BD56515794}" destId="{A192DDA0-C14F-0540-96B4-6EBB04043785}" srcOrd="8" destOrd="0" parTransId="{B1E3DB77-77B3-6D45-9402-65BE8E9F1114}" sibTransId="{81C44F38-2100-9540-82C2-31A401429122}"/>
    <dgm:cxn modelId="{DD6F005B-198B-C94C-9D03-A0FF9310BB84}" type="presOf" srcId="{1F744D35-CBEE-BD4D-8C77-73B8327B535F}" destId="{2BE522CF-66C0-1048-B38F-EC54969A34BB}" srcOrd="0" destOrd="0" presId="urn:microsoft.com/office/officeart/2005/8/layout/default"/>
    <dgm:cxn modelId="{16AFA8AC-0CC8-D34D-B6BA-D1E549D5D81B}" srcId="{EB9E4EFA-DD02-ED40-903D-F6BD56515794}" destId="{F032A3B0-C7CE-3844-AFA4-292AE654139C}" srcOrd="9" destOrd="0" parTransId="{8F5512F3-4A8A-184D-ADAC-7A0AF36B50CB}" sibTransId="{94697FE8-A03F-EB4C-9214-C3AFB2CC9B82}"/>
    <dgm:cxn modelId="{FD1C8D94-D62D-FE45-9158-9585A693626A}" srcId="{EB9E4EFA-DD02-ED40-903D-F6BD56515794}" destId="{489DA066-32EB-8643-A78B-005E77F51C7D}" srcOrd="1" destOrd="0" parTransId="{2A12EB71-B559-2044-A98D-8EE7680200E9}" sibTransId="{E04DC80A-C6C3-7846-A78E-EA4A15787BC3}"/>
    <dgm:cxn modelId="{6C628D54-6D80-2D43-94B5-0A2534FC705C}" type="presOf" srcId="{558D4DF8-AB1B-9B48-B978-51F2304D7A82}" destId="{EE061B73-83EA-894A-B589-E6DD1E1AC3CB}" srcOrd="0" destOrd="0" presId="urn:microsoft.com/office/officeart/2005/8/layout/default"/>
    <dgm:cxn modelId="{7266B1BC-F804-B546-99C8-8D1BA99885A5}" srcId="{EB9E4EFA-DD02-ED40-903D-F6BD56515794}" destId="{B7451AD8-A523-084A-95A7-CBD86A100BCF}" srcOrd="3" destOrd="0" parTransId="{EB419DB7-E6C3-AC4B-9877-3531A3CF2BC0}" sibTransId="{0CFBCF56-141E-3F4B-83FE-69985C71C856}"/>
    <dgm:cxn modelId="{8A08E2AA-1065-0249-96C3-4B5058C639CC}" type="presOf" srcId="{A192DDA0-C14F-0540-96B4-6EBB04043785}" destId="{AB125761-4194-884A-BCCF-8E2298AD5F4A}" srcOrd="0" destOrd="0" presId="urn:microsoft.com/office/officeart/2005/8/layout/default"/>
    <dgm:cxn modelId="{8A69B24E-D9B6-8F41-B1C3-1FDF34B7BB45}" srcId="{EB9E4EFA-DD02-ED40-903D-F6BD56515794}" destId="{558D4DF8-AB1B-9B48-B978-51F2304D7A82}" srcOrd="4" destOrd="0" parTransId="{FAE330E1-F860-F64F-BADF-CD23D7E4D3A2}" sibTransId="{53D7EB24-C516-534C-8713-47238D0E620D}"/>
    <dgm:cxn modelId="{38BC4579-A6B1-A844-B8CA-7F86E6A46ED3}" type="presOf" srcId="{3A1814DA-4EAA-B842-8743-4F7F8E4401CA}" destId="{86517193-5AD6-E14A-812E-E83A35C29165}" srcOrd="0" destOrd="0" presId="urn:microsoft.com/office/officeart/2005/8/layout/default"/>
    <dgm:cxn modelId="{B8F6FA49-7598-BE47-BF32-DB01AE4DD84D}" type="presOf" srcId="{F032A3B0-C7CE-3844-AFA4-292AE654139C}" destId="{AB9C9155-8398-6A48-ACB9-9B97A4D4F0C5}" srcOrd="0" destOrd="0" presId="urn:microsoft.com/office/officeart/2005/8/layout/default"/>
    <dgm:cxn modelId="{CB0D48C7-5F1A-4947-9157-DF474BEED7C6}" type="presOf" srcId="{EB9E4EFA-DD02-ED40-903D-F6BD56515794}" destId="{11A3D133-06AD-4241-BCC4-1631E5311B5E}" srcOrd="0" destOrd="0" presId="urn:microsoft.com/office/officeart/2005/8/layout/default"/>
    <dgm:cxn modelId="{68473B0D-038C-1645-9174-6EFCC00AB147}" type="presOf" srcId="{016A8EF7-FE9D-994C-BB96-308ABB471C89}" destId="{05EF4F58-A020-F849-A0C4-C8EADC6CAB55}" srcOrd="0" destOrd="0" presId="urn:microsoft.com/office/officeart/2005/8/layout/default"/>
    <dgm:cxn modelId="{FE0E0960-2E0B-2042-A3EA-7285ADA33265}" srcId="{EB9E4EFA-DD02-ED40-903D-F6BD56515794}" destId="{3A1814DA-4EAA-B842-8743-4F7F8E4401CA}" srcOrd="7" destOrd="0" parTransId="{719A59C6-A7CF-2A49-8FD3-3B3606F430A1}" sibTransId="{A3BF0816-51E9-214D-ACE9-20671FD4B133}"/>
    <dgm:cxn modelId="{FABD3660-6747-FA48-9DA3-C9426D75830C}" type="presParOf" srcId="{11A3D133-06AD-4241-BCC4-1631E5311B5E}" destId="{2BE522CF-66C0-1048-B38F-EC54969A34BB}" srcOrd="0" destOrd="0" presId="urn:microsoft.com/office/officeart/2005/8/layout/default"/>
    <dgm:cxn modelId="{9EA580B8-8C4E-324B-A45A-93BE28C0D3A7}" type="presParOf" srcId="{11A3D133-06AD-4241-BCC4-1631E5311B5E}" destId="{4B3CEFCC-E1C6-C343-B9B8-247BE317E8CA}" srcOrd="1" destOrd="0" presId="urn:microsoft.com/office/officeart/2005/8/layout/default"/>
    <dgm:cxn modelId="{539F67AA-C3B5-4D4A-B1AE-906E441B507F}" type="presParOf" srcId="{11A3D133-06AD-4241-BCC4-1631E5311B5E}" destId="{8D51C577-F83B-1B4E-8675-0DF84CD85B8F}" srcOrd="2" destOrd="0" presId="urn:microsoft.com/office/officeart/2005/8/layout/default"/>
    <dgm:cxn modelId="{041816FD-265D-7146-B078-10EEF61580DF}" type="presParOf" srcId="{11A3D133-06AD-4241-BCC4-1631E5311B5E}" destId="{4C5C8323-E82B-BF49-B9E6-C0317C5029CA}" srcOrd="3" destOrd="0" presId="urn:microsoft.com/office/officeart/2005/8/layout/default"/>
    <dgm:cxn modelId="{41B2EDDA-2492-EB43-B468-3D16B94E8349}" type="presParOf" srcId="{11A3D133-06AD-4241-BCC4-1631E5311B5E}" destId="{E2ACD345-93AB-BD44-8F41-D84CEBAFC972}" srcOrd="4" destOrd="0" presId="urn:microsoft.com/office/officeart/2005/8/layout/default"/>
    <dgm:cxn modelId="{C62A8677-5B9E-BD46-ADC5-58A091EAA2D3}" type="presParOf" srcId="{11A3D133-06AD-4241-BCC4-1631E5311B5E}" destId="{2BB0DC45-BF95-3A46-A3A7-E48F07982DFB}" srcOrd="5" destOrd="0" presId="urn:microsoft.com/office/officeart/2005/8/layout/default"/>
    <dgm:cxn modelId="{3DBA6608-A542-E645-8359-43F574AA314B}" type="presParOf" srcId="{11A3D133-06AD-4241-BCC4-1631E5311B5E}" destId="{C0373DE4-43BE-FF4F-AA93-4AFC8449D6F9}" srcOrd="6" destOrd="0" presId="urn:microsoft.com/office/officeart/2005/8/layout/default"/>
    <dgm:cxn modelId="{FF682CD0-4649-FB42-A2B4-5524FF7B6D85}" type="presParOf" srcId="{11A3D133-06AD-4241-BCC4-1631E5311B5E}" destId="{D6B4BFAC-174B-9D4B-821C-7A9DE7BDFED9}" srcOrd="7" destOrd="0" presId="urn:microsoft.com/office/officeart/2005/8/layout/default"/>
    <dgm:cxn modelId="{44839BF3-87CF-B249-98DC-82804826A207}" type="presParOf" srcId="{11A3D133-06AD-4241-BCC4-1631E5311B5E}" destId="{EE061B73-83EA-894A-B589-E6DD1E1AC3CB}" srcOrd="8" destOrd="0" presId="urn:microsoft.com/office/officeart/2005/8/layout/default"/>
    <dgm:cxn modelId="{67AFB9FA-719A-7241-BC34-D9B062F8CC38}" type="presParOf" srcId="{11A3D133-06AD-4241-BCC4-1631E5311B5E}" destId="{CE21C6A5-2002-674A-A3F9-8179F892F90E}" srcOrd="9" destOrd="0" presId="urn:microsoft.com/office/officeart/2005/8/layout/default"/>
    <dgm:cxn modelId="{4A3C2AA0-D44C-8043-AA0E-3B4BB55A208A}" type="presParOf" srcId="{11A3D133-06AD-4241-BCC4-1631E5311B5E}" destId="{FAB57FEA-6D87-1942-B911-186ACA56C19D}" srcOrd="10" destOrd="0" presId="urn:microsoft.com/office/officeart/2005/8/layout/default"/>
    <dgm:cxn modelId="{B0BE517C-62E9-EF44-9EBD-9F5485DBC38A}" type="presParOf" srcId="{11A3D133-06AD-4241-BCC4-1631E5311B5E}" destId="{E159707D-E4C4-2A47-946C-87A16F7D0A61}" srcOrd="11" destOrd="0" presId="urn:microsoft.com/office/officeart/2005/8/layout/default"/>
    <dgm:cxn modelId="{20E9649E-4846-974A-8597-3E569D2B50C0}" type="presParOf" srcId="{11A3D133-06AD-4241-BCC4-1631E5311B5E}" destId="{05EF4F58-A020-F849-A0C4-C8EADC6CAB55}" srcOrd="12" destOrd="0" presId="urn:microsoft.com/office/officeart/2005/8/layout/default"/>
    <dgm:cxn modelId="{E9532BA7-DFF0-0C43-A72E-EA971BE4508E}" type="presParOf" srcId="{11A3D133-06AD-4241-BCC4-1631E5311B5E}" destId="{8B06007B-99BF-BB45-8185-EDD0E20AF3E6}" srcOrd="13" destOrd="0" presId="urn:microsoft.com/office/officeart/2005/8/layout/default"/>
    <dgm:cxn modelId="{41F8EA6F-40FF-0A43-B9C1-00D569EDBC37}" type="presParOf" srcId="{11A3D133-06AD-4241-BCC4-1631E5311B5E}" destId="{86517193-5AD6-E14A-812E-E83A35C29165}" srcOrd="14" destOrd="0" presId="urn:microsoft.com/office/officeart/2005/8/layout/default"/>
    <dgm:cxn modelId="{206AA7E2-7F1F-E74A-BDB4-98FABDA1D186}" type="presParOf" srcId="{11A3D133-06AD-4241-BCC4-1631E5311B5E}" destId="{346AF006-FA90-BC40-835F-09686B1584A3}" srcOrd="15" destOrd="0" presId="urn:microsoft.com/office/officeart/2005/8/layout/default"/>
    <dgm:cxn modelId="{87D1B0AC-C5DF-9947-AE58-7EC6482A6CF3}" type="presParOf" srcId="{11A3D133-06AD-4241-BCC4-1631E5311B5E}" destId="{AB125761-4194-884A-BCCF-8E2298AD5F4A}" srcOrd="16" destOrd="0" presId="urn:microsoft.com/office/officeart/2005/8/layout/default"/>
    <dgm:cxn modelId="{97AB9A76-C1BC-4240-AB10-3BA6749DFEC0}" type="presParOf" srcId="{11A3D133-06AD-4241-BCC4-1631E5311B5E}" destId="{ABF72BF2-FD92-0848-B537-401CC86319CD}" srcOrd="17" destOrd="0" presId="urn:microsoft.com/office/officeart/2005/8/layout/default"/>
    <dgm:cxn modelId="{D019ACD5-C08B-8E4F-A42B-5FC0DE06B826}" type="presParOf" srcId="{11A3D133-06AD-4241-BCC4-1631E5311B5E}" destId="{AB9C9155-8398-6A48-ACB9-9B97A4D4F0C5}" srcOrd="1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522CF-66C0-1048-B38F-EC54969A34BB}">
      <dsp:nvSpPr>
        <dsp:cNvPr id="0" name=""/>
        <dsp:cNvSpPr/>
      </dsp:nvSpPr>
      <dsp:spPr>
        <a:xfrm>
          <a:off x="2362" y="98745"/>
          <a:ext cx="1874097" cy="112445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0">
            <a:lnSpc>
              <a:spcPct val="110000"/>
            </a:lnSpc>
            <a:spcBef>
              <a:spcPct val="0"/>
            </a:spcBef>
            <a:spcAft>
              <a:spcPct val="35000"/>
            </a:spcAft>
          </a:pPr>
          <a:r>
            <a:rPr lang="en-US" sz="1000" kern="1200" dirty="0" smtClean="0"/>
            <a:t>People who join clinical trials are just “guinea pigs” for research. </a:t>
          </a:r>
          <a:endParaRPr lang="en-US" sz="1000" kern="1200" dirty="0"/>
        </a:p>
      </dsp:txBody>
      <dsp:txXfrm>
        <a:off x="57254" y="153637"/>
        <a:ext cx="1764313" cy="1014674"/>
      </dsp:txXfrm>
    </dsp:sp>
    <dsp:sp modelId="{8D51C577-F83B-1B4E-8675-0DF84CD85B8F}">
      <dsp:nvSpPr>
        <dsp:cNvPr id="0" name=""/>
        <dsp:cNvSpPr/>
      </dsp:nvSpPr>
      <dsp:spPr>
        <a:xfrm>
          <a:off x="2063869" y="98745"/>
          <a:ext cx="1874097" cy="1124458"/>
        </a:xfrm>
        <a:prstGeom prst="roundRect">
          <a:avLst/>
        </a:prstGeom>
        <a:solidFill>
          <a:schemeClr val="accent4">
            <a:hueOff val="-175687"/>
            <a:satOff val="-11111"/>
            <a:lumOff val="-4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0">
            <a:lnSpc>
              <a:spcPct val="110000"/>
            </a:lnSpc>
            <a:spcBef>
              <a:spcPct val="0"/>
            </a:spcBef>
            <a:spcAft>
              <a:spcPct val="35000"/>
            </a:spcAft>
          </a:pPr>
          <a:r>
            <a:rPr lang="en-US" sz="1000" kern="1200" dirty="0" smtClean="0"/>
            <a:t>A person can leave a clinical trial whenever they want.</a:t>
          </a:r>
          <a:endParaRPr lang="en-US" sz="1000" kern="1200" dirty="0"/>
        </a:p>
      </dsp:txBody>
      <dsp:txXfrm>
        <a:off x="2118761" y="153637"/>
        <a:ext cx="1764313" cy="1014674"/>
      </dsp:txXfrm>
    </dsp:sp>
    <dsp:sp modelId="{E2ACD345-93AB-BD44-8F41-D84CEBAFC972}">
      <dsp:nvSpPr>
        <dsp:cNvPr id="0" name=""/>
        <dsp:cNvSpPr/>
      </dsp:nvSpPr>
      <dsp:spPr>
        <a:xfrm>
          <a:off x="4125377" y="98745"/>
          <a:ext cx="1874097" cy="1124458"/>
        </a:xfrm>
        <a:prstGeom prst="roundRect">
          <a:avLst/>
        </a:prstGeom>
        <a:solidFill>
          <a:schemeClr val="accent4">
            <a:hueOff val="-351373"/>
            <a:satOff val="-22222"/>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0">
            <a:lnSpc>
              <a:spcPct val="110000"/>
            </a:lnSpc>
            <a:spcBef>
              <a:spcPct val="0"/>
            </a:spcBef>
            <a:spcAft>
              <a:spcPct val="35000"/>
            </a:spcAft>
          </a:pPr>
          <a:r>
            <a:rPr lang="en-US" sz="1000" kern="1200" dirty="0" smtClean="0"/>
            <a:t>Cancer treatment clinical trials only provide  “last resort” treatment.</a:t>
          </a:r>
          <a:endParaRPr lang="en-US" sz="1000" kern="1200" dirty="0"/>
        </a:p>
      </dsp:txBody>
      <dsp:txXfrm>
        <a:off x="4180269" y="153637"/>
        <a:ext cx="1764313" cy="1014674"/>
      </dsp:txXfrm>
    </dsp:sp>
    <dsp:sp modelId="{C0373DE4-43BE-FF4F-AA93-4AFC8449D6F9}">
      <dsp:nvSpPr>
        <dsp:cNvPr id="0" name=""/>
        <dsp:cNvSpPr/>
      </dsp:nvSpPr>
      <dsp:spPr>
        <a:xfrm>
          <a:off x="6186884" y="98745"/>
          <a:ext cx="1874097" cy="1124458"/>
        </a:xfrm>
        <a:prstGeom prst="roundRect">
          <a:avLst/>
        </a:prstGeom>
        <a:solidFill>
          <a:schemeClr val="accent4">
            <a:hueOff val="-527060"/>
            <a:satOff val="-33333"/>
            <a:lumOff val="-13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0">
            <a:lnSpc>
              <a:spcPct val="110000"/>
            </a:lnSpc>
            <a:spcBef>
              <a:spcPct val="0"/>
            </a:spcBef>
            <a:spcAft>
              <a:spcPct val="35000"/>
            </a:spcAft>
          </a:pPr>
          <a:r>
            <a:rPr lang="en-US" sz="1000" kern="1200" dirty="0" smtClean="0"/>
            <a:t>You do not have to have cancer to participate in a cancer clinical trial.</a:t>
          </a:r>
          <a:endParaRPr lang="en-US" sz="1000" kern="1200" dirty="0"/>
        </a:p>
      </dsp:txBody>
      <dsp:txXfrm>
        <a:off x="6241776" y="153637"/>
        <a:ext cx="1764313" cy="1014674"/>
      </dsp:txXfrm>
    </dsp:sp>
    <dsp:sp modelId="{EE061B73-83EA-894A-B589-E6DD1E1AC3CB}">
      <dsp:nvSpPr>
        <dsp:cNvPr id="0" name=""/>
        <dsp:cNvSpPr/>
      </dsp:nvSpPr>
      <dsp:spPr>
        <a:xfrm>
          <a:off x="2362" y="1410613"/>
          <a:ext cx="1874097" cy="1124458"/>
        </a:xfrm>
        <a:prstGeom prst="roundRect">
          <a:avLst/>
        </a:prstGeom>
        <a:solidFill>
          <a:schemeClr val="accent4">
            <a:hueOff val="-702746"/>
            <a:satOff val="-44444"/>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0">
            <a:lnSpc>
              <a:spcPct val="110000"/>
            </a:lnSpc>
            <a:spcBef>
              <a:spcPct val="0"/>
            </a:spcBef>
            <a:spcAft>
              <a:spcPct val="35000"/>
            </a:spcAft>
          </a:pPr>
          <a:r>
            <a:rPr lang="en-US" sz="1000" kern="1200" dirty="0" smtClean="0"/>
            <a:t>Many people who join cancer treatment clinical trials get a sugar pill (placebo) instead of  being treated.</a:t>
          </a:r>
          <a:endParaRPr lang="en-US" sz="1000" kern="1200" dirty="0"/>
        </a:p>
      </dsp:txBody>
      <dsp:txXfrm>
        <a:off x="57254" y="1465505"/>
        <a:ext cx="1764313" cy="1014674"/>
      </dsp:txXfrm>
    </dsp:sp>
    <dsp:sp modelId="{FAB57FEA-6D87-1942-B911-186ACA56C19D}">
      <dsp:nvSpPr>
        <dsp:cNvPr id="0" name=""/>
        <dsp:cNvSpPr/>
      </dsp:nvSpPr>
      <dsp:spPr>
        <a:xfrm>
          <a:off x="2063869" y="1410613"/>
          <a:ext cx="1874097" cy="1124458"/>
        </a:xfrm>
        <a:prstGeom prst="roundRect">
          <a:avLst/>
        </a:prstGeom>
        <a:solidFill>
          <a:schemeClr val="accent4">
            <a:hueOff val="-878433"/>
            <a:satOff val="-55556"/>
            <a:lumOff val="-228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0">
            <a:lnSpc>
              <a:spcPct val="110000"/>
            </a:lnSpc>
            <a:spcBef>
              <a:spcPct val="0"/>
            </a:spcBef>
            <a:spcAft>
              <a:spcPct val="35000"/>
            </a:spcAft>
          </a:pPr>
          <a:r>
            <a:rPr lang="en-US" sz="1000" kern="1200" dirty="0" smtClean="0"/>
            <a:t>Positive results from studies conducted on mice may not translate into positive outcomes  for humans.</a:t>
          </a:r>
          <a:endParaRPr lang="en-US" sz="1000" kern="1200" dirty="0"/>
        </a:p>
      </dsp:txBody>
      <dsp:txXfrm>
        <a:off x="2118761" y="1465505"/>
        <a:ext cx="1764313" cy="1014674"/>
      </dsp:txXfrm>
    </dsp:sp>
    <dsp:sp modelId="{05EF4F58-A020-F849-A0C4-C8EADC6CAB55}">
      <dsp:nvSpPr>
        <dsp:cNvPr id="0" name=""/>
        <dsp:cNvSpPr/>
      </dsp:nvSpPr>
      <dsp:spPr>
        <a:xfrm>
          <a:off x="4125377" y="1410613"/>
          <a:ext cx="1874097" cy="1124458"/>
        </a:xfrm>
        <a:prstGeom prst="roundRect">
          <a:avLst/>
        </a:prstGeom>
        <a:solidFill>
          <a:schemeClr val="accent4">
            <a:hueOff val="-1054119"/>
            <a:satOff val="-66667"/>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0">
            <a:lnSpc>
              <a:spcPct val="110000"/>
            </a:lnSpc>
            <a:spcBef>
              <a:spcPct val="0"/>
            </a:spcBef>
            <a:spcAft>
              <a:spcPct val="35000"/>
            </a:spcAft>
          </a:pPr>
          <a:r>
            <a:rPr lang="en-US" sz="1000" kern="1200" smtClean="0"/>
            <a:t>Clinical trials are only held in large cities.</a:t>
          </a:r>
          <a:endParaRPr lang="en-US" sz="1000" kern="1200"/>
        </a:p>
      </dsp:txBody>
      <dsp:txXfrm>
        <a:off x="4180269" y="1465505"/>
        <a:ext cx="1764313" cy="1014674"/>
      </dsp:txXfrm>
    </dsp:sp>
    <dsp:sp modelId="{86517193-5AD6-E14A-812E-E83A35C29165}">
      <dsp:nvSpPr>
        <dsp:cNvPr id="0" name=""/>
        <dsp:cNvSpPr/>
      </dsp:nvSpPr>
      <dsp:spPr>
        <a:xfrm>
          <a:off x="6186884" y="1410613"/>
          <a:ext cx="1874097" cy="1124458"/>
        </a:xfrm>
        <a:prstGeom prst="roundRect">
          <a:avLst/>
        </a:prstGeom>
        <a:solidFill>
          <a:schemeClr val="accent4">
            <a:hueOff val="-1229806"/>
            <a:satOff val="-77778"/>
            <a:lumOff val="-32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0">
            <a:lnSpc>
              <a:spcPct val="110000"/>
            </a:lnSpc>
            <a:spcBef>
              <a:spcPct val="0"/>
            </a:spcBef>
            <a:spcAft>
              <a:spcPct val="35000"/>
            </a:spcAft>
          </a:pPr>
          <a:r>
            <a:rPr lang="en-US" sz="1000" kern="1200" dirty="0" smtClean="0"/>
            <a:t>New treatments may not always be better than standard treatments.</a:t>
          </a:r>
          <a:endParaRPr lang="en-US" sz="1000" kern="1200" dirty="0"/>
        </a:p>
      </dsp:txBody>
      <dsp:txXfrm>
        <a:off x="6241776" y="1465505"/>
        <a:ext cx="1764313" cy="1014674"/>
      </dsp:txXfrm>
    </dsp:sp>
    <dsp:sp modelId="{AB125761-4194-884A-BCCF-8E2298AD5F4A}">
      <dsp:nvSpPr>
        <dsp:cNvPr id="0" name=""/>
        <dsp:cNvSpPr/>
      </dsp:nvSpPr>
      <dsp:spPr>
        <a:xfrm>
          <a:off x="2063869" y="2722482"/>
          <a:ext cx="1874097" cy="1124458"/>
        </a:xfrm>
        <a:prstGeom prst="roundRect">
          <a:avLst/>
        </a:prstGeom>
        <a:solidFill>
          <a:schemeClr val="accent4">
            <a:hueOff val="-1405493"/>
            <a:satOff val="-88889"/>
            <a:lumOff val="-3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0">
            <a:lnSpc>
              <a:spcPct val="110000"/>
            </a:lnSpc>
            <a:spcBef>
              <a:spcPct val="0"/>
            </a:spcBef>
            <a:spcAft>
              <a:spcPct val="35000"/>
            </a:spcAft>
          </a:pPr>
          <a:r>
            <a:rPr lang="en-US" sz="1000" kern="1200" smtClean="0"/>
            <a:t>There are no real benefits to participating in a clinical trial.</a:t>
          </a:r>
          <a:endParaRPr lang="en-US" sz="1000" kern="1200"/>
        </a:p>
      </dsp:txBody>
      <dsp:txXfrm>
        <a:off x="2118761" y="2777374"/>
        <a:ext cx="1764313" cy="1014674"/>
      </dsp:txXfrm>
    </dsp:sp>
    <dsp:sp modelId="{AB9C9155-8398-6A48-ACB9-9B97A4D4F0C5}">
      <dsp:nvSpPr>
        <dsp:cNvPr id="0" name=""/>
        <dsp:cNvSpPr/>
      </dsp:nvSpPr>
      <dsp:spPr>
        <a:xfrm>
          <a:off x="4125377" y="2722482"/>
          <a:ext cx="1874097" cy="1124458"/>
        </a:xfrm>
        <a:prstGeom prst="roundRect">
          <a:avLst/>
        </a:prstGeom>
        <a:solidFill>
          <a:schemeClr val="accent4">
            <a:hueOff val="-1581179"/>
            <a:satOff val="-100000"/>
            <a:lumOff val="-41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0">
            <a:lnSpc>
              <a:spcPct val="110000"/>
            </a:lnSpc>
            <a:spcBef>
              <a:spcPct val="0"/>
            </a:spcBef>
            <a:spcAft>
              <a:spcPct val="35000"/>
            </a:spcAft>
          </a:pPr>
          <a:r>
            <a:rPr lang="en-US" sz="1000" kern="1200" dirty="0" smtClean="0"/>
            <a:t>A person can only sign up for a clinical trial if they agree to it. </a:t>
          </a:r>
          <a:endParaRPr lang="en-US" sz="1000" kern="1200" dirty="0"/>
        </a:p>
      </dsp:txBody>
      <dsp:txXfrm>
        <a:off x="4180269" y="2777374"/>
        <a:ext cx="1764313" cy="101467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FBCADA0-5156-A44E-87E4-CA3DFB6F8379}" type="datetimeFigureOut">
              <a:rPr lang="en-US" smtClean="0"/>
              <a:t>4/27/16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3EC16F3-27CD-A34A-8007-391E457F5F89}" type="slidenum">
              <a:rPr lang="en-US" smtClean="0"/>
              <a:t>‹#›</a:t>
            </a:fld>
            <a:endParaRPr lang="en-US"/>
          </a:p>
        </p:txBody>
      </p:sp>
    </p:spTree>
    <p:extLst>
      <p:ext uri="{BB962C8B-B14F-4D97-AF65-F5344CB8AC3E}">
        <p14:creationId xmlns:p14="http://schemas.microsoft.com/office/powerpoint/2010/main" val="8019212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6C77A7-0F86-9C4C-8197-A8114BDFF190}" type="datetimeFigureOut">
              <a:rPr lang="en-US" smtClean="0"/>
              <a:t>4/27/16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32054D-6FB6-4543-A583-F8AB5BACC237}" type="slidenum">
              <a:rPr lang="en-US" smtClean="0"/>
              <a:t>‹#›</a:t>
            </a:fld>
            <a:endParaRPr lang="en-US"/>
          </a:p>
        </p:txBody>
      </p:sp>
    </p:spTree>
    <p:extLst>
      <p:ext uri="{BB962C8B-B14F-4D97-AF65-F5344CB8AC3E}">
        <p14:creationId xmlns:p14="http://schemas.microsoft.com/office/powerpoint/2010/main" val="33238649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Pre-lesson</a:t>
            </a:r>
            <a:r>
              <a:rPr lang="en-US" sz="1200" kern="1200" baseline="0" dirty="0" smtClean="0">
                <a:solidFill>
                  <a:schemeClr val="tx1"/>
                </a:solidFill>
                <a:effectLst/>
                <a:latin typeface="+mn-lt"/>
                <a:ea typeface="+mn-ea"/>
                <a:cs typeface="+mn-cs"/>
              </a:rPr>
              <a:t> prep assignment: </a:t>
            </a:r>
            <a:r>
              <a:rPr lang="en-US" sz="1200" kern="1200" dirty="0" smtClean="0">
                <a:solidFill>
                  <a:schemeClr val="tx1"/>
                </a:solidFill>
                <a:effectLst/>
                <a:latin typeface="+mn-lt"/>
                <a:ea typeface="+mn-ea"/>
                <a:cs typeface="+mn-cs"/>
              </a:rPr>
              <a:t>One class session before </a:t>
            </a:r>
            <a:r>
              <a:rPr lang="en-US" sz="1200" kern="1200" baseline="0" dirty="0" smtClean="0">
                <a:solidFill>
                  <a:schemeClr val="tx1"/>
                </a:solidFill>
                <a:effectLst/>
                <a:latin typeface="+mn-lt"/>
                <a:ea typeface="+mn-ea"/>
                <a:cs typeface="+mn-cs"/>
              </a:rPr>
              <a:t>beginning this lesson on Pathology, </a:t>
            </a:r>
            <a:r>
              <a:rPr lang="en-US" sz="1200" kern="1200" dirty="0" smtClean="0">
                <a:solidFill>
                  <a:schemeClr val="tx1"/>
                </a:solidFill>
                <a:effectLst/>
                <a:latin typeface="+mn-lt"/>
                <a:ea typeface="+mn-ea"/>
                <a:cs typeface="+mn-cs"/>
              </a:rPr>
              <a:t>distribute the </a:t>
            </a:r>
            <a:r>
              <a:rPr lang="en-US" sz="1200" b="1" kern="1200" dirty="0" smtClean="0">
                <a:solidFill>
                  <a:schemeClr val="tx1"/>
                </a:solidFill>
                <a:effectLst/>
                <a:latin typeface="+mn-lt"/>
                <a:ea typeface="+mn-ea"/>
                <a:cs typeface="+mn-cs"/>
              </a:rPr>
              <a:t>Pathology</a:t>
            </a:r>
            <a:r>
              <a:rPr lang="en-US" sz="1200" b="1" kern="1200" baseline="0" dirty="0" smtClean="0">
                <a:solidFill>
                  <a:schemeClr val="tx1"/>
                </a:solidFill>
                <a:effectLst/>
                <a:latin typeface="+mn-lt"/>
                <a:ea typeface="+mn-ea"/>
                <a:cs typeface="+mn-cs"/>
              </a:rPr>
              <a:t> Primer </a:t>
            </a:r>
            <a:r>
              <a:rPr lang="en-US" sz="1200" kern="1200" dirty="0" smtClean="0">
                <a:solidFill>
                  <a:schemeClr val="tx1"/>
                </a:solidFill>
                <a:effectLst/>
                <a:latin typeface="+mn-lt"/>
                <a:ea typeface="+mn-ea"/>
                <a:cs typeface="+mn-cs"/>
              </a:rPr>
              <a:t>for students to complete for homework. The</a:t>
            </a:r>
            <a:r>
              <a:rPr lang="en-US" sz="1200" kern="1200" baseline="0" dirty="0" smtClean="0">
                <a:solidFill>
                  <a:schemeClr val="tx1"/>
                </a:solidFill>
                <a:effectLst/>
                <a:latin typeface="+mn-lt"/>
                <a:ea typeface="+mn-ea"/>
                <a:cs typeface="+mn-cs"/>
              </a:rPr>
              <a:t> lesson will begin with reviewing this worksheet/homework assignment.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1</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10</a:t>
            </a:fld>
            <a:endParaRPr lang="en-US"/>
          </a:p>
        </p:txBody>
      </p:sp>
    </p:spTree>
    <p:extLst>
      <p:ext uri="{BB962C8B-B14F-4D97-AF65-F5344CB8AC3E}">
        <p14:creationId xmlns:p14="http://schemas.microsoft.com/office/powerpoint/2010/main" val="3415342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Anatomical pathologists study the organs, tissues, and cells of patients. Discuss what these types of pathologists do. Autopsy pathologists and surgical pathologists perform autopsies and study the organs, tissues, and cells. Forensic pathologists work to determine cause of death. </a:t>
            </a:r>
            <a:r>
              <a:rPr lang="en-US" sz="1200" kern="1200" dirty="0" smtClean="0">
                <a:solidFill>
                  <a:schemeClr val="tx1"/>
                </a:solidFill>
                <a:effectLst/>
                <a:latin typeface="+mn-lt"/>
                <a:ea typeface="+mn-ea"/>
                <a:cs typeface="+mn-cs"/>
              </a:rPr>
              <a:t>Cytologists are technicians,</a:t>
            </a:r>
            <a:r>
              <a:rPr lang="en-US" sz="1200" kern="1200" baseline="0" dirty="0" smtClean="0">
                <a:solidFill>
                  <a:schemeClr val="tx1"/>
                </a:solidFill>
                <a:effectLst/>
                <a:latin typeface="+mn-lt"/>
                <a:ea typeface="+mn-ea"/>
                <a:cs typeface="+mn-cs"/>
              </a:rPr>
              <a:t> and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cytopathologists</a:t>
            </a:r>
            <a:r>
              <a:rPr lang="en-US" sz="1200" kern="1200" dirty="0" smtClean="0">
                <a:solidFill>
                  <a:schemeClr val="tx1"/>
                </a:solidFill>
                <a:effectLst/>
                <a:latin typeface="+mn-lt"/>
                <a:ea typeface="+mn-ea"/>
                <a:cs typeface="+mn-cs"/>
              </a:rPr>
              <a:t> are the physicians that review and interpret the specimens.</a:t>
            </a: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11</a:t>
            </a:fld>
            <a:endParaRPr lang="en-US"/>
          </a:p>
        </p:txBody>
      </p:sp>
    </p:spTree>
    <p:extLst>
      <p:ext uri="{BB962C8B-B14F-4D97-AF65-F5344CB8AC3E}">
        <p14:creationId xmlns:p14="http://schemas.microsoft.com/office/powerpoint/2010/main" val="3415342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Discuss the difference between anatomical and clinical pathologists.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12</a:t>
            </a:fld>
            <a:endParaRPr lang="en-US"/>
          </a:p>
        </p:txBody>
      </p:sp>
    </p:spTree>
    <p:extLst>
      <p:ext uri="{BB962C8B-B14F-4D97-AF65-F5344CB8AC3E}">
        <p14:creationId xmlns:p14="http://schemas.microsoft.com/office/powerpoint/2010/main" val="3415342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Discuss what pathology reports are.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13</a:t>
            </a:fld>
            <a:endParaRPr lang="en-US"/>
          </a:p>
        </p:txBody>
      </p:sp>
    </p:spTree>
    <p:extLst>
      <p:ext uri="{BB962C8B-B14F-4D97-AF65-F5344CB8AC3E}">
        <p14:creationId xmlns:p14="http://schemas.microsoft.com/office/powerpoint/2010/main" val="3415342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Ask students to if they can provide 3 reasons why pathology reports are important. </a:t>
            </a: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14</a:t>
            </a:fld>
            <a:endParaRPr lang="en-US"/>
          </a:p>
        </p:txBody>
      </p:sp>
    </p:spTree>
    <p:extLst>
      <p:ext uri="{BB962C8B-B14F-4D97-AF65-F5344CB8AC3E}">
        <p14:creationId xmlns:p14="http://schemas.microsoft.com/office/powerpoint/2010/main" val="755985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baseline="0" dirty="0" smtClean="0">
                <a:solidFill>
                  <a:schemeClr val="tx1"/>
                </a:solidFill>
                <a:effectLst/>
                <a:latin typeface="+mn-lt"/>
                <a:ea typeface="+mn-ea"/>
                <a:cs typeface="+mn-cs"/>
              </a:rPr>
              <a:t>Tell students to pull out their homework from the night before. Ask for volunteers to share their answers to the homework questions. </a:t>
            </a:r>
          </a:p>
        </p:txBody>
      </p:sp>
      <p:sp>
        <p:nvSpPr>
          <p:cNvPr id="4" name="Slide Number Placeholder 3"/>
          <p:cNvSpPr>
            <a:spLocks noGrp="1"/>
          </p:cNvSpPr>
          <p:nvPr>
            <p:ph type="sldNum" sz="quarter" idx="10"/>
          </p:nvPr>
        </p:nvSpPr>
        <p:spPr/>
        <p:txBody>
          <a:bodyPr/>
          <a:lstStyle/>
          <a:p>
            <a:fld id="{EE32054D-6FB6-4543-A583-F8AB5BACC237}" type="slidenum">
              <a:rPr lang="en-US" smtClean="0"/>
              <a:t>15</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Explain that lobular carcinoma occurs in the lobes of the breast while ductal carcinoma occurs in the ducts of the breast.</a:t>
            </a:r>
          </a:p>
          <a:p>
            <a:r>
              <a:rPr lang="en-US" sz="1200" kern="1200" dirty="0" smtClean="0">
                <a:solidFill>
                  <a:schemeClr val="tx1"/>
                </a:solidFill>
                <a:effectLst/>
                <a:latin typeface="+mn-lt"/>
                <a:ea typeface="+mn-ea"/>
                <a:cs typeface="+mn-cs"/>
              </a:rPr>
              <a:t>Suggest handing out Breast Anatomy </a:t>
            </a:r>
            <a:r>
              <a:rPr lang="en-US" sz="1200" kern="1200" dirty="0" err="1" smtClean="0">
                <a:solidFill>
                  <a:schemeClr val="tx1"/>
                </a:solidFill>
                <a:effectLst/>
                <a:latin typeface="+mn-lt"/>
                <a:ea typeface="+mn-ea"/>
                <a:cs typeface="+mn-cs"/>
              </a:rPr>
              <a:t>pg</a:t>
            </a:r>
            <a:r>
              <a:rPr lang="en-US" sz="1200" kern="1200" dirty="0" smtClean="0">
                <a:solidFill>
                  <a:schemeClr val="tx1"/>
                </a:solidFill>
                <a:effectLst/>
                <a:latin typeface="+mn-lt"/>
                <a:ea typeface="+mn-ea"/>
                <a:cs typeface="+mn-cs"/>
              </a:rPr>
              <a:t> 20 from Lesson 4 </a:t>
            </a:r>
            <a:r>
              <a:rPr lang="en-US" sz="1200" kern="1200" dirty="0" err="1" smtClean="0">
                <a:solidFill>
                  <a:schemeClr val="tx1"/>
                </a:solidFill>
                <a:effectLst/>
                <a:latin typeface="+mn-lt"/>
                <a:ea typeface="+mn-ea"/>
                <a:cs typeface="+mn-cs"/>
              </a:rPr>
              <a:t>BioCONECT</a:t>
            </a:r>
            <a:r>
              <a:rPr lang="en-US" sz="1200" kern="1200" dirty="0" smtClean="0">
                <a:solidFill>
                  <a:schemeClr val="tx1"/>
                </a:solidFill>
                <a:effectLst/>
                <a:latin typeface="+mn-lt"/>
                <a:ea typeface="+mn-ea"/>
                <a:cs typeface="+mn-cs"/>
              </a:rPr>
              <a:t> </a:t>
            </a: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16</a:t>
            </a:fld>
            <a:endParaRPr lang="en-US"/>
          </a:p>
        </p:txBody>
      </p:sp>
    </p:spTree>
    <p:extLst>
      <p:ext uri="{BB962C8B-B14F-4D97-AF65-F5344CB8AC3E}">
        <p14:creationId xmlns:p14="http://schemas.microsoft.com/office/powerpoint/2010/main" val="755985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Slides 18-19 accompany </a:t>
            </a:r>
            <a:r>
              <a:rPr lang="en-US" sz="1200" b="1" i="0" u="none" strike="noStrike" kern="1200" baseline="0" dirty="0" smtClean="0">
                <a:solidFill>
                  <a:schemeClr val="tx1"/>
                </a:solidFill>
                <a:latin typeface="+mn-lt"/>
                <a:ea typeface="+mn-ea"/>
                <a:cs typeface="+mn-cs"/>
              </a:rPr>
              <a:t>A Guide to Interpreting a Pathology Report </a:t>
            </a:r>
            <a:r>
              <a:rPr lang="en-US" sz="1200" b="0" i="0" u="none" strike="noStrike" kern="1200" baseline="0" dirty="0" smtClean="0">
                <a:solidFill>
                  <a:schemeClr val="tx1"/>
                </a:solidFill>
                <a:latin typeface="+mn-lt"/>
                <a:ea typeface="+mn-ea"/>
                <a:cs typeface="+mn-cs"/>
              </a:rPr>
              <a:t>and </a:t>
            </a:r>
            <a:r>
              <a:rPr lang="en-US" sz="1200" b="1" i="0" u="none" strike="noStrike" kern="1200" baseline="0" dirty="0" smtClean="0">
                <a:solidFill>
                  <a:schemeClr val="tx1"/>
                </a:solidFill>
                <a:latin typeface="+mn-lt"/>
                <a:ea typeface="+mn-ea"/>
                <a:cs typeface="+mn-cs"/>
              </a:rPr>
              <a:t>Naomi </a:t>
            </a:r>
            <a:r>
              <a:rPr lang="en-US" sz="1200" b="1" i="0" u="none" strike="noStrike" kern="1200" baseline="0" dirty="0" err="1" smtClean="0">
                <a:solidFill>
                  <a:schemeClr val="tx1"/>
                </a:solidFill>
                <a:latin typeface="+mn-lt"/>
                <a:ea typeface="+mn-ea"/>
                <a:cs typeface="+mn-cs"/>
              </a:rPr>
              <a:t>Lohman</a:t>
            </a:r>
            <a:r>
              <a:rPr lang="en-US" sz="1200" b="1" i="0" u="none" strike="noStrike" kern="1200" baseline="0" dirty="0" smtClean="0">
                <a:solidFill>
                  <a:schemeClr val="tx1"/>
                </a:solidFill>
                <a:latin typeface="+mn-lt"/>
                <a:ea typeface="+mn-ea"/>
                <a:cs typeface="+mn-cs"/>
              </a:rPr>
              <a:t> Pathology Report</a:t>
            </a:r>
            <a:r>
              <a:rPr lang="en-US" sz="1200" b="0" i="0" u="none" strike="noStrike" kern="1200" baseline="0" dirty="0" smtClean="0">
                <a:solidFill>
                  <a:schemeClr val="tx1"/>
                </a:solidFill>
                <a:latin typeface="+mn-lt"/>
                <a:ea typeface="+mn-ea"/>
                <a:cs typeface="+mn-cs"/>
              </a:rPr>
              <a:t>. Distribute the handouts for students to reference as you go through these slides.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Distribute Naomi </a:t>
            </a:r>
            <a:r>
              <a:rPr lang="en-US" sz="1200" kern="1200" dirty="0" err="1" smtClean="0">
                <a:solidFill>
                  <a:schemeClr val="tx1"/>
                </a:solidFill>
                <a:effectLst/>
                <a:latin typeface="+mn-lt"/>
                <a:ea typeface="+mn-ea"/>
                <a:cs typeface="+mn-cs"/>
              </a:rPr>
              <a:t>Lohman</a:t>
            </a:r>
            <a:r>
              <a:rPr lang="en-US" sz="1200" kern="1200" dirty="0" smtClean="0">
                <a:solidFill>
                  <a:schemeClr val="tx1"/>
                </a:solidFill>
                <a:effectLst/>
                <a:latin typeface="+mn-lt"/>
                <a:ea typeface="+mn-ea"/>
                <a:cs typeface="+mn-cs"/>
              </a:rPr>
              <a:t> Pathology Repot and A guide to interpreting a pathology report</a:t>
            </a:r>
            <a:r>
              <a:rPr lang="x-none" dirty="0" smtClean="0">
                <a:effectLst/>
              </a:rPr>
              <a:t> </a:t>
            </a: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17</a:t>
            </a:fld>
            <a:endParaRPr lang="en-US"/>
          </a:p>
        </p:txBody>
      </p:sp>
    </p:spTree>
    <p:extLst>
      <p:ext uri="{BB962C8B-B14F-4D97-AF65-F5344CB8AC3E}">
        <p14:creationId xmlns:p14="http://schemas.microsoft.com/office/powerpoint/2010/main" val="4015497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This is the lower half of Naomi </a:t>
            </a:r>
            <a:r>
              <a:rPr lang="en-US" sz="1200" b="0" i="0" u="none" strike="noStrike" kern="1200" baseline="0" dirty="0" err="1" smtClean="0">
                <a:solidFill>
                  <a:schemeClr val="tx1"/>
                </a:solidFill>
                <a:latin typeface="+mn-lt"/>
                <a:ea typeface="+mn-ea"/>
                <a:cs typeface="+mn-cs"/>
              </a:rPr>
              <a:t>Lohman</a:t>
            </a:r>
            <a:r>
              <a:rPr lang="en-US" sz="1200" b="0" i="0" u="none" strike="noStrike" kern="1200" baseline="0" dirty="0" smtClean="0">
                <a:solidFill>
                  <a:schemeClr val="tx1"/>
                </a:solidFill>
                <a:latin typeface="+mn-lt"/>
                <a:ea typeface="+mn-ea"/>
                <a:cs typeface="+mn-cs"/>
              </a:rPr>
              <a:t> Pathology Report. Spend time discussing each of the categories. NOTE: Handout includes additional information about “Description” and “Procedures/Addenda.”</a:t>
            </a:r>
          </a:p>
        </p:txBody>
      </p:sp>
      <p:sp>
        <p:nvSpPr>
          <p:cNvPr id="4" name="Slide Number Placeholder 3"/>
          <p:cNvSpPr>
            <a:spLocks noGrp="1"/>
          </p:cNvSpPr>
          <p:nvPr>
            <p:ph type="sldNum" sz="quarter" idx="10"/>
          </p:nvPr>
        </p:nvSpPr>
        <p:spPr/>
        <p:txBody>
          <a:bodyPr/>
          <a:lstStyle/>
          <a:p>
            <a:fld id="{EE32054D-6FB6-4543-A583-F8AB5BACC237}" type="slidenum">
              <a:rPr lang="en-US" smtClean="0"/>
              <a:t>18</a:t>
            </a:fld>
            <a:endParaRPr lang="en-US"/>
          </a:p>
        </p:txBody>
      </p:sp>
    </p:spTree>
    <p:extLst>
      <p:ext uri="{BB962C8B-B14F-4D97-AF65-F5344CB8AC3E}">
        <p14:creationId xmlns:p14="http://schemas.microsoft.com/office/powerpoint/2010/main" val="4015497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Distribute a </a:t>
            </a:r>
            <a:r>
              <a:rPr lang="en-US" sz="1200" b="1" kern="1200" dirty="0" smtClean="0">
                <a:solidFill>
                  <a:schemeClr val="tx1"/>
                </a:solidFill>
                <a:effectLst/>
                <a:latin typeface="+mn-lt"/>
                <a:ea typeface="+mn-ea"/>
                <a:cs typeface="+mn-cs"/>
              </a:rPr>
              <a:t>different</a:t>
            </a:r>
            <a:r>
              <a:rPr lang="en-US" sz="1200" kern="1200" dirty="0" smtClean="0">
                <a:solidFill>
                  <a:schemeClr val="tx1"/>
                </a:solidFill>
                <a:effectLst/>
                <a:latin typeface="+mn-lt"/>
                <a:ea typeface="+mn-ea"/>
                <a:cs typeface="+mn-cs"/>
              </a:rPr>
              <a:t> pathology report to each group (actual patients)</a:t>
            </a:r>
            <a:endParaRPr lang="x-none"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1"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19</a:t>
            </a:fld>
            <a:endParaRPr lang="en-US"/>
          </a:p>
        </p:txBody>
      </p:sp>
    </p:spTree>
    <p:extLst>
      <p:ext uri="{BB962C8B-B14F-4D97-AF65-F5344CB8AC3E}">
        <p14:creationId xmlns:p14="http://schemas.microsoft.com/office/powerpoint/2010/main" val="755985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a:t>
            </a:r>
            <a:r>
              <a:rPr lang="en-US" sz="1200" b="1" kern="1200" baseline="0" dirty="0" smtClean="0">
                <a:solidFill>
                  <a:schemeClr val="tx1"/>
                </a:solidFill>
                <a:effectLst/>
                <a:latin typeface="+mn-lt"/>
                <a:ea typeface="+mn-ea"/>
                <a:cs typeface="+mn-cs"/>
              </a:rPr>
              <a:t> Notes</a:t>
            </a:r>
          </a:p>
          <a:p>
            <a:r>
              <a:rPr lang="en-US" dirty="0" smtClean="0"/>
              <a:t>This</a:t>
            </a:r>
            <a:r>
              <a:rPr lang="en-US" baseline="0" dirty="0" smtClean="0"/>
              <a:t> lesson covers reading and interpreting pathology reports, understanding treatment options, and designing clinical trials. Day 1 focuses on the importance of pathology reports, what information is included, and how doctors take action based on them. </a:t>
            </a: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2</a:t>
            </a:fld>
            <a:endParaRPr lang="en-US"/>
          </a:p>
        </p:txBody>
      </p:sp>
    </p:spTree>
    <p:extLst>
      <p:ext uri="{BB962C8B-B14F-4D97-AF65-F5344CB8AC3E}">
        <p14:creationId xmlns:p14="http://schemas.microsoft.com/office/powerpoint/2010/main" val="1241663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Explain to students that to plan treatment, doctors need to know the extent (stage) of the disease. The stage is based on the size of the tumor and whether the cancer has spread. Staging may involve x-rays and lab tests. These tests can show whether the cancer has spread and, if so, to what parts of the body. When breast cancer spreads, cancer cells are often found in lymph nodes under the arm (axillary lymph nodes). The stage often is not known until after surgery to remove the tumor in the breast and the lymph nodes under the arm.</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Next, tell students that they will be dividing into small groups to discuss the differences between the stages. Emphasize that this is just an exercise to see what they know before learning about the stages. Ultimately you will be discussing how these stages relate to pathology reports.</a:t>
            </a:r>
          </a:p>
          <a:p>
            <a:pPr marL="0" marR="0" lvl="2"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171450" marR="0" lvl="1"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b="1" kern="1200" dirty="0" smtClean="0">
                <a:solidFill>
                  <a:schemeClr val="tx1"/>
                </a:solidFill>
                <a:effectLst/>
                <a:latin typeface="+mn-lt"/>
                <a:ea typeface="+mn-ea"/>
                <a:cs typeface="+mn-cs"/>
              </a:rPr>
              <a:t>Learning Activity: Breast Cancer Stages</a:t>
            </a:r>
          </a:p>
          <a:p>
            <a:pPr eaLnBrk="1" hangingPunct="1">
              <a:spcBef>
                <a:spcPct val="0"/>
              </a:spcBef>
            </a:pPr>
            <a:r>
              <a:rPr lang="en-US" sz="1200" b="0" i="0" u="none" strike="noStrike" kern="1200" baseline="0" dirty="0" smtClean="0">
                <a:solidFill>
                  <a:schemeClr val="tx1"/>
                </a:solidFill>
                <a:latin typeface="+mn-lt"/>
                <a:ea typeface="+mn-ea"/>
                <a:cs typeface="+mn-cs"/>
              </a:rPr>
              <a:t>Divide the class into 3-6 groups and have students brainstorm what they know about the stages of breast cancer, and what happens in each stage. Then, ask students to share any questions they have about stages of breast cancer and make a list for the class. </a:t>
            </a:r>
            <a:r>
              <a:rPr lang="en-US" dirty="0" smtClean="0">
                <a:latin typeface="Calibri" charset="0"/>
                <a:ea typeface="MS PGothic" charset="0"/>
              </a:rPr>
              <a:t>Use the smart board and write the student responses to this question in the box provided. You can then save the notes the students make to each question by one of the following methods:</a:t>
            </a:r>
          </a:p>
          <a:p>
            <a:pPr eaLnBrk="1" hangingPunct="1">
              <a:spcBef>
                <a:spcPct val="0"/>
              </a:spcBef>
            </a:pPr>
            <a:endParaRPr lang="en-US" dirty="0" smtClean="0">
              <a:latin typeface="Calibri" charset="0"/>
              <a:ea typeface="MS PGothic" charset="0"/>
            </a:endParaRPr>
          </a:p>
          <a:p>
            <a:pPr eaLnBrk="1" hangingPunct="1">
              <a:spcBef>
                <a:spcPct val="0"/>
              </a:spcBef>
            </a:pPr>
            <a:r>
              <a:rPr lang="en-US" dirty="0" smtClean="0">
                <a:latin typeface="Calibri" charset="0"/>
                <a:ea typeface="MS PGothic" charset="0"/>
              </a:rPr>
              <a:t>-Press Print Screen button on keyboard and past into a word document.</a:t>
            </a:r>
          </a:p>
          <a:p>
            <a:pPr eaLnBrk="1" hangingPunct="1">
              <a:spcBef>
                <a:spcPct val="0"/>
              </a:spcBef>
            </a:pPr>
            <a:r>
              <a:rPr lang="en-US" dirty="0" smtClean="0">
                <a:latin typeface="Calibri" charset="0"/>
                <a:ea typeface="MS PGothic" charset="0"/>
              </a:rPr>
              <a:t>-Use the screen capture feature of notebook software that comes with the smart board to add the screen to a set of class notes to be shared with the class later.</a:t>
            </a:r>
          </a:p>
          <a:p>
            <a:pPr eaLnBrk="1" hangingPunct="1">
              <a:spcBef>
                <a:spcPct val="0"/>
              </a:spcBef>
            </a:pPr>
            <a:r>
              <a:rPr lang="en-US" dirty="0" smtClean="0">
                <a:latin typeface="Calibri" charset="0"/>
                <a:ea typeface="MS PGothic" charset="0"/>
              </a:rPr>
              <a:t>-Use PowerPoint</a:t>
            </a:r>
            <a:r>
              <a:rPr lang="ja-JP" altLang="en-US" dirty="0" smtClean="0">
                <a:latin typeface="Calibri" charset="0"/>
                <a:ea typeface="MS PGothic" charset="0"/>
              </a:rPr>
              <a:t>’</a:t>
            </a:r>
            <a:r>
              <a:rPr lang="en-US" altLang="ja-JP" dirty="0" smtClean="0">
                <a:latin typeface="Calibri" charset="0"/>
                <a:ea typeface="MS PGothic" charset="0"/>
              </a:rPr>
              <a:t>s annotate pen and save the notes to the slide.</a:t>
            </a:r>
          </a:p>
          <a:p>
            <a:pPr marL="0" marR="0" lvl="2"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20</a:t>
            </a:fld>
            <a:endParaRPr lang="en-US"/>
          </a:p>
        </p:txBody>
      </p:sp>
    </p:spTree>
    <p:extLst>
      <p:ext uri="{BB962C8B-B14F-4D97-AF65-F5344CB8AC3E}">
        <p14:creationId xmlns:p14="http://schemas.microsoft.com/office/powerpoint/2010/main" val="755985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Keeping students in their groups, distribute the </a:t>
            </a:r>
            <a:r>
              <a:rPr lang="en-US" sz="1200" b="1" i="0" u="none" strike="noStrike" kern="1200" baseline="0" dirty="0" smtClean="0">
                <a:solidFill>
                  <a:schemeClr val="tx1"/>
                </a:solidFill>
                <a:latin typeface="+mn-lt"/>
                <a:ea typeface="+mn-ea"/>
                <a:cs typeface="+mn-cs"/>
              </a:rPr>
              <a:t>Cancer Stages </a:t>
            </a:r>
            <a:r>
              <a:rPr lang="en-US" sz="1200" b="0" i="0" u="none" strike="noStrike" kern="1200" baseline="0" dirty="0" smtClean="0">
                <a:solidFill>
                  <a:schemeClr val="tx1"/>
                </a:solidFill>
                <a:latin typeface="+mn-lt"/>
                <a:ea typeface="+mn-ea"/>
                <a:cs typeface="+mn-cs"/>
              </a:rPr>
              <a:t>handout and share information about breast cancer stages on the following 5 slides. Explain that there are two kinds of Stage 0 breast disease: Lobular Carcinoma in Situ (LCIS), which is defined by abnormal cells lining a lobe; and Ductal Carcinoma in Situ (DCIS), which is defined by abnormal cells lining the duct. </a:t>
            </a:r>
            <a:r>
              <a:rPr lang="en-US" sz="1800" dirty="0" smtClean="0">
                <a:latin typeface="Calisto MT"/>
                <a:cs typeface="Calisto MT"/>
              </a:rPr>
              <a:t>LCIS is </a:t>
            </a:r>
            <a:r>
              <a:rPr lang="en-US" sz="1200" kern="1200" dirty="0" smtClean="0">
                <a:solidFill>
                  <a:schemeClr val="tx1"/>
                </a:solidFill>
                <a:effectLst/>
                <a:latin typeface="+mn-lt"/>
                <a:ea typeface="+mn-ea"/>
                <a:cs typeface="+mn-cs"/>
              </a:rPr>
              <a:t>a marker for increased risk of developing breast cancer.</a:t>
            </a:r>
            <a:r>
              <a:rPr lang="en-US" sz="1800" kern="1200" baseline="0" dirty="0" smtClean="0">
                <a:solidFill>
                  <a:schemeClr val="tx1"/>
                </a:solidFill>
                <a:effectLst/>
                <a:latin typeface="Calisto MT"/>
                <a:ea typeface="+mn-ea"/>
                <a:cs typeface="Calisto MT"/>
              </a:rPr>
              <a:t> </a:t>
            </a:r>
            <a:r>
              <a:rPr lang="en-US" sz="1800" dirty="0" smtClean="0">
                <a:latin typeface="Calisto MT"/>
                <a:cs typeface="Calisto MT"/>
              </a:rPr>
              <a:t>DCIS can sometimes become invasive.</a:t>
            </a:r>
          </a:p>
          <a:p>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21</a:t>
            </a:fld>
            <a:endParaRPr lang="en-US"/>
          </a:p>
        </p:txBody>
      </p:sp>
    </p:spTree>
    <p:extLst>
      <p:ext uri="{BB962C8B-B14F-4D97-AF65-F5344CB8AC3E}">
        <p14:creationId xmlns:p14="http://schemas.microsoft.com/office/powerpoint/2010/main" val="755985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Discuss Stage 1 cancer – and refer to the handout as needed. Ask for a volunteer to explain the difference between Stage 0 and Stage I cancer. </a:t>
            </a:r>
            <a:endParaRPr lang="en-US" sz="1800" dirty="0" smtClean="0">
              <a:latin typeface="Calisto MT"/>
              <a:cs typeface="Calisto MT"/>
            </a:endParaRP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22</a:t>
            </a:fld>
            <a:endParaRPr lang="en-US"/>
          </a:p>
        </p:txBody>
      </p:sp>
    </p:spTree>
    <p:extLst>
      <p:ext uri="{BB962C8B-B14F-4D97-AF65-F5344CB8AC3E}">
        <p14:creationId xmlns:p14="http://schemas.microsoft.com/office/powerpoint/2010/main" val="755985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Discuss Stage II cancer, and ask students to share in their own words what makes a cancer Stage II versus Stage I or Stage 0. </a:t>
            </a:r>
            <a:endParaRPr lang="en-US" sz="1800" dirty="0" smtClean="0">
              <a:latin typeface="Calisto MT"/>
              <a:cs typeface="Calisto MT"/>
            </a:endParaRPr>
          </a:p>
          <a:p>
            <a:endParaRPr lang="en-US" sz="1200" b="0" i="0" u="none" strike="noStrike" kern="1200" baseline="0" dirty="0" smtClean="0">
              <a:solidFill>
                <a:schemeClr val="tx1"/>
              </a:solidFill>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sz="2000" dirty="0" smtClean="0"/>
              <a:t>REAL WORLD COMPARISON: What small object is about 5 cm large? ANSWER: A small lime is approximately 5 cm large.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23</a:t>
            </a:fld>
            <a:endParaRPr lang="en-US"/>
          </a:p>
        </p:txBody>
      </p:sp>
    </p:spTree>
    <p:extLst>
      <p:ext uri="{BB962C8B-B14F-4D97-AF65-F5344CB8AC3E}">
        <p14:creationId xmlns:p14="http://schemas.microsoft.com/office/powerpoint/2010/main" val="755985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Discuss the three categories of Stage III cancer on this slide and the three following. Discuss how these stages differ from previous ones, and each other.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24</a:t>
            </a:fld>
            <a:endParaRPr lang="en-US"/>
          </a:p>
        </p:txBody>
      </p:sp>
    </p:spTree>
    <p:extLst>
      <p:ext uri="{BB962C8B-B14F-4D97-AF65-F5344CB8AC3E}">
        <p14:creationId xmlns:p14="http://schemas.microsoft.com/office/powerpoint/2010/main" val="755985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lvl="2"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eaLnBrk="1" hangingPunct="1">
              <a:buFontTx/>
              <a:buNone/>
            </a:pPr>
            <a:r>
              <a:rPr lang="en-US" sz="2400" b="1" dirty="0" smtClean="0">
                <a:latin typeface="Arial" charset="0"/>
              </a:rPr>
              <a:t>Stage IIIA</a:t>
            </a:r>
            <a:r>
              <a:rPr lang="en-US" sz="2500" dirty="0" smtClean="0">
                <a:latin typeface="Arial" charset="0"/>
              </a:rPr>
              <a:t> is one of the following</a:t>
            </a:r>
          </a:p>
          <a:p>
            <a:r>
              <a:rPr lang="en-US" sz="1200" kern="1200" dirty="0" smtClean="0">
                <a:solidFill>
                  <a:schemeClr val="tx1"/>
                </a:solidFill>
                <a:effectLst/>
                <a:latin typeface="+mn-lt"/>
                <a:ea typeface="+mn-ea"/>
                <a:cs typeface="+mn-cs"/>
              </a:rPr>
              <a:t>Tumor size is 5 cm or less; The cancer has spread to more than 3 lymph nodes under the arm and may be either alone or attached to each other or to other structures.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Or the cancer may have spread to lymph nodes behind the breastbone.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Tumor size is greater than 5 cm. The cancer has spread to more than 3 underarm lymph nodes and may be either alone or attached to each other or to other structures. Or the cancer may have spread to lymph nodes behind the breastbone. </a:t>
            </a:r>
          </a:p>
          <a:p>
            <a:pPr marL="0" indent="0" eaLnBrk="1" hangingPunct="1">
              <a:buFont typeface="Arial"/>
              <a:buNone/>
            </a:pPr>
            <a:endParaRPr lang="en-US" sz="2000" dirty="0" smtClean="0">
              <a:latin typeface="Arial" charset="0"/>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25</a:t>
            </a:fld>
            <a:endParaRPr lang="en-US"/>
          </a:p>
        </p:txBody>
      </p:sp>
    </p:spTree>
    <p:extLst>
      <p:ext uri="{BB962C8B-B14F-4D97-AF65-F5344CB8AC3E}">
        <p14:creationId xmlns:p14="http://schemas.microsoft.com/office/powerpoint/2010/main" val="7559855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indent="0" eaLnBrk="1" hangingPunct="1">
              <a:buFont typeface="Arial"/>
              <a:buNone/>
            </a:pPr>
            <a:endParaRPr lang="en-US" sz="2000" dirty="0" smtClean="0">
              <a:latin typeface="Arial" charset="0"/>
            </a:endParaRPr>
          </a:p>
          <a:p>
            <a:pPr eaLnBrk="1" hangingPunct="1">
              <a:buFontTx/>
              <a:buNone/>
            </a:pPr>
            <a:r>
              <a:rPr lang="en-US" sz="2500" b="1" dirty="0" smtClean="0">
                <a:latin typeface="Arial" charset="0"/>
              </a:rPr>
              <a:t>Stage IIIB</a:t>
            </a:r>
            <a:r>
              <a:rPr lang="en-US" sz="2500" dirty="0" smtClean="0">
                <a:latin typeface="Arial" charset="0"/>
              </a:rPr>
              <a:t>  </a:t>
            </a:r>
          </a:p>
          <a:p>
            <a:pPr marL="342900" indent="-342900" eaLnBrk="1" hangingPunct="1">
              <a:buFont typeface="Arial"/>
              <a:buChar char="•"/>
            </a:pPr>
            <a:r>
              <a:rPr lang="en-US" sz="2000" dirty="0" smtClean="0">
                <a:latin typeface="Arial" charset="0"/>
              </a:rPr>
              <a:t>Tumor of any size that has grown into the chest wall or the skin of the breast. It may be associated with swelling of the breast or with nodules (lumps) in the breast skin.</a:t>
            </a:r>
          </a:p>
          <a:p>
            <a:pPr marL="342900" indent="-342900" eaLnBrk="1" hangingPunct="1">
              <a:buFont typeface="Arial"/>
              <a:buChar char="•"/>
            </a:pPr>
            <a:r>
              <a:rPr lang="en-US" sz="2000" dirty="0" smtClean="0">
                <a:latin typeface="Arial" charset="0"/>
              </a:rPr>
              <a:t>The cancer may have spread to underarm lymph nodes, lymph nodes which are attached to each other or to other structures, or lymph nodes behind the breastbone</a:t>
            </a:r>
          </a:p>
          <a:p>
            <a:pPr marL="342900" indent="-342900" eaLnBrk="1" hangingPunct="1">
              <a:buFont typeface="Arial"/>
              <a:buChar char="•"/>
            </a:pPr>
            <a:endParaRPr lang="en-US" sz="2000" dirty="0" smtClean="0">
              <a:latin typeface="Arial" charset="0"/>
            </a:endParaRPr>
          </a:p>
          <a:p>
            <a:pPr eaLnBrk="1" hangingPunct="1">
              <a:buFontTx/>
              <a:buNone/>
            </a:pPr>
            <a:r>
              <a:rPr lang="en-US" sz="2500" b="1" dirty="0" smtClean="0">
                <a:latin typeface="Arial" charset="0"/>
              </a:rPr>
              <a:t>Stage IIIC</a:t>
            </a:r>
            <a:r>
              <a:rPr lang="en-US" sz="2500" dirty="0" smtClean="0">
                <a:latin typeface="Arial" charset="0"/>
              </a:rPr>
              <a:t> </a:t>
            </a:r>
          </a:p>
          <a:p>
            <a:pPr marL="342900" indent="-342900" eaLnBrk="1" hangingPunct="1">
              <a:buFont typeface="Arial"/>
              <a:buChar char="•"/>
            </a:pPr>
            <a:r>
              <a:rPr lang="en-US" sz="2000" dirty="0" smtClean="0">
                <a:latin typeface="Arial" charset="0"/>
              </a:rPr>
              <a:t>Tumor of any size which has spread either to lymph nodes behind the breastbone and under the arm or to lymph nodes above or below the collarbone.</a:t>
            </a:r>
          </a:p>
          <a:p>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26</a:t>
            </a:fld>
            <a:endParaRPr lang="en-US"/>
          </a:p>
        </p:txBody>
      </p:sp>
    </p:spTree>
    <p:extLst>
      <p:ext uri="{BB962C8B-B14F-4D97-AF65-F5344CB8AC3E}">
        <p14:creationId xmlns:p14="http://schemas.microsoft.com/office/powerpoint/2010/main" val="755985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indent="0" eaLnBrk="1" hangingPunct="1">
              <a:buFont typeface="Arial"/>
              <a:buNone/>
            </a:pPr>
            <a:endParaRPr lang="en-US" sz="2000" dirty="0" smtClean="0">
              <a:latin typeface="Arial" charset="0"/>
            </a:endParaRPr>
          </a:p>
          <a:p>
            <a:pPr eaLnBrk="1" hangingPunct="1">
              <a:buFontTx/>
              <a:buNone/>
            </a:pPr>
            <a:r>
              <a:rPr lang="en-US" sz="2500" b="1" dirty="0" smtClean="0">
                <a:latin typeface="Arial" charset="0"/>
              </a:rPr>
              <a:t>Stage IIIC</a:t>
            </a:r>
            <a:r>
              <a:rPr lang="en-US" sz="2500" dirty="0" smtClean="0">
                <a:latin typeface="Arial" charset="0"/>
              </a:rPr>
              <a:t> </a:t>
            </a:r>
          </a:p>
          <a:p>
            <a:pPr marL="342900" indent="-342900" eaLnBrk="1" hangingPunct="1">
              <a:buFont typeface="Arial"/>
              <a:buChar char="•"/>
            </a:pPr>
            <a:r>
              <a:rPr lang="en-US" sz="2000" dirty="0" smtClean="0">
                <a:latin typeface="Arial" charset="0"/>
              </a:rPr>
              <a:t>Tumor of any size which has spread either to lymph nodes behind the breastbone and under the arm or to lymph nodes above or below the collarbone.</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27</a:t>
            </a:fld>
            <a:endParaRPr lang="en-US"/>
          </a:p>
        </p:txBody>
      </p:sp>
    </p:spTree>
    <p:extLst>
      <p:ext uri="{BB962C8B-B14F-4D97-AF65-F5344CB8AC3E}">
        <p14:creationId xmlns:p14="http://schemas.microsoft.com/office/powerpoint/2010/main" val="755985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Stage IV breast cancer. Discuss how this stages differs from previous ones.</a:t>
            </a:r>
          </a:p>
          <a:p>
            <a:pPr marL="0" marR="0" lvl="2"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charset="0"/>
            </a:endParaRP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28</a:t>
            </a:fld>
            <a:endParaRPr lang="en-US"/>
          </a:p>
        </p:txBody>
      </p:sp>
    </p:spTree>
    <p:extLst>
      <p:ext uri="{BB962C8B-B14F-4D97-AF65-F5344CB8AC3E}">
        <p14:creationId xmlns:p14="http://schemas.microsoft.com/office/powerpoint/2010/main" val="7559855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baseline="0" dirty="0" smtClean="0">
                <a:solidFill>
                  <a:schemeClr val="tx1"/>
                </a:solidFill>
                <a:effectLst/>
                <a:latin typeface="+mn-lt"/>
                <a:ea typeface="+mn-ea"/>
                <a:cs typeface="+mn-cs"/>
              </a:rPr>
              <a:t>Distribute </a:t>
            </a:r>
            <a:r>
              <a:rPr lang="en-US" sz="1200" b="1" kern="1200" baseline="0" dirty="0" smtClean="0">
                <a:solidFill>
                  <a:schemeClr val="tx1"/>
                </a:solidFill>
                <a:effectLst/>
                <a:latin typeface="+mn-lt"/>
                <a:ea typeface="+mn-ea"/>
                <a:cs typeface="+mn-cs"/>
              </a:rPr>
              <a:t>Tumor Grade </a:t>
            </a:r>
            <a:r>
              <a:rPr lang="en-US" sz="1200" b="0" kern="1200" baseline="0" dirty="0" smtClean="0">
                <a:solidFill>
                  <a:schemeClr val="tx1"/>
                </a:solidFill>
                <a:effectLst/>
                <a:latin typeface="+mn-lt"/>
                <a:ea typeface="+mn-ea"/>
                <a:cs typeface="+mn-cs"/>
              </a:rPr>
              <a:t>handout to each group to use with other handouts they have for the following learning activity. </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0" kern="1200" baseline="0" dirty="0" smtClean="0">
              <a:solidFill>
                <a:schemeClr val="tx1"/>
              </a:solidFill>
              <a:effectLst/>
              <a:latin typeface="+mn-lt"/>
              <a:ea typeface="+mn-ea"/>
              <a:cs typeface="+mn-cs"/>
            </a:endParaRPr>
          </a:p>
          <a:p>
            <a:pPr marL="171450" marR="0" lvl="1"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b="1" kern="1200" dirty="0" smtClean="0">
                <a:solidFill>
                  <a:schemeClr val="tx1"/>
                </a:solidFill>
                <a:effectLst/>
                <a:latin typeface="+mn-lt"/>
                <a:ea typeface="+mn-ea"/>
                <a:cs typeface="+mn-cs"/>
              </a:rPr>
              <a:t>Learning Activity: Interpreting</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Pathology Reports</a:t>
            </a:r>
          </a:p>
          <a:p>
            <a:r>
              <a:rPr lang="en-US" sz="1200" b="0" kern="1200" dirty="0" smtClean="0">
                <a:solidFill>
                  <a:schemeClr val="tx1"/>
                </a:solidFill>
                <a:effectLst/>
                <a:latin typeface="+mn-lt"/>
                <a:ea typeface="+mn-ea"/>
                <a:cs typeface="+mn-cs"/>
              </a:rPr>
              <a:t>Next, ask each</a:t>
            </a:r>
            <a:r>
              <a:rPr lang="en-US" sz="1200" b="0" kern="1200" baseline="0" dirty="0" smtClean="0">
                <a:solidFill>
                  <a:schemeClr val="tx1"/>
                </a:solidFill>
                <a:effectLst/>
                <a:latin typeface="+mn-lt"/>
                <a:ea typeface="+mn-ea"/>
                <a:cs typeface="+mn-cs"/>
              </a:rPr>
              <a:t> group to create </a:t>
            </a:r>
            <a:r>
              <a:rPr lang="en-US" sz="1200" b="0" i="0" u="none" strike="noStrike" kern="1200" baseline="0" dirty="0" smtClean="0">
                <a:solidFill>
                  <a:schemeClr val="tx1"/>
                </a:solidFill>
                <a:latin typeface="+mn-lt"/>
                <a:ea typeface="+mn-ea"/>
                <a:cs typeface="+mn-cs"/>
              </a:rPr>
              <a:t>a chart or presentation highlighting information for their patient indicated on the slide. Make sure students are able to locate the relevant information and remind them to refer to </a:t>
            </a:r>
            <a:r>
              <a:rPr lang="en-US" sz="1200" b="1" i="0" u="none" strike="noStrike" kern="1200" baseline="0" dirty="0" smtClean="0">
                <a:solidFill>
                  <a:schemeClr val="tx1"/>
                </a:solidFill>
                <a:latin typeface="+mn-lt"/>
                <a:ea typeface="+mn-ea"/>
                <a:cs typeface="+mn-cs"/>
              </a:rPr>
              <a:t>A Guide to Interpreting a Pathology Report</a:t>
            </a:r>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Cancer Stages </a:t>
            </a:r>
            <a:r>
              <a:rPr lang="en-US" sz="1200" b="0" i="0" u="none" strike="noStrike" kern="1200" baseline="0" dirty="0" smtClean="0">
                <a:solidFill>
                  <a:schemeClr val="tx1"/>
                </a:solidFill>
                <a:latin typeface="+mn-lt"/>
                <a:ea typeface="+mn-ea"/>
                <a:cs typeface="+mn-cs"/>
              </a:rPr>
              <a:t>and</a:t>
            </a:r>
            <a:r>
              <a:rPr lang="en-US" sz="1200" b="1" i="0" u="none" strike="noStrike" kern="1200" baseline="0" dirty="0" smtClean="0">
                <a:solidFill>
                  <a:schemeClr val="tx1"/>
                </a:solidFill>
                <a:latin typeface="+mn-lt"/>
                <a:ea typeface="+mn-ea"/>
                <a:cs typeface="+mn-cs"/>
              </a:rPr>
              <a:t> Tumor Grade </a:t>
            </a:r>
            <a:r>
              <a:rPr lang="en-US" sz="1200" b="0" i="0" u="none" strike="noStrike" kern="1200" baseline="0" dirty="0" smtClean="0">
                <a:solidFill>
                  <a:schemeClr val="tx1"/>
                </a:solidFill>
                <a:latin typeface="+mn-lt"/>
                <a:ea typeface="+mn-ea"/>
                <a:cs typeface="+mn-cs"/>
              </a:rPr>
              <a:t>for assistance. When the groups have completed their chart, display them in the room and have each group present their patient’s report.</a:t>
            </a:r>
          </a:p>
          <a:p>
            <a:endParaRPr lang="en-US" sz="1200" b="0" i="0" u="none" strike="noStrike"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Distribute a </a:t>
            </a:r>
            <a:r>
              <a:rPr lang="en-US" sz="1200" b="1" kern="1200" dirty="0" smtClean="0">
                <a:solidFill>
                  <a:schemeClr val="tx1"/>
                </a:solidFill>
                <a:effectLst/>
                <a:latin typeface="+mn-lt"/>
                <a:ea typeface="+mn-ea"/>
                <a:cs typeface="+mn-cs"/>
              </a:rPr>
              <a:t>different</a:t>
            </a:r>
            <a:r>
              <a:rPr lang="en-US" sz="1200" kern="1200" dirty="0" smtClean="0">
                <a:solidFill>
                  <a:schemeClr val="tx1"/>
                </a:solidFill>
                <a:effectLst/>
                <a:latin typeface="+mn-lt"/>
                <a:ea typeface="+mn-ea"/>
                <a:cs typeface="+mn-cs"/>
              </a:rPr>
              <a:t> pathology report to each group (actual patients)</a:t>
            </a:r>
            <a:endParaRPr lang="x-none" sz="1200" kern="1200" dirty="0" smtClean="0">
              <a:solidFill>
                <a:schemeClr val="tx1"/>
              </a:solidFill>
              <a:effectLst/>
              <a:latin typeface="+mn-lt"/>
              <a:ea typeface="+mn-ea"/>
              <a:cs typeface="+mn-cs"/>
            </a:endParaRPr>
          </a:p>
          <a:p>
            <a:endParaRPr lang="en-US" sz="1200" b="0" i="0" u="none" strike="noStrike"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29</a:t>
            </a:fld>
            <a:endParaRPr lang="en-US"/>
          </a:p>
        </p:txBody>
      </p:sp>
    </p:spTree>
    <p:extLst>
      <p:ext uri="{BB962C8B-B14F-4D97-AF65-F5344CB8AC3E}">
        <p14:creationId xmlns:p14="http://schemas.microsoft.com/office/powerpoint/2010/main" val="755985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2"/>
              <a:buChar char="u"/>
            </a:pPr>
            <a:r>
              <a:rPr lang="en-US" sz="1200" b="1" kern="1200" dirty="0" smtClean="0">
                <a:solidFill>
                  <a:schemeClr val="tx1"/>
                </a:solidFill>
                <a:effectLst/>
                <a:latin typeface="+mn-lt"/>
                <a:ea typeface="+mn-ea"/>
                <a:cs typeface="+mn-cs"/>
              </a:rPr>
              <a:t>Instructor</a:t>
            </a:r>
            <a:r>
              <a:rPr lang="en-US" sz="1200" b="1" kern="1200" baseline="0" dirty="0" smtClean="0">
                <a:solidFill>
                  <a:schemeClr val="tx1"/>
                </a:solidFill>
                <a:effectLst/>
                <a:latin typeface="+mn-lt"/>
                <a:ea typeface="+mn-ea"/>
                <a:cs typeface="+mn-cs"/>
              </a:rPr>
              <a:t> Notes</a:t>
            </a:r>
          </a:p>
          <a:p>
            <a:pPr marL="0" indent="0">
              <a:buFont typeface="Wingdings" charset="2"/>
              <a:buNone/>
            </a:pPr>
            <a:endParaRPr lang="en-US" sz="1200" b="1" kern="1200" dirty="0" smtClean="0">
              <a:solidFill>
                <a:schemeClr val="tx1"/>
              </a:solidFill>
              <a:effectLst/>
              <a:latin typeface="+mn-lt"/>
              <a:ea typeface="+mn-ea"/>
              <a:cs typeface="+mn-cs"/>
            </a:endParaRPr>
          </a:p>
          <a:p>
            <a:pPr marL="0" indent="0">
              <a:buFont typeface="Wingdings" charset="2"/>
              <a:buNone/>
            </a:pPr>
            <a:r>
              <a:rPr lang="en-US" sz="1200" b="1" kern="1200" dirty="0" smtClean="0">
                <a:solidFill>
                  <a:schemeClr val="tx1"/>
                </a:solidFill>
                <a:effectLst/>
                <a:latin typeface="+mn-lt"/>
                <a:ea typeface="+mn-ea"/>
                <a:cs typeface="+mn-cs"/>
              </a:rPr>
              <a:t>Lesson Summary:</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[TK] </a:t>
            </a:r>
            <a:r>
              <a:rPr lang="en-US" sz="1200" b="1" kern="1200" dirty="0" smtClean="0">
                <a:solidFill>
                  <a:schemeClr val="tx1"/>
                </a:solidFill>
                <a:effectLst/>
                <a:latin typeface="+mn-lt"/>
                <a:ea typeface="+mn-ea"/>
                <a:cs typeface="+mn-cs"/>
              </a:rPr>
              <a:t>Lesson Duration: </a:t>
            </a:r>
            <a:r>
              <a:rPr lang="en-US" sz="1200" kern="1200" dirty="0" smtClean="0">
                <a:solidFill>
                  <a:schemeClr val="tx1"/>
                </a:solidFill>
                <a:effectLst/>
                <a:latin typeface="+mn-lt"/>
                <a:ea typeface="+mn-ea"/>
                <a:cs typeface="+mn-cs"/>
              </a:rPr>
              <a:t>One 45-60 minute class periods.</a:t>
            </a: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21283217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dirty="0" smtClean="0">
                <a:solidFill>
                  <a:schemeClr val="tx1"/>
                </a:solidFill>
                <a:effectLst/>
                <a:latin typeface="+mn-lt"/>
                <a:ea typeface="+mn-ea"/>
                <a:cs typeface="+mn-cs"/>
              </a:rPr>
              <a:t>Ask</a:t>
            </a:r>
            <a:r>
              <a:rPr lang="en-US" sz="1200" b="0" kern="1200" baseline="0" dirty="0" smtClean="0">
                <a:solidFill>
                  <a:schemeClr val="tx1"/>
                </a:solidFill>
                <a:effectLst/>
                <a:latin typeface="+mn-lt"/>
                <a:ea typeface="+mn-ea"/>
                <a:cs typeface="+mn-cs"/>
              </a:rPr>
              <a:t> students to demonstrate their understanding of a pathology report with this writing assignment. </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30</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a:t>
            </a:r>
            <a:r>
              <a:rPr lang="en-US" sz="1200" b="1" kern="1200" baseline="0" dirty="0" smtClean="0">
                <a:solidFill>
                  <a:schemeClr val="tx1"/>
                </a:solidFill>
                <a:effectLst/>
                <a:latin typeface="+mn-lt"/>
                <a:ea typeface="+mn-ea"/>
                <a:cs typeface="+mn-cs"/>
              </a:rPr>
              <a:t> Notes</a:t>
            </a:r>
          </a:p>
          <a:p>
            <a:r>
              <a:rPr lang="en-US" sz="1200" b="0" i="0" u="none" strike="noStrike" kern="1200" baseline="0" dirty="0" smtClean="0">
                <a:solidFill>
                  <a:schemeClr val="tx1"/>
                </a:solidFill>
                <a:latin typeface="+mn-lt"/>
                <a:ea typeface="+mn-ea"/>
                <a:cs typeface="+mn-cs"/>
              </a:rPr>
              <a:t>Students investigate the different treatment options for patients with breast cancer. They will also review the pathology reports from Day 1 to draw conclusions about possible treatment approaches based on evidence.</a:t>
            </a:r>
            <a:endParaRPr lang="en-US" sz="1200" b="1"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31</a:t>
            </a:fld>
            <a:endParaRPr lang="en-US"/>
          </a:p>
        </p:txBody>
      </p:sp>
    </p:spTree>
    <p:extLst>
      <p:ext uri="{BB962C8B-B14F-4D97-AF65-F5344CB8AC3E}">
        <p14:creationId xmlns:p14="http://schemas.microsoft.com/office/powerpoint/2010/main" val="1241663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Ask one or two students to share their experiences with an injury</a:t>
            </a:r>
            <a:r>
              <a:rPr lang="en-US" sz="1200" kern="1200" baseline="0" dirty="0" smtClean="0">
                <a:solidFill>
                  <a:schemeClr val="tx1"/>
                </a:solidFill>
                <a:effectLst/>
                <a:latin typeface="+mn-lt"/>
                <a:ea typeface="+mn-ea"/>
                <a:cs typeface="+mn-cs"/>
              </a:rPr>
              <a:t> or illness that led to choosing a method of recovery. This could include taking a certain type of medication that had side effects versus another, or doing physical therapy instead of surgery</a:t>
            </a:r>
            <a:r>
              <a:rPr lang="en-US" sz="1200" kern="1200" dirty="0" smtClean="0">
                <a:solidFill>
                  <a:schemeClr val="tx1"/>
                </a:solidFill>
                <a:effectLst/>
                <a:latin typeface="+mn-lt"/>
                <a:ea typeface="+mn-ea"/>
                <a:cs typeface="+mn-cs"/>
              </a:rPr>
              <a:t>. Or, share an example from your life in which you had a choice to make and ask for</a:t>
            </a:r>
            <a:r>
              <a:rPr lang="en-US" sz="1200" kern="1200" baseline="0" dirty="0" smtClean="0">
                <a:solidFill>
                  <a:schemeClr val="tx1"/>
                </a:solidFill>
                <a:effectLst/>
                <a:latin typeface="+mn-lt"/>
                <a:ea typeface="+mn-ea"/>
                <a:cs typeface="+mn-cs"/>
              </a:rPr>
              <a:t> students to share what their decision would have been and why.</a:t>
            </a:r>
            <a:endParaRPr lang="en-US" sz="1200" kern="1200" dirty="0" smtClean="0">
              <a:solidFill>
                <a:schemeClr val="tx1"/>
              </a:solidFill>
              <a:effectLst/>
              <a:latin typeface="+mn-lt"/>
              <a:ea typeface="+mn-ea"/>
              <a:cs typeface="+mn-cs"/>
            </a:endParaRP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Learning Activity</a:t>
            </a:r>
          </a:p>
          <a:p>
            <a:pPr lvl="0"/>
            <a:r>
              <a:rPr lang="en-US" sz="1200" kern="1200" dirty="0" smtClean="0">
                <a:solidFill>
                  <a:schemeClr val="tx1"/>
                </a:solidFill>
                <a:effectLst/>
                <a:latin typeface="+mn-lt"/>
                <a:ea typeface="+mn-ea"/>
                <a:cs typeface="+mn-cs"/>
              </a:rPr>
              <a:t>This activity should get students talking</a:t>
            </a:r>
            <a:r>
              <a:rPr lang="en-US" sz="1200" kern="1200" baseline="0" dirty="0" smtClean="0">
                <a:solidFill>
                  <a:schemeClr val="tx1"/>
                </a:solidFill>
                <a:effectLst/>
                <a:latin typeface="+mn-lt"/>
                <a:ea typeface="+mn-ea"/>
                <a:cs typeface="+mn-cs"/>
              </a:rPr>
              <a:t> choices, pros and cons of decisions, and how an individual’s lifestyle, age, or general preference can come into play when making health decisions. </a:t>
            </a:r>
            <a:endParaRPr lang="en-US" sz="1200" b="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32</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Review</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Begin by reviewing the learning activity from Lesson 1, What Do You Believe? Focus on the following statements and review the answers:</a:t>
            </a:r>
          </a:p>
          <a:p>
            <a:pPr marL="171450" indent="-171450">
              <a:buFont typeface="Arial"/>
              <a:buChar char="•"/>
            </a:pPr>
            <a:r>
              <a:rPr lang="en-US" sz="1200" b="0" i="0" u="none" strike="noStrike" kern="1200" baseline="0" dirty="0" smtClean="0">
                <a:solidFill>
                  <a:schemeClr val="tx1"/>
                </a:solidFill>
                <a:latin typeface="+mn-lt"/>
                <a:ea typeface="+mn-ea"/>
                <a:cs typeface="+mn-cs"/>
              </a:rPr>
              <a:t>Treating cancer with surgery can cause it to spread throughout the body.</a:t>
            </a:r>
          </a:p>
          <a:p>
            <a:pPr marL="171450" indent="-171450">
              <a:buFont typeface="Arial"/>
              <a:buChar char="•"/>
            </a:pPr>
            <a:r>
              <a:rPr lang="en-US" sz="1200" b="0" i="0" u="none" strike="noStrike" kern="1200" baseline="0" dirty="0" smtClean="0">
                <a:solidFill>
                  <a:schemeClr val="tx1"/>
                </a:solidFill>
                <a:latin typeface="+mn-lt"/>
                <a:ea typeface="+mn-ea"/>
                <a:cs typeface="+mn-cs"/>
              </a:rPr>
              <a:t>Cancer is something that can be effectively treated. There is currently a cure for cancer but the medical industry won’t tell the public about it because they make too much money treating cancer patients.</a:t>
            </a:r>
          </a:p>
          <a:p>
            <a:r>
              <a:rPr lang="en-US" sz="1200" b="0" i="0" u="none" strike="noStrike" kern="1200" baseline="0" dirty="0" smtClean="0">
                <a:solidFill>
                  <a:schemeClr val="tx1"/>
                </a:solidFill>
                <a:latin typeface="+mn-lt"/>
                <a:ea typeface="+mn-ea"/>
                <a:cs typeface="+mn-cs"/>
              </a:rPr>
              <a:t>Next review relevant cancer treatment questions generated in Lesson 1, if applicable. If you feel comfortable, students could also share any experiences of family members or friends who have gone through cancer treatment.</a:t>
            </a:r>
          </a:p>
        </p:txBody>
      </p:sp>
      <p:sp>
        <p:nvSpPr>
          <p:cNvPr id="4" name="Slide Number Placeholder 3"/>
          <p:cNvSpPr>
            <a:spLocks noGrp="1"/>
          </p:cNvSpPr>
          <p:nvPr>
            <p:ph type="sldNum" sz="quarter" idx="10"/>
          </p:nvPr>
        </p:nvSpPr>
        <p:spPr/>
        <p:txBody>
          <a:bodyPr/>
          <a:lstStyle/>
          <a:p>
            <a:fld id="{EE32054D-6FB6-4543-A583-F8AB5BACC237}" type="slidenum">
              <a:rPr lang="en-US" smtClean="0"/>
              <a:t>33</a:t>
            </a:fld>
            <a:endParaRPr lang="en-US"/>
          </a:p>
        </p:txBody>
      </p:sp>
    </p:spTree>
    <p:extLst>
      <p:ext uri="{BB962C8B-B14F-4D97-AF65-F5344CB8AC3E}">
        <p14:creationId xmlns:p14="http://schemas.microsoft.com/office/powerpoint/2010/main" val="39724454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indent="0">
              <a:buFont typeface="Arial"/>
              <a:buNone/>
            </a:pPr>
            <a:endParaRPr lang="en-US" sz="1200" b="1" i="0" u="none" strike="noStrike" kern="1200" baseline="0" dirty="0" smtClean="0">
              <a:solidFill>
                <a:schemeClr val="tx1"/>
              </a:solidFill>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b="1" i="0" u="none" strike="noStrike" kern="1200" baseline="0" dirty="0" smtClean="0">
                <a:solidFill>
                  <a:schemeClr val="tx1"/>
                </a:solidFill>
                <a:latin typeface="+mn-lt"/>
                <a:ea typeface="+mn-ea"/>
                <a:cs typeface="+mn-cs"/>
              </a:rPr>
              <a:t>Learning Activity: KWL Chart</a:t>
            </a:r>
          </a:p>
          <a:p>
            <a:r>
              <a:rPr lang="en-US" sz="1200" b="0" i="0" u="none" strike="noStrike" kern="1200" baseline="0" dirty="0" smtClean="0">
                <a:solidFill>
                  <a:schemeClr val="tx1"/>
                </a:solidFill>
                <a:latin typeface="+mn-lt"/>
                <a:ea typeface="+mn-ea"/>
                <a:cs typeface="+mn-cs"/>
              </a:rPr>
              <a:t>Divide the class into five-person groups and distribute flip chart paper and markers to each group. Ask the groups to create a KWL chart. Allow groups time to complete their KWL chart. Post each group’s chart and discuss as a class.</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Optional:</a:t>
            </a:r>
            <a:r>
              <a:rPr lang="en-US" sz="1200" b="0" i="0" u="none" strike="noStrike" kern="1200" baseline="0" dirty="0" smtClean="0">
                <a:solidFill>
                  <a:schemeClr val="tx1"/>
                </a:solidFill>
                <a:latin typeface="+mn-lt"/>
                <a:ea typeface="+mn-ea"/>
                <a:cs typeface="+mn-cs"/>
              </a:rPr>
              <a:t> Students can also do this using an online shared Google doc and project their work on the </a:t>
            </a:r>
            <a:r>
              <a:rPr lang="en-US" sz="1200" b="0" i="0" u="none" strike="noStrike" kern="1200" baseline="0" dirty="0" err="1" smtClean="0">
                <a:solidFill>
                  <a:schemeClr val="tx1"/>
                </a:solidFill>
                <a:latin typeface="+mn-lt"/>
                <a:ea typeface="+mn-ea"/>
                <a:cs typeface="+mn-cs"/>
              </a:rPr>
              <a:t>Smartboard</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34</a:t>
            </a:fld>
            <a:endParaRPr lang="en-US"/>
          </a:p>
        </p:txBody>
      </p:sp>
    </p:spTree>
    <p:extLst>
      <p:ext uri="{BB962C8B-B14F-4D97-AF65-F5344CB8AC3E}">
        <p14:creationId xmlns:p14="http://schemas.microsoft.com/office/powerpoint/2010/main" val="39724454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a:t>
            </a:r>
            <a:r>
              <a:rPr lang="en-US" sz="1200" b="1" kern="1200" baseline="0" dirty="0" smtClean="0">
                <a:solidFill>
                  <a:schemeClr val="tx1"/>
                </a:solidFill>
                <a:effectLst/>
                <a:latin typeface="+mn-lt"/>
                <a:ea typeface="+mn-ea"/>
                <a:cs typeface="+mn-cs"/>
              </a:rPr>
              <a:t> Notes</a:t>
            </a:r>
          </a:p>
          <a:p>
            <a:r>
              <a:rPr lang="en-US" sz="1200" b="0" i="0" u="none" strike="noStrike" kern="1200" baseline="0" dirty="0" smtClean="0">
                <a:solidFill>
                  <a:schemeClr val="tx1"/>
                </a:solidFill>
                <a:latin typeface="+mn-lt"/>
                <a:ea typeface="+mn-ea"/>
                <a:cs typeface="+mn-cs"/>
              </a:rPr>
              <a:t>Introduce the </a:t>
            </a:r>
            <a:r>
              <a:rPr lang="en-US" sz="1200" b="1" i="0" u="none" strike="noStrike" kern="1200" baseline="0" dirty="0" smtClean="0">
                <a:solidFill>
                  <a:schemeClr val="tx1"/>
                </a:solidFill>
                <a:latin typeface="+mn-lt"/>
                <a:ea typeface="+mn-ea"/>
                <a:cs typeface="+mn-cs"/>
              </a:rPr>
              <a:t>Treatment Options Jigsaw Activity</a:t>
            </a:r>
            <a:r>
              <a:rPr lang="en-US" sz="1200" b="0" i="0" u="none" strike="noStrike" kern="1200" baseline="0" dirty="0" smtClean="0">
                <a:solidFill>
                  <a:schemeClr val="tx1"/>
                </a:solidFill>
                <a:latin typeface="+mn-lt"/>
                <a:ea typeface="+mn-ea"/>
                <a:cs typeface="+mn-cs"/>
              </a:rPr>
              <a:t>. Emphasize that during this jigsaw, each individual student is responsible for his or her own work and that the success of the group depends on the work of every person. Use the same groups that were created for the previous KWL activity. </a:t>
            </a:r>
          </a:p>
          <a:p>
            <a:endParaRPr lang="en-US" sz="1200" b="0" i="0" u="none" strike="noStrike" kern="1200" baseline="0" dirty="0" smtClean="0">
              <a:solidFill>
                <a:schemeClr val="tx1"/>
              </a:solidFill>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b="1" i="0" u="none" strike="noStrike" kern="1200" baseline="0" dirty="0" smtClean="0">
                <a:solidFill>
                  <a:schemeClr val="tx1"/>
                </a:solidFill>
                <a:latin typeface="+mn-lt"/>
                <a:ea typeface="+mn-ea"/>
                <a:cs typeface="+mn-cs"/>
              </a:rPr>
              <a:t>Learning Activity: Treatment Options Jigsaw</a:t>
            </a:r>
          </a:p>
          <a:p>
            <a:r>
              <a:rPr lang="en-US" sz="1200" b="0" i="0" u="none" strike="noStrike" kern="1200" baseline="0" dirty="0" smtClean="0">
                <a:solidFill>
                  <a:schemeClr val="tx1"/>
                </a:solidFill>
                <a:latin typeface="+mn-lt"/>
                <a:ea typeface="+mn-ea"/>
                <a:cs typeface="+mn-cs"/>
              </a:rPr>
              <a:t>A. Use the same groups that completed a KWL chart together. Assign or ask groups to select a leader, recorder, typist, etc.</a:t>
            </a:r>
          </a:p>
          <a:p>
            <a:r>
              <a:rPr lang="en-US" sz="1200" b="0" i="0" u="none" strike="noStrike" kern="1200" baseline="0" dirty="0" smtClean="0">
                <a:solidFill>
                  <a:schemeClr val="tx1"/>
                </a:solidFill>
                <a:latin typeface="+mn-lt"/>
                <a:ea typeface="+mn-ea"/>
                <a:cs typeface="+mn-cs"/>
              </a:rPr>
              <a:t>B. Assign each student in the KWL jigsaw group a cancer treatment (or combined treatments depending on the size of the group). The five cancer treatments included are 1) biological therapy, 2) chemotherapy, 3) hormone therapy, 4) radiation therapy and 5) surgery. You can chunk the treatments together if you prefer to work with fewer groups. Tell the class that each student in their group will become an expert in one treatment (or treatments, if you chunk treatments together.)</a:t>
            </a:r>
          </a:p>
          <a:p>
            <a:r>
              <a:rPr lang="en-US" sz="1200" b="0" i="0" u="none" strike="noStrike" kern="1200" baseline="0" dirty="0" smtClean="0">
                <a:solidFill>
                  <a:schemeClr val="tx1"/>
                </a:solidFill>
                <a:latin typeface="+mn-lt"/>
                <a:ea typeface="+mn-ea"/>
                <a:cs typeface="+mn-cs"/>
              </a:rPr>
              <a:t>C. Have each treatment expert group gather separately. Provide each expert group with the appropriate Cancer Treatment factsheet(s) and the Cancer Treatment Summary worksheet.</a:t>
            </a:r>
          </a:p>
          <a:p>
            <a:r>
              <a:rPr lang="en-US" sz="1200" b="0" i="0" u="none" strike="noStrike" kern="1200" baseline="0" dirty="0" smtClean="0">
                <a:solidFill>
                  <a:schemeClr val="tx1"/>
                </a:solidFill>
                <a:latin typeface="+mn-lt"/>
                <a:ea typeface="+mn-ea"/>
                <a:cs typeface="+mn-cs"/>
              </a:rPr>
              <a:t>D. Allow the Treatment expert groups to read their specific treatment factsheet. As an expert group, they should seek to answer the questions generated in Lesson 2 or from the KWL charts, and complete the appropriate row for their treatment on the Cancer Treatments Summary worksheet. Students do not need to memorize the information, but should have a firm understanding of the treatment information. They may need to do additional research if the factsheet does not answer all their questions.</a:t>
            </a:r>
          </a:p>
          <a:p>
            <a:r>
              <a:rPr lang="en-US" sz="1200" b="0" i="0" u="none" strike="noStrike" kern="1200" baseline="0" dirty="0" smtClean="0">
                <a:solidFill>
                  <a:schemeClr val="tx1"/>
                </a:solidFill>
                <a:latin typeface="+mn-lt"/>
                <a:ea typeface="+mn-ea"/>
                <a:cs typeface="+mn-cs"/>
              </a:rPr>
              <a:t>E. After each Treatment expert group has discussed their treatment, have students regroup into their original KWL jigsaw group.</a:t>
            </a:r>
          </a:p>
          <a:p>
            <a:r>
              <a:rPr lang="en-US" sz="1200" b="0" i="0" u="none" strike="noStrike" kern="1200" baseline="0" dirty="0" smtClean="0">
                <a:solidFill>
                  <a:schemeClr val="tx1"/>
                </a:solidFill>
                <a:latin typeface="+mn-lt"/>
                <a:ea typeface="+mn-ea"/>
                <a:cs typeface="+mn-cs"/>
              </a:rPr>
              <a:t>F. Each expert then presents information to their KWL jigsaw group on their assigned treatment and states what the Treatment expert group consensus was on the characteristics of the treatment. While the information is discussed, students complete their charts on the Cancer Treatment Summary worksheet.</a:t>
            </a:r>
          </a:p>
          <a:p>
            <a:r>
              <a:rPr lang="en-US" sz="1200" b="0" i="0" u="none" strike="noStrike" kern="1200" baseline="0" dirty="0" smtClean="0">
                <a:solidFill>
                  <a:schemeClr val="tx1"/>
                </a:solidFill>
                <a:latin typeface="+mn-lt"/>
                <a:ea typeface="+mn-ea"/>
                <a:cs typeface="+mn-cs"/>
              </a:rPr>
              <a:t>G. Be mindful of each group’s progress by moving around the room and asking the group leaders to describe how the lesson is going. If problems arise with students who are not participating, work with that specific group to draw the information out of the student.</a:t>
            </a:r>
          </a:p>
          <a:p>
            <a:r>
              <a:rPr lang="en-US" sz="1200" b="0" i="0" u="none" strike="noStrike" kern="1200" baseline="0" dirty="0" smtClean="0">
                <a:solidFill>
                  <a:schemeClr val="tx1"/>
                </a:solidFill>
                <a:latin typeface="+mn-lt"/>
                <a:ea typeface="+mn-ea"/>
                <a:cs typeface="+mn-cs"/>
              </a:rPr>
              <a:t>H. Have each jigsaw group complete their KWL chart by filling in the L column (what they learned). Review the updated KWL charts as a class.</a:t>
            </a:r>
          </a:p>
          <a:p>
            <a:pPr marL="0" indent="0">
              <a:buNone/>
            </a:pPr>
            <a:r>
              <a:rPr lang="en-US" sz="1200" b="0" i="0" u="none" strike="noStrike" kern="1200" baseline="0" dirty="0" smtClean="0">
                <a:solidFill>
                  <a:schemeClr val="tx1"/>
                </a:solidFill>
                <a:latin typeface="+mn-lt"/>
                <a:ea typeface="+mn-ea"/>
                <a:cs typeface="+mn-cs"/>
              </a:rPr>
              <a:t>I. Collect the KWL charts from each group at the end of the lesson. The KWL charts could be used to create an assessment for students.</a:t>
            </a:r>
          </a:p>
          <a:p>
            <a:pPr marL="285750" indent="-285750">
              <a:buAutoNum type="romanUcPeriod"/>
            </a:pPr>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Optional: </a:t>
            </a:r>
            <a:r>
              <a:rPr lang="en-US" sz="1200" b="0" i="0" u="none" strike="noStrike" kern="1200" baseline="0" dirty="0" smtClean="0">
                <a:solidFill>
                  <a:schemeClr val="tx1"/>
                </a:solidFill>
                <a:latin typeface="+mn-lt"/>
                <a:ea typeface="+mn-ea"/>
                <a:cs typeface="+mn-cs"/>
              </a:rPr>
              <a:t>You can also do this as a Safari activity. Have each group research their treatment option and create a poster. Display the completed posters and allow students time to examine all posters. Have each group present their poster to the rest of the class.</a:t>
            </a: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35</a:t>
            </a:fld>
            <a:endParaRPr lang="en-US"/>
          </a:p>
        </p:txBody>
      </p:sp>
    </p:spTree>
    <p:extLst>
      <p:ext uri="{BB962C8B-B14F-4D97-AF65-F5344CB8AC3E}">
        <p14:creationId xmlns:p14="http://schemas.microsoft.com/office/powerpoint/2010/main" val="34496797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b="0" i="1"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36</a:t>
            </a:fld>
            <a:endParaRPr lang="en-US"/>
          </a:p>
        </p:txBody>
      </p:sp>
    </p:spTree>
    <p:extLst>
      <p:ext uri="{BB962C8B-B14F-4D97-AF65-F5344CB8AC3E}">
        <p14:creationId xmlns:p14="http://schemas.microsoft.com/office/powerpoint/2010/main" val="34496797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b="0" i="1"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34496797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a:t>
            </a:r>
            <a:r>
              <a:rPr lang="en-US" sz="1200" b="1" kern="1200" baseline="0" dirty="0" smtClean="0">
                <a:solidFill>
                  <a:schemeClr val="tx1"/>
                </a:solidFill>
                <a:effectLst/>
                <a:latin typeface="+mn-lt"/>
                <a:ea typeface="+mn-ea"/>
                <a:cs typeface="+mn-cs"/>
              </a:rPr>
              <a:t> Notes</a:t>
            </a:r>
          </a:p>
          <a:p>
            <a:r>
              <a:rPr lang="en-US" sz="1200" b="0" i="0" u="none" strike="noStrike" kern="1200" baseline="0" dirty="0" smtClean="0">
                <a:solidFill>
                  <a:schemeClr val="tx1"/>
                </a:solidFill>
                <a:latin typeface="+mn-lt"/>
                <a:ea typeface="+mn-ea"/>
                <a:cs typeface="+mn-cs"/>
              </a:rPr>
              <a:t>Ask students to complete the first part of this activity before moving onto the following slides, which provide answers to “facts” versus “myths”. </a:t>
            </a:r>
          </a:p>
          <a:p>
            <a:endParaRPr lang="en-US" sz="1200" b="0" i="0" u="none" strike="noStrike" kern="1200" baseline="0" dirty="0" smtClean="0">
              <a:solidFill>
                <a:schemeClr val="tx1"/>
              </a:solidFill>
              <a:latin typeface="+mn-lt"/>
              <a:ea typeface="+mn-ea"/>
              <a:cs typeface="+mn-cs"/>
            </a:endParaRPr>
          </a:p>
          <a:p>
            <a:pPr marL="171450" marR="0" lvl="1"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b="1" kern="1200" dirty="0" smtClean="0">
                <a:solidFill>
                  <a:schemeClr val="tx1"/>
                </a:solidFill>
                <a:effectLst/>
                <a:latin typeface="+mn-lt"/>
                <a:ea typeface="+mn-ea"/>
                <a:cs typeface="+mn-cs"/>
              </a:rPr>
              <a:t>Learning Activity: Clinical</a:t>
            </a:r>
            <a:r>
              <a:rPr lang="en-US" sz="1200" b="1" kern="1200" baseline="0" dirty="0" smtClean="0">
                <a:solidFill>
                  <a:schemeClr val="tx1"/>
                </a:solidFill>
                <a:effectLst/>
                <a:latin typeface="+mn-lt"/>
                <a:ea typeface="+mn-ea"/>
                <a:cs typeface="+mn-cs"/>
              </a:rPr>
              <a:t> Trials – Facts and Myths</a:t>
            </a:r>
            <a:endParaRPr lang="en-US" sz="1200" b="1" kern="120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Divide the class into groups of four to six students. Give each group one set of </a:t>
            </a:r>
            <a:r>
              <a:rPr lang="en-US" sz="1200" b="1" i="0" u="none" strike="noStrike" kern="1200" baseline="0" dirty="0" smtClean="0">
                <a:solidFill>
                  <a:schemeClr val="tx1"/>
                </a:solidFill>
                <a:latin typeface="+mn-lt"/>
                <a:ea typeface="+mn-ea"/>
                <a:cs typeface="+mn-cs"/>
              </a:rPr>
              <a:t>Clinical Trials: Facts and Myths </a:t>
            </a:r>
            <a:r>
              <a:rPr lang="en-US" sz="1200" b="0" i="0" u="none" strike="noStrike" kern="1200" baseline="0" dirty="0" smtClean="0">
                <a:solidFill>
                  <a:schemeClr val="tx1"/>
                </a:solidFill>
                <a:latin typeface="+mn-lt"/>
                <a:ea typeface="+mn-ea"/>
                <a:cs typeface="+mn-cs"/>
              </a:rPr>
              <a:t>cards. Tell the groups to divide the cards into two piles: Fact and Myth.</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Optional: </a:t>
            </a:r>
            <a:r>
              <a:rPr lang="en-US" sz="1200" b="0" i="0" u="none" strike="noStrike" kern="1200" baseline="0" dirty="0" smtClean="0">
                <a:solidFill>
                  <a:schemeClr val="tx1"/>
                </a:solidFill>
                <a:latin typeface="+mn-lt"/>
                <a:ea typeface="+mn-ea"/>
                <a:cs typeface="+mn-cs"/>
              </a:rPr>
              <a:t>An online survey tool can be used in conjunction with students’ smartphones instead of small groups and cards. </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38</a:t>
            </a:fld>
            <a:endParaRPr lang="en-US"/>
          </a:p>
        </p:txBody>
      </p:sp>
    </p:spTree>
    <p:extLst>
      <p:ext uri="{BB962C8B-B14F-4D97-AF65-F5344CB8AC3E}">
        <p14:creationId xmlns:p14="http://schemas.microsoft.com/office/powerpoint/2010/main" val="34496797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Once the </a:t>
            </a:r>
            <a:r>
              <a:rPr lang="en-US" sz="1200" b="1" i="0" u="none" strike="noStrike" kern="1200" baseline="0" dirty="0" smtClean="0">
                <a:solidFill>
                  <a:schemeClr val="tx1"/>
                </a:solidFill>
                <a:latin typeface="+mn-lt"/>
                <a:ea typeface="+mn-ea"/>
                <a:cs typeface="+mn-cs"/>
              </a:rPr>
              <a:t>“Fact or Myth?” </a:t>
            </a:r>
            <a:r>
              <a:rPr lang="en-US" sz="1200" b="0" i="0" u="none" strike="noStrike" kern="1200" baseline="0" dirty="0" smtClean="0">
                <a:solidFill>
                  <a:schemeClr val="tx1"/>
                </a:solidFill>
                <a:latin typeface="+mn-lt"/>
                <a:ea typeface="+mn-ea"/>
                <a:cs typeface="+mn-cs"/>
              </a:rPr>
              <a:t>cards have been placed in piles, go through the statements on the following slides to learn about the correct answers.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following is further information: A participant has the right to withdraw from a trial at any time. The participant may also discuss further treatment options with the study physician or be referred back to a primary care provider for standard care. Survey results show 97% of people were treated with dignity and respect, and that the quality of care they received was “excellent” or “good.”</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39</a:t>
            </a:fld>
            <a:endParaRPr lang="en-US"/>
          </a:p>
        </p:txBody>
      </p:sp>
    </p:spTree>
    <p:extLst>
      <p:ext uri="{BB962C8B-B14F-4D97-AF65-F5344CB8AC3E}">
        <p14:creationId xmlns:p14="http://schemas.microsoft.com/office/powerpoint/2010/main" val="3449679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2"/>
              <a:buChar char="u"/>
            </a:pPr>
            <a:r>
              <a:rPr lang="en-US" sz="1200" b="1" kern="1200" dirty="0" smtClean="0">
                <a:solidFill>
                  <a:schemeClr val="tx1"/>
                </a:solidFill>
                <a:effectLst/>
                <a:latin typeface="+mn-lt"/>
                <a:ea typeface="+mn-ea"/>
                <a:cs typeface="+mn-cs"/>
              </a:rPr>
              <a:t>Instructor</a:t>
            </a:r>
            <a:r>
              <a:rPr lang="en-US" sz="1200" b="1" kern="1200" baseline="0" dirty="0" smtClean="0">
                <a:solidFill>
                  <a:schemeClr val="tx1"/>
                </a:solidFill>
                <a:effectLst/>
                <a:latin typeface="+mn-lt"/>
                <a:ea typeface="+mn-ea"/>
                <a:cs typeface="+mn-cs"/>
              </a:rPr>
              <a:t>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dirty="0" smtClean="0"/>
              <a:t>Share with students that Steve and Nikki are</a:t>
            </a:r>
            <a:r>
              <a:rPr lang="en-US" baseline="0" dirty="0" smtClean="0"/>
              <a:t> learning more about their mom’s cancer. They are interested in learning about more of the details and want to understand what the pathology report is and how it’s used. </a:t>
            </a:r>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4</a:t>
            </a:fld>
            <a:endParaRPr lang="en-US"/>
          </a:p>
        </p:txBody>
      </p:sp>
    </p:spTree>
    <p:extLst>
      <p:ext uri="{BB962C8B-B14F-4D97-AF65-F5344CB8AC3E}">
        <p14:creationId xmlns:p14="http://schemas.microsoft.com/office/powerpoint/2010/main" val="2757751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40</a:t>
            </a:fld>
            <a:endParaRPr lang="en-US"/>
          </a:p>
        </p:txBody>
      </p:sp>
    </p:spTree>
    <p:extLst>
      <p:ext uri="{BB962C8B-B14F-4D97-AF65-F5344CB8AC3E}">
        <p14:creationId xmlns:p14="http://schemas.microsoft.com/office/powerpoint/2010/main" val="34496797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p>
          <a:p>
            <a:r>
              <a:rPr lang="en-US" sz="1200" b="0" kern="1200" baseline="0" dirty="0" smtClean="0">
                <a:solidFill>
                  <a:schemeClr val="tx1"/>
                </a:solidFill>
                <a:effectLst/>
                <a:latin typeface="+mn-lt"/>
                <a:ea typeface="+mn-ea"/>
                <a:cs typeface="+mn-cs"/>
              </a:rPr>
              <a:t>The following is additional information about cancer treatment clinical trials:</a:t>
            </a:r>
            <a:r>
              <a:rPr lang="en-US" sz="1200" b="0" i="0"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latin typeface="+mn-lt"/>
                <a:ea typeface="+mn-ea"/>
                <a:cs typeface="+mn-cs"/>
              </a:rPr>
              <a:t>If only the sickest patients participated in treatment trials, researchers would not know how to treat patients with earlier stages of cancer. Phase III treatment clinical trials cover all stages of cancer, from the most advanced to the most localized.</a:t>
            </a:r>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41</a:t>
            </a:fld>
            <a:endParaRPr lang="en-US"/>
          </a:p>
        </p:txBody>
      </p:sp>
    </p:spTree>
    <p:extLst>
      <p:ext uri="{BB962C8B-B14F-4D97-AF65-F5344CB8AC3E}">
        <p14:creationId xmlns:p14="http://schemas.microsoft.com/office/powerpoint/2010/main" val="34496797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p>
          <a:p>
            <a:r>
              <a:rPr lang="en-US" sz="1200" b="0" i="0" u="none" strike="noStrike" kern="1200" baseline="0" dirty="0" smtClean="0">
                <a:solidFill>
                  <a:schemeClr val="tx1"/>
                </a:solidFill>
                <a:latin typeface="+mn-lt"/>
                <a:ea typeface="+mn-ea"/>
                <a:cs typeface="+mn-cs"/>
              </a:rPr>
              <a:t>The following is additional information about the types of cancer trials available to people without cancer:</a:t>
            </a:r>
          </a:p>
          <a:p>
            <a:r>
              <a:rPr lang="en-US" sz="1200" b="0" i="0" u="none" strike="noStrike" kern="1200" baseline="0" dirty="0" smtClean="0">
                <a:solidFill>
                  <a:schemeClr val="tx1"/>
                </a:solidFill>
                <a:latin typeface="+mn-lt"/>
                <a:ea typeface="+mn-ea"/>
                <a:cs typeface="+mn-cs"/>
              </a:rPr>
              <a:t>• Prevention trials study ways to prevent cancer,</a:t>
            </a:r>
          </a:p>
          <a:p>
            <a:r>
              <a:rPr lang="en-US" sz="1200" b="0" i="0" u="none" strike="noStrike" kern="1200" baseline="0" dirty="0" smtClean="0">
                <a:solidFill>
                  <a:schemeClr val="tx1"/>
                </a:solidFill>
                <a:latin typeface="+mn-lt"/>
                <a:ea typeface="+mn-ea"/>
                <a:cs typeface="+mn-cs"/>
              </a:rPr>
              <a:t>• early detection/screening trials look at ways to improve the early detection of cancer,</a:t>
            </a:r>
          </a:p>
          <a:p>
            <a:r>
              <a:rPr lang="en-US" sz="1200" b="0" i="0" u="none" strike="noStrike" kern="1200" baseline="0" dirty="0" smtClean="0">
                <a:solidFill>
                  <a:schemeClr val="tx1"/>
                </a:solidFill>
                <a:latin typeface="+mn-lt"/>
                <a:ea typeface="+mn-ea"/>
                <a:cs typeface="+mn-cs"/>
              </a:rPr>
              <a:t>• and diagnostic trials focus on ways to test for cancer or identify it better.</a:t>
            </a:r>
          </a:p>
          <a:p>
            <a:r>
              <a:rPr lang="en-US" sz="1200" b="0" i="0" u="none" strike="noStrike" kern="1200" baseline="0" dirty="0" smtClean="0">
                <a:solidFill>
                  <a:schemeClr val="tx1"/>
                </a:solidFill>
                <a:latin typeface="+mn-lt"/>
                <a:ea typeface="+mn-ea"/>
                <a:cs typeface="+mn-cs"/>
              </a:rPr>
              <a:t>Each study has its own guidelines about who can participate. Generally, participants are alike in key ways, such as the type and stage of cancer they have, age, gender and other factors.</a:t>
            </a:r>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42</a:t>
            </a:fld>
            <a:endParaRPr lang="en-US"/>
          </a:p>
        </p:txBody>
      </p:sp>
    </p:spTree>
    <p:extLst>
      <p:ext uri="{BB962C8B-B14F-4D97-AF65-F5344CB8AC3E}">
        <p14:creationId xmlns:p14="http://schemas.microsoft.com/office/powerpoint/2010/main" val="34496797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43</a:t>
            </a:fld>
            <a:endParaRPr lang="en-US"/>
          </a:p>
        </p:txBody>
      </p:sp>
    </p:spTree>
    <p:extLst>
      <p:ext uri="{BB962C8B-B14F-4D97-AF65-F5344CB8AC3E}">
        <p14:creationId xmlns:p14="http://schemas.microsoft.com/office/powerpoint/2010/main" val="34496797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44</a:t>
            </a:fld>
            <a:endParaRPr lang="en-US"/>
          </a:p>
        </p:txBody>
      </p:sp>
    </p:spTree>
    <p:extLst>
      <p:ext uri="{BB962C8B-B14F-4D97-AF65-F5344CB8AC3E}">
        <p14:creationId xmlns:p14="http://schemas.microsoft.com/office/powerpoint/2010/main" val="34496797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45</a:t>
            </a:fld>
            <a:endParaRPr lang="en-US"/>
          </a:p>
        </p:txBody>
      </p:sp>
    </p:spTree>
    <p:extLst>
      <p:ext uri="{BB962C8B-B14F-4D97-AF65-F5344CB8AC3E}">
        <p14:creationId xmlns:p14="http://schemas.microsoft.com/office/powerpoint/2010/main" val="34496797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46</a:t>
            </a:fld>
            <a:endParaRPr lang="en-US"/>
          </a:p>
        </p:txBody>
      </p:sp>
    </p:spTree>
    <p:extLst>
      <p:ext uri="{BB962C8B-B14F-4D97-AF65-F5344CB8AC3E}">
        <p14:creationId xmlns:p14="http://schemas.microsoft.com/office/powerpoint/2010/main" val="34496797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47</a:t>
            </a:fld>
            <a:endParaRPr lang="en-US"/>
          </a:p>
        </p:txBody>
      </p:sp>
    </p:spTree>
    <p:extLst>
      <p:ext uri="{BB962C8B-B14F-4D97-AF65-F5344CB8AC3E}">
        <p14:creationId xmlns:p14="http://schemas.microsoft.com/office/powerpoint/2010/main" val="34496797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p>
          <a:p>
            <a:r>
              <a:rPr lang="en-US" sz="1200" b="0" kern="1200" baseline="0" dirty="0" smtClean="0">
                <a:solidFill>
                  <a:schemeClr val="tx1"/>
                </a:solidFill>
                <a:effectLst/>
                <a:latin typeface="+mn-lt"/>
                <a:ea typeface="+mn-ea"/>
                <a:cs typeface="+mn-cs"/>
              </a:rPr>
              <a:t>The following is further information about signing up for clinical trials: </a:t>
            </a:r>
            <a:r>
              <a:rPr lang="en-US" sz="1200" b="0" i="0" u="none" strike="noStrike" kern="1200" baseline="0" dirty="0" smtClean="0">
                <a:solidFill>
                  <a:schemeClr val="tx1"/>
                </a:solidFill>
                <a:latin typeface="+mn-lt"/>
                <a:ea typeface="+mn-ea"/>
                <a:cs typeface="+mn-cs"/>
              </a:rPr>
              <a:t>Although reputable researchers do not fool people or sign them up against their will, sometimes people have difficulty understanding the information they need to know about a trial before agreeing to join. For many people, it is important to ask a friend or family member to come with them to be sure that all important questions are raised. Taking notes or using a tape recorder can also help.</a:t>
            </a:r>
          </a:p>
          <a:p>
            <a:endParaRPr lang="en-US" sz="1200" b="0" i="0" u="none" strike="noStrike" kern="1200" baseline="0" dirty="0" smtClean="0">
              <a:solidFill>
                <a:schemeClr val="tx1"/>
              </a:solidFill>
              <a:effectLst/>
              <a:latin typeface="+mn-lt"/>
              <a:ea typeface="+mn-ea"/>
              <a:cs typeface="+mn-cs"/>
            </a:endParaRPr>
          </a:p>
          <a:p>
            <a:pPr marL="171450" indent="-171450">
              <a:buFont typeface="Wingdings" charset="2"/>
              <a:buChar char="Ø"/>
            </a:pPr>
            <a:r>
              <a:rPr lang="en-US" sz="1200" b="1" i="0" u="none" strike="noStrike" kern="1200" baseline="0" dirty="0" smtClean="0">
                <a:solidFill>
                  <a:schemeClr val="tx1"/>
                </a:solidFill>
                <a:latin typeface="+mn-lt"/>
                <a:ea typeface="+mn-ea"/>
                <a:cs typeface="+mn-cs"/>
              </a:rPr>
              <a:t>Discussion question: </a:t>
            </a:r>
            <a:r>
              <a:rPr lang="en-US" sz="1200" b="0" i="0" u="none" strike="noStrike" kern="1200" baseline="0" dirty="0" smtClean="0">
                <a:solidFill>
                  <a:schemeClr val="tx1"/>
                </a:solidFill>
                <a:latin typeface="+mn-lt"/>
                <a:ea typeface="+mn-ea"/>
                <a:cs typeface="+mn-cs"/>
              </a:rPr>
              <a:t>Ask the group what they learned about clinical trials and what they would still like to learn.</a:t>
            </a:r>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48</a:t>
            </a:fld>
            <a:endParaRPr lang="en-US"/>
          </a:p>
        </p:txBody>
      </p:sp>
    </p:spTree>
    <p:extLst>
      <p:ext uri="{BB962C8B-B14F-4D97-AF65-F5344CB8AC3E}">
        <p14:creationId xmlns:p14="http://schemas.microsoft.com/office/powerpoint/2010/main" val="34496797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p>
          <a:p>
            <a:r>
              <a:rPr lang="en-US" sz="1200" b="0" i="0" u="none" strike="noStrike" kern="1200" baseline="0" dirty="0" smtClean="0">
                <a:solidFill>
                  <a:schemeClr val="tx1"/>
                </a:solidFill>
                <a:latin typeface="+mn-lt"/>
                <a:ea typeface="+mn-ea"/>
                <a:cs typeface="+mn-cs"/>
              </a:rPr>
              <a:t>Tell students they will be applying their knowledge of cancer treatments to suggest treatment options. Have students work in the same groups from yesterday when they were interpreting and reading a sample pathology report. However, you can also mix students so that groups are made up of students who reviewed different pathology reports in Day 1</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You may also wish to have a jigsaw group review reports, so that each group contains an expert on each treatment type.</a:t>
            </a:r>
          </a:p>
          <a:p>
            <a:endParaRPr lang="en-US" sz="1200" b="1" i="0" u="none" strike="noStrike" kern="1200" baseline="0" dirty="0" smtClean="0">
              <a:solidFill>
                <a:schemeClr val="tx1"/>
              </a:solidFill>
              <a:effectLst/>
              <a:latin typeface="+mn-lt"/>
              <a:ea typeface="+mn-ea"/>
              <a:cs typeface="+mn-cs"/>
            </a:endParaRPr>
          </a:p>
          <a:p>
            <a:pPr marL="171450" indent="-171450">
              <a:buFont typeface="Wingdings" charset="2"/>
              <a:buChar char="Ø"/>
            </a:pPr>
            <a:r>
              <a:rPr lang="en-US" sz="1200" b="1" i="0" u="none" strike="noStrike" kern="1200" baseline="0" dirty="0" smtClean="0">
                <a:solidFill>
                  <a:schemeClr val="tx1"/>
                </a:solidFill>
                <a:effectLst/>
                <a:latin typeface="+mn-lt"/>
                <a:ea typeface="+mn-ea"/>
                <a:cs typeface="+mn-cs"/>
              </a:rPr>
              <a:t>Learning Activity: Predicting a Treatment Plan</a:t>
            </a:r>
          </a:p>
          <a:p>
            <a:r>
              <a:rPr lang="en-US" sz="1200" b="0" i="0" u="none" strike="noStrike" kern="1200" baseline="0" dirty="0" smtClean="0">
                <a:solidFill>
                  <a:schemeClr val="tx1"/>
                </a:solidFill>
                <a:latin typeface="+mn-lt"/>
                <a:ea typeface="+mn-ea"/>
                <a:cs typeface="+mn-cs"/>
              </a:rPr>
              <a:t>Distribute </a:t>
            </a:r>
            <a:r>
              <a:rPr lang="en-US" sz="1200" b="1" i="0" u="none" strike="noStrike" kern="1200" baseline="0" dirty="0" smtClean="0">
                <a:solidFill>
                  <a:schemeClr val="tx1"/>
                </a:solidFill>
                <a:latin typeface="+mn-lt"/>
                <a:ea typeface="+mn-ea"/>
                <a:cs typeface="+mn-cs"/>
              </a:rPr>
              <a:t>the sample pathology reports </a:t>
            </a:r>
            <a:r>
              <a:rPr lang="en-US" sz="1200" b="0" i="0" u="none" strike="noStrike" kern="1200" baseline="0" dirty="0" smtClean="0">
                <a:solidFill>
                  <a:schemeClr val="tx1"/>
                </a:solidFill>
                <a:latin typeface="+mn-lt"/>
                <a:ea typeface="+mn-ea"/>
                <a:cs typeface="+mn-cs"/>
              </a:rPr>
              <a:t>to each group </a:t>
            </a:r>
            <a:r>
              <a:rPr lang="en-US" sz="1200" b="1" i="0" u="none" strike="noStrike" kern="1200" baseline="0" dirty="0" smtClean="0">
                <a:solidFill>
                  <a:schemeClr val="tx1"/>
                </a:solidFill>
                <a:latin typeface="+mn-lt"/>
                <a:ea typeface="+mn-ea"/>
                <a:cs typeface="+mn-cs"/>
              </a:rPr>
              <a:t>from Lesson 4 and provide copies </a:t>
            </a:r>
            <a:r>
              <a:rPr lang="en-US" sz="1200" b="0" i="0" u="none" strike="noStrike" kern="1200" baseline="0" dirty="0" smtClean="0">
                <a:solidFill>
                  <a:schemeClr val="tx1"/>
                </a:solidFill>
                <a:latin typeface="+mn-lt"/>
                <a:ea typeface="+mn-ea"/>
                <a:cs typeface="+mn-cs"/>
              </a:rPr>
              <a:t>of the </a:t>
            </a:r>
            <a:r>
              <a:rPr lang="en-US" sz="1200" b="1" i="0" u="none" strike="noStrike" kern="1200" baseline="0" dirty="0" smtClean="0">
                <a:solidFill>
                  <a:schemeClr val="tx1"/>
                </a:solidFill>
                <a:latin typeface="+mn-lt"/>
                <a:ea typeface="+mn-ea"/>
                <a:cs typeface="+mn-cs"/>
              </a:rPr>
              <a:t>Treatment Choices by Stage</a:t>
            </a:r>
            <a:r>
              <a:rPr lang="en-US" sz="1200" b="0" i="0" u="none" strike="noStrike" kern="1200" baseline="0" dirty="0" smtClean="0">
                <a:solidFill>
                  <a:schemeClr val="tx1"/>
                </a:solidFill>
                <a:latin typeface="+mn-lt"/>
                <a:ea typeface="+mn-ea"/>
                <a:cs typeface="+mn-cs"/>
              </a:rPr>
              <a:t> factsheet. Depending on time, you may want each group to work with one pathology report or multiple reports. If you are able to have students work with multiple reports, you will be able to compare treatment options across groups.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Have students get their copy of </a:t>
            </a:r>
            <a:r>
              <a:rPr lang="en-US" sz="1200" b="1" i="0" u="none" strike="noStrike" kern="1200" baseline="0" dirty="0" smtClean="0">
                <a:solidFill>
                  <a:schemeClr val="tx1"/>
                </a:solidFill>
                <a:latin typeface="+mn-lt"/>
                <a:ea typeface="+mn-ea"/>
                <a:cs typeface="+mn-cs"/>
              </a:rPr>
              <a:t>A Guide to Interpreting a Pathology Report </a:t>
            </a:r>
            <a:r>
              <a:rPr lang="en-US" sz="1200" b="0" i="0" u="none" strike="noStrike" kern="1200" baseline="0" dirty="0" smtClean="0">
                <a:solidFill>
                  <a:schemeClr val="tx1"/>
                </a:solidFill>
                <a:latin typeface="+mn-lt"/>
                <a:ea typeface="+mn-ea"/>
                <a:cs typeface="+mn-cs"/>
              </a:rPr>
              <a:t>from yesterday. Tell each team to create a chart highlighting the following information for all of the pathology reports.</a:t>
            </a:r>
          </a:p>
          <a:p>
            <a:r>
              <a:rPr lang="en-US" sz="1200" b="0" i="0" u="none" strike="noStrike" kern="1200" baseline="0" dirty="0" smtClean="0">
                <a:solidFill>
                  <a:schemeClr val="tx1"/>
                </a:solidFill>
                <a:latin typeface="+mn-lt"/>
                <a:ea typeface="+mn-ea"/>
                <a:cs typeface="+mn-cs"/>
              </a:rPr>
              <a:t>A. Patient’s name and age</a:t>
            </a:r>
          </a:p>
          <a:p>
            <a:r>
              <a:rPr lang="en-US" sz="1200" b="0" i="0" u="none" strike="noStrike" kern="1200" baseline="0" dirty="0" smtClean="0">
                <a:solidFill>
                  <a:schemeClr val="tx1"/>
                </a:solidFill>
                <a:latin typeface="+mn-lt"/>
                <a:ea typeface="+mn-ea"/>
                <a:cs typeface="+mn-cs"/>
              </a:rPr>
              <a:t>B. Clinical history</a:t>
            </a:r>
          </a:p>
          <a:p>
            <a:r>
              <a:rPr lang="en-US" sz="1200" b="0" i="0" u="none" strike="noStrike" kern="1200" baseline="0" dirty="0" smtClean="0">
                <a:solidFill>
                  <a:schemeClr val="tx1"/>
                </a:solidFill>
                <a:latin typeface="+mn-lt"/>
                <a:ea typeface="+mn-ea"/>
                <a:cs typeface="+mn-cs"/>
              </a:rPr>
              <a:t>C. Staging and what the overall stage of the cancer is</a:t>
            </a:r>
          </a:p>
          <a:p>
            <a:r>
              <a:rPr lang="en-US" sz="1200" b="0" i="0" u="none" strike="noStrike" kern="1200" baseline="0" dirty="0" smtClean="0">
                <a:solidFill>
                  <a:schemeClr val="tx1"/>
                </a:solidFill>
                <a:latin typeface="+mn-lt"/>
                <a:ea typeface="+mn-ea"/>
                <a:cs typeface="+mn-cs"/>
              </a:rPr>
              <a:t>D. Estrogen and progesterone receptors test results</a:t>
            </a:r>
          </a:p>
          <a:p>
            <a:r>
              <a:rPr lang="en-US" sz="1200" b="0" i="0" u="none" strike="noStrike" kern="1200" baseline="0" dirty="0" smtClean="0">
                <a:solidFill>
                  <a:schemeClr val="tx1"/>
                </a:solidFill>
                <a:latin typeface="+mn-lt"/>
                <a:ea typeface="+mn-ea"/>
                <a:cs typeface="+mn-cs"/>
              </a:rPr>
              <a:t>E. HER2/</a:t>
            </a:r>
            <a:r>
              <a:rPr lang="en-US" sz="1200" b="0" i="0" u="none" strike="noStrike" kern="1200" baseline="0" dirty="0" err="1" smtClean="0">
                <a:solidFill>
                  <a:schemeClr val="tx1"/>
                </a:solidFill>
                <a:latin typeface="+mn-lt"/>
                <a:ea typeface="+mn-ea"/>
                <a:cs typeface="+mn-cs"/>
              </a:rPr>
              <a:t>neu</a:t>
            </a:r>
            <a:r>
              <a:rPr lang="en-US" sz="1200" b="0" i="0" u="none" strike="noStrike" kern="1200" baseline="0" dirty="0" smtClean="0">
                <a:solidFill>
                  <a:schemeClr val="tx1"/>
                </a:solidFill>
                <a:latin typeface="+mn-lt"/>
                <a:ea typeface="+mn-ea"/>
                <a:cs typeface="+mn-cs"/>
              </a:rPr>
              <a:t> test results</a:t>
            </a:r>
          </a:p>
          <a:p>
            <a:r>
              <a:rPr lang="en-US" sz="1200" b="0" i="0" u="none" strike="noStrike" kern="1200" baseline="0" dirty="0" smtClean="0">
                <a:solidFill>
                  <a:schemeClr val="tx1"/>
                </a:solidFill>
                <a:latin typeface="+mn-lt"/>
                <a:ea typeface="+mn-ea"/>
                <a:cs typeface="+mn-cs"/>
              </a:rPr>
              <a:t>F. Treatment recommendations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Walk around the room to make sure students are able to locate these items and remind them to refer to </a:t>
            </a:r>
            <a:r>
              <a:rPr lang="en-US" sz="1200" b="1" i="0" u="none" strike="noStrike" kern="1200" baseline="0" dirty="0" smtClean="0">
                <a:solidFill>
                  <a:schemeClr val="tx1"/>
                </a:solidFill>
                <a:latin typeface="+mn-lt"/>
                <a:ea typeface="+mn-ea"/>
                <a:cs typeface="+mn-cs"/>
              </a:rPr>
              <a:t>A Guide to Interpreting a Pathology Report </a:t>
            </a:r>
            <a:r>
              <a:rPr lang="en-US" sz="1200" b="0" i="0" u="none" strike="noStrike" kern="1200" baseline="0" dirty="0" smtClean="0">
                <a:solidFill>
                  <a:schemeClr val="tx1"/>
                </a:solidFill>
                <a:latin typeface="+mn-lt"/>
                <a:ea typeface="+mn-ea"/>
                <a:cs typeface="+mn-cs"/>
              </a:rPr>
              <a:t>and related factsheets for assistance.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When the groups have completed their chart, display them in the room and have students present their recommendations for treatment options. Have groups justify their treatment recommendations. If groups do not come to the same recommendation, have the groups discuss their differences and come to a consensus.</a:t>
            </a:r>
          </a:p>
          <a:p>
            <a:endParaRPr lang="en-US" sz="1200" b="0" i="0" u="none" strike="noStrike"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49</a:t>
            </a:fld>
            <a:endParaRPr lang="en-US"/>
          </a:p>
        </p:txBody>
      </p:sp>
    </p:spTree>
    <p:extLst>
      <p:ext uri="{BB962C8B-B14F-4D97-AF65-F5344CB8AC3E}">
        <p14:creationId xmlns:p14="http://schemas.microsoft.com/office/powerpoint/2010/main" val="3449679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39724454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p>
          <a:p>
            <a:r>
              <a:rPr lang="en-US" sz="1200" b="0" i="0" u="none" strike="noStrike" kern="1200" baseline="0" dirty="0" smtClean="0">
                <a:solidFill>
                  <a:schemeClr val="tx1"/>
                </a:solidFill>
                <a:latin typeface="+mn-lt"/>
                <a:ea typeface="+mn-ea"/>
                <a:cs typeface="+mn-cs"/>
              </a:rPr>
              <a:t>Distribute </a:t>
            </a:r>
            <a:r>
              <a:rPr lang="en-US" sz="1200" b="1" i="1" u="none" strike="noStrike" kern="1200" baseline="0" dirty="0" smtClean="0">
                <a:solidFill>
                  <a:schemeClr val="tx1"/>
                </a:solidFill>
                <a:latin typeface="+mn-lt"/>
                <a:ea typeface="+mn-ea"/>
                <a:cs typeface="+mn-cs"/>
              </a:rPr>
              <a:t>Treatment Choices by Stage </a:t>
            </a:r>
            <a:r>
              <a:rPr lang="en-US" sz="1200" b="0" i="0" u="none" strike="noStrike" kern="1200" baseline="0" dirty="0" smtClean="0">
                <a:solidFill>
                  <a:schemeClr val="tx1"/>
                </a:solidFill>
                <a:latin typeface="+mn-lt"/>
                <a:ea typeface="+mn-ea"/>
                <a:cs typeface="+mn-cs"/>
              </a:rPr>
              <a:t>handout to students. For homework, have each student review Sarah Williams’ pathology report and make a recommendation for treatment options based on her breast cancer. Students should</a:t>
            </a:r>
          </a:p>
          <a:p>
            <a:r>
              <a:rPr lang="en-US" sz="1200" b="0" i="0" u="none" strike="noStrike" kern="1200" baseline="0" dirty="0" smtClean="0">
                <a:solidFill>
                  <a:schemeClr val="tx1"/>
                </a:solidFill>
                <a:latin typeface="+mn-lt"/>
                <a:ea typeface="+mn-ea"/>
                <a:cs typeface="+mn-cs"/>
              </a:rPr>
              <a:t>justify their treatment recommendation.</a:t>
            </a:r>
            <a:endParaRPr lang="en-US" sz="1200" b="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50</a:t>
            </a:fld>
            <a:endParaRPr lang="en-US"/>
          </a:p>
        </p:txBody>
      </p:sp>
    </p:spTree>
    <p:extLst>
      <p:ext uri="{BB962C8B-B14F-4D97-AF65-F5344CB8AC3E}">
        <p14:creationId xmlns:p14="http://schemas.microsoft.com/office/powerpoint/2010/main" val="21697371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p>
          <a:p>
            <a:endParaRPr lang="en-US" sz="1200" b="0" i="0" u="none" strike="noStrike"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b="1" i="0" u="none" strike="noStrike" kern="1200" baseline="0" dirty="0" smtClean="0">
                <a:solidFill>
                  <a:schemeClr val="tx1"/>
                </a:solidFill>
                <a:effectLst/>
                <a:latin typeface="+mn-lt"/>
                <a:ea typeface="+mn-ea"/>
                <a:cs typeface="+mn-cs"/>
              </a:rPr>
              <a:t>Learning Activity: Designing a Clinical Trial</a:t>
            </a:r>
          </a:p>
          <a:p>
            <a:pPr marL="171450" indent="-171450">
              <a:buFont typeface="Arial"/>
              <a:buChar char="•"/>
            </a:pPr>
            <a:r>
              <a:rPr lang="en-US" sz="1200" b="0" i="0" u="none" strike="noStrike" kern="1200" baseline="0" dirty="0" smtClean="0">
                <a:solidFill>
                  <a:schemeClr val="tx1"/>
                </a:solidFill>
                <a:latin typeface="+mn-lt"/>
                <a:ea typeface="+mn-ea"/>
                <a:cs typeface="+mn-cs"/>
              </a:rPr>
              <a:t>Review the requirements for a scientific experiment if necessary for your students.</a:t>
            </a:r>
          </a:p>
          <a:p>
            <a:pPr marL="171450" indent="-171450">
              <a:buFont typeface="Arial"/>
              <a:buChar char="•"/>
            </a:pPr>
            <a:r>
              <a:rPr lang="en-US" sz="1200" b="0" i="0" u="none" strike="noStrike" kern="1200" baseline="0" dirty="0" smtClean="0">
                <a:solidFill>
                  <a:schemeClr val="tx1"/>
                </a:solidFill>
                <a:latin typeface="+mn-lt"/>
                <a:ea typeface="+mn-ea"/>
                <a:cs typeface="+mn-cs"/>
              </a:rPr>
              <a:t>Divide the class into groups of 3-5 students (have an even number of groups). Distribute the </a:t>
            </a:r>
            <a:r>
              <a:rPr lang="en-US" sz="1200" b="1" i="0" u="none" strike="noStrike" kern="1200" baseline="0" dirty="0" smtClean="0">
                <a:solidFill>
                  <a:schemeClr val="tx1"/>
                </a:solidFill>
                <a:latin typeface="+mn-lt"/>
                <a:ea typeface="+mn-ea"/>
                <a:cs typeface="+mn-cs"/>
              </a:rPr>
              <a:t>Clinical Trials Factsheet </a:t>
            </a:r>
            <a:r>
              <a:rPr lang="en-US" sz="1200" b="0" i="0" u="none" strike="noStrike" kern="1200" baseline="0" dirty="0" smtClean="0">
                <a:solidFill>
                  <a:schemeClr val="tx1"/>
                </a:solidFill>
                <a:latin typeface="+mn-lt"/>
                <a:ea typeface="+mn-ea"/>
                <a:cs typeface="+mn-cs"/>
              </a:rPr>
              <a:t>and have students read it. Tell groups they will be designing a clinical trial.</a:t>
            </a:r>
          </a:p>
          <a:p>
            <a:pPr marL="171450" indent="-171450">
              <a:buFont typeface="Arial"/>
              <a:buChar char="•"/>
            </a:pPr>
            <a:r>
              <a:rPr lang="en-US" sz="1200" b="0" i="0" u="none" strike="noStrike" kern="1200" baseline="0" dirty="0" smtClean="0">
                <a:solidFill>
                  <a:schemeClr val="tx1"/>
                </a:solidFill>
                <a:latin typeface="+mn-lt"/>
                <a:ea typeface="+mn-ea"/>
                <a:cs typeface="+mn-cs"/>
              </a:rPr>
              <a:t>Distribute the </a:t>
            </a:r>
            <a:r>
              <a:rPr lang="en-US" sz="1200" b="1" i="0" u="none" strike="noStrike" kern="1200" baseline="0" dirty="0" smtClean="0">
                <a:solidFill>
                  <a:schemeClr val="tx1"/>
                </a:solidFill>
                <a:latin typeface="+mn-lt"/>
                <a:ea typeface="+mn-ea"/>
                <a:cs typeface="+mn-cs"/>
              </a:rPr>
              <a:t>Design a Clinical Trial </a:t>
            </a:r>
            <a:r>
              <a:rPr lang="en-US" sz="1200" b="0" i="0" u="none" strike="noStrike" kern="1200" baseline="0" dirty="0" smtClean="0">
                <a:solidFill>
                  <a:schemeClr val="tx1"/>
                </a:solidFill>
                <a:latin typeface="+mn-lt"/>
                <a:ea typeface="+mn-ea"/>
                <a:cs typeface="+mn-cs"/>
              </a:rPr>
              <a:t>worksheet and allow enough time for students to answer the questions. Once groups have finished, have each group present their protocol to a partner group. After all groups have shared their clinical trial, allow time for groups to revise their protocols, if necessary. Ask students if they think Sarah Williams would be a good candidate for their studies. You can also have each group present their trial to the whole class. Then create a class-wide clinical trial by taking elements from each group’s protocol.</a:t>
            </a: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32767798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Ask the class to write a letter to a fictional patient who would be an ideal candidate for the study.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eaLnBrk="1" hangingPunct="1">
              <a:spcBef>
                <a:spcPct val="0"/>
              </a:spcBef>
            </a:pPr>
            <a:r>
              <a:rPr lang="en-US" dirty="0" smtClean="0">
                <a:latin typeface="Calibri" charset="0"/>
                <a:ea typeface="MS PGothic" charset="0"/>
              </a:rPr>
              <a:t>Use the smart board and write the student responses to this question in the box provided. You can then save the notes the students make to each question by saving by one of the following methods:</a:t>
            </a:r>
          </a:p>
          <a:p>
            <a:pPr eaLnBrk="1" hangingPunct="1">
              <a:spcBef>
                <a:spcPct val="0"/>
              </a:spcBef>
            </a:pPr>
            <a:r>
              <a:rPr lang="en-US" dirty="0" smtClean="0">
                <a:latin typeface="Calibri" charset="0"/>
                <a:ea typeface="MS PGothic" charset="0"/>
              </a:rPr>
              <a:t>-Press Print Screen button on keyboard and past into a word document.</a:t>
            </a:r>
          </a:p>
          <a:p>
            <a:pPr eaLnBrk="1" hangingPunct="1">
              <a:spcBef>
                <a:spcPct val="0"/>
              </a:spcBef>
            </a:pPr>
            <a:r>
              <a:rPr lang="en-US" dirty="0" smtClean="0">
                <a:latin typeface="Calibri" charset="0"/>
                <a:ea typeface="MS PGothic" charset="0"/>
              </a:rPr>
              <a:t>-Use the screen capture feature of notebook software that comes with the smart board to add the screen to a set of class notes to be shared with the class later.</a:t>
            </a:r>
          </a:p>
          <a:p>
            <a:pPr eaLnBrk="1" hangingPunct="1">
              <a:spcBef>
                <a:spcPct val="0"/>
              </a:spcBef>
            </a:pPr>
            <a:r>
              <a:rPr lang="en-US" dirty="0" smtClean="0">
                <a:latin typeface="Calibri" charset="0"/>
                <a:ea typeface="MS PGothic" charset="0"/>
              </a:rPr>
              <a:t>-Use PowerPoint</a:t>
            </a:r>
            <a:r>
              <a:rPr lang="ja-JP" altLang="en-US" dirty="0" smtClean="0">
                <a:latin typeface="Calibri" charset="0"/>
                <a:ea typeface="MS PGothic" charset="0"/>
              </a:rPr>
              <a:t>’</a:t>
            </a:r>
            <a:r>
              <a:rPr lang="en-US" altLang="ja-JP" dirty="0" smtClean="0">
                <a:latin typeface="Calibri" charset="0"/>
                <a:ea typeface="MS PGothic" charset="0"/>
              </a:rPr>
              <a:t>s annotate pen and save the notes to the slide.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52</a:t>
            </a:fld>
            <a:endParaRPr lang="en-US"/>
          </a:p>
        </p:txBody>
      </p:sp>
    </p:spTree>
    <p:extLst>
      <p:ext uri="{BB962C8B-B14F-4D97-AF65-F5344CB8AC3E}">
        <p14:creationId xmlns:p14="http://schemas.microsoft.com/office/powerpoint/2010/main" val="39724454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sz="1200" b="0" kern="1200" baseline="0" dirty="0" smtClean="0">
                <a:solidFill>
                  <a:schemeClr val="tx1"/>
                </a:solidFill>
                <a:effectLst/>
                <a:latin typeface="+mn-lt"/>
                <a:ea typeface="+mn-ea"/>
                <a:cs typeface="+mn-cs"/>
              </a:rPr>
              <a:t>Pass out the </a:t>
            </a:r>
            <a:r>
              <a:rPr lang="en-US" sz="1200" b="1" kern="1200" baseline="0" dirty="0" smtClean="0">
                <a:solidFill>
                  <a:schemeClr val="tx1"/>
                </a:solidFill>
                <a:effectLst/>
                <a:latin typeface="+mn-lt"/>
                <a:ea typeface="+mn-ea"/>
                <a:cs typeface="+mn-cs"/>
              </a:rPr>
              <a:t>Lesson 4 Quiz </a:t>
            </a:r>
            <a:r>
              <a:rPr lang="en-US" sz="1200" b="0" kern="1200" baseline="0" dirty="0" smtClean="0">
                <a:solidFill>
                  <a:schemeClr val="tx1"/>
                </a:solidFill>
                <a:effectLst/>
                <a:latin typeface="+mn-lt"/>
                <a:ea typeface="+mn-ea"/>
                <a:cs typeface="+mn-cs"/>
              </a:rPr>
              <a:t>to assess students’ understanding of Lesson 4 objectives. </a:t>
            </a:r>
          </a:p>
        </p:txBody>
      </p:sp>
      <p:sp>
        <p:nvSpPr>
          <p:cNvPr id="4" name="Slide Number Placeholder 3"/>
          <p:cNvSpPr>
            <a:spLocks noGrp="1"/>
          </p:cNvSpPr>
          <p:nvPr>
            <p:ph type="sldNum" sz="quarter" idx="10"/>
          </p:nvPr>
        </p:nvSpPr>
        <p:spPr/>
        <p:txBody>
          <a:bodyPr/>
          <a:lstStyle/>
          <a:p>
            <a:fld id="{EE32054D-6FB6-4543-A583-F8AB5BACC237}" type="slidenum">
              <a:rPr lang="en-US" smtClean="0">
                <a:solidFill>
                  <a:prstClr val="black"/>
                </a:solidFill>
                <a:latin typeface="Calibri"/>
              </a:rPr>
              <a:pPr/>
              <a:t>53</a:t>
            </a:fld>
            <a:endParaRPr lang="en-US">
              <a:solidFill>
                <a:prstClr val="black"/>
              </a:solidFill>
              <a:latin typeface="Calibri"/>
            </a:endParaRPr>
          </a:p>
        </p:txBody>
      </p:sp>
    </p:spTree>
    <p:extLst>
      <p:ext uri="{BB962C8B-B14F-4D97-AF65-F5344CB8AC3E}">
        <p14:creationId xmlns:p14="http://schemas.microsoft.com/office/powerpoint/2010/main" val="2169737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Ask students if they have ever watched CSI </a:t>
            </a:r>
            <a:r>
              <a:rPr lang="en-US" sz="1200" b="1" i="0" u="none" strike="noStrike" kern="1200" baseline="0" dirty="0" smtClean="0">
                <a:solidFill>
                  <a:schemeClr val="tx1"/>
                </a:solidFill>
                <a:latin typeface="+mn-lt"/>
                <a:ea typeface="+mn-ea"/>
                <a:cs typeface="+mn-cs"/>
              </a:rPr>
              <a:t>(Crime Scene Investigation) </a:t>
            </a:r>
            <a:r>
              <a:rPr lang="en-US" sz="1200" b="0" i="0" u="none" strike="noStrike" kern="1200" baseline="0" dirty="0" smtClean="0">
                <a:solidFill>
                  <a:schemeClr val="tx1"/>
                </a:solidFill>
                <a:latin typeface="+mn-lt"/>
                <a:ea typeface="+mn-ea"/>
                <a:cs typeface="+mn-cs"/>
              </a:rPr>
              <a:t>or other television shows that highlight the work of pathologists. Pathologists are doctors that identify diseases by studying cells and tissues under a microscope. Ask students why pathologists might be important in diagnosing breast cancer (Pathologists can evaluate if there is cancer present, what type of cancer it is and how far it has spread in the tissue.)</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6</a:t>
            </a:fld>
            <a:endParaRPr lang="en-US"/>
          </a:p>
        </p:txBody>
      </p:sp>
    </p:spTree>
    <p:extLst>
      <p:ext uri="{BB962C8B-B14F-4D97-AF65-F5344CB8AC3E}">
        <p14:creationId xmlns:p14="http://schemas.microsoft.com/office/powerpoint/2010/main" val="2835445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Tell students that the class will begin this lesson by discussing the </a:t>
            </a:r>
            <a:r>
              <a:rPr lang="en-US" sz="1200" b="1" i="0" u="none" strike="noStrike" kern="1200" baseline="0" dirty="0" smtClean="0">
                <a:solidFill>
                  <a:schemeClr val="tx1"/>
                </a:solidFill>
                <a:latin typeface="+mn-lt"/>
                <a:ea typeface="+mn-ea"/>
                <a:cs typeface="+mn-cs"/>
              </a:rPr>
              <a:t>Pathology Primer </a:t>
            </a:r>
            <a:r>
              <a:rPr lang="en-US" sz="1200" b="0" i="0" u="none" strike="noStrike" kern="1200" baseline="0" dirty="0" smtClean="0">
                <a:solidFill>
                  <a:schemeClr val="tx1"/>
                </a:solidFill>
                <a:latin typeface="+mn-lt"/>
                <a:ea typeface="+mn-ea"/>
                <a:cs typeface="+mn-cs"/>
              </a:rPr>
              <a:t>they reviewed for homework prior to the lesson. Ask students to keep their handouts and homework away for the time being and encourage discussion.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32054D-6FB6-4543-A583-F8AB5BACC237}" type="slidenum">
              <a:rPr lang="en-US" smtClean="0"/>
              <a:t>7</a:t>
            </a:fld>
            <a:endParaRPr lang="en-US"/>
          </a:p>
        </p:txBody>
      </p:sp>
    </p:spTree>
    <p:extLst>
      <p:ext uri="{BB962C8B-B14F-4D97-AF65-F5344CB8AC3E}">
        <p14:creationId xmlns:p14="http://schemas.microsoft.com/office/powerpoint/2010/main" val="3415342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Discuss who pathologists are. This answer is broken into two slides.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8</a:t>
            </a:fld>
            <a:endParaRPr lang="en-US"/>
          </a:p>
        </p:txBody>
      </p:sp>
    </p:spTree>
    <p:extLst>
      <p:ext uri="{BB962C8B-B14F-4D97-AF65-F5344CB8AC3E}">
        <p14:creationId xmlns:p14="http://schemas.microsoft.com/office/powerpoint/2010/main" val="3415342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u"/>
              <a:tabLst/>
              <a:defRPr/>
            </a:pPr>
            <a:r>
              <a:rPr lang="en-US" sz="1200" b="1" kern="1200" dirty="0" smtClean="0">
                <a:solidFill>
                  <a:schemeClr val="tx1"/>
                </a:solidFill>
                <a:effectLst/>
                <a:latin typeface="+mn-lt"/>
                <a:ea typeface="+mn-ea"/>
                <a:cs typeface="+mn-cs"/>
              </a:rPr>
              <a:t>Instructor Notes</a:t>
            </a: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This is continued from the previous slide. </a:t>
            </a:r>
            <a:r>
              <a:rPr lang="en-US" sz="1200" b="1" i="0" u="none" strike="noStrike" kern="1200" baseline="0" dirty="0" smtClean="0">
                <a:solidFill>
                  <a:schemeClr val="tx1"/>
                </a:solidFill>
                <a:latin typeface="+mn-lt"/>
                <a:ea typeface="+mn-ea"/>
                <a:cs typeface="+mn-cs"/>
              </a:rPr>
              <a:t>Explain that </a:t>
            </a:r>
            <a:r>
              <a:rPr lang="en-US" sz="1200" b="1" i="1" u="none" strike="noStrike" kern="1200" baseline="0" dirty="0" smtClean="0">
                <a:solidFill>
                  <a:schemeClr val="tx1"/>
                </a:solidFill>
                <a:latin typeface="+mn-lt"/>
                <a:ea typeface="+mn-ea"/>
                <a:cs typeface="+mn-cs"/>
              </a:rPr>
              <a:t>forensics</a:t>
            </a:r>
            <a:r>
              <a:rPr lang="en-US" sz="1200" b="1" i="0" u="none" strike="noStrike" kern="1200" baseline="0" dirty="0" smtClean="0">
                <a:solidFill>
                  <a:schemeClr val="tx1"/>
                </a:solidFill>
                <a:latin typeface="+mn-lt"/>
                <a:ea typeface="+mn-ea"/>
                <a:cs typeface="+mn-cs"/>
              </a:rPr>
              <a:t> is scientific tests used to study crime.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32054D-6FB6-4543-A583-F8AB5BACC237}" type="slidenum">
              <a:rPr lang="en-US" smtClean="0"/>
              <a:t>9</a:t>
            </a:fld>
            <a:endParaRPr lang="en-US"/>
          </a:p>
        </p:txBody>
      </p:sp>
    </p:spTree>
    <p:extLst>
      <p:ext uri="{BB962C8B-B14F-4D97-AF65-F5344CB8AC3E}">
        <p14:creationId xmlns:p14="http://schemas.microsoft.com/office/powerpoint/2010/main" val="3415342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218710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309057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968500"/>
            <a:ext cx="4114800" cy="41576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333396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iz">
    <p:spTree>
      <p:nvGrpSpPr>
        <p:cNvPr id="1" name=""/>
        <p:cNvGrpSpPr/>
        <p:nvPr/>
      </p:nvGrpSpPr>
      <p:grpSpPr>
        <a:xfrm>
          <a:off x="0" y="0"/>
          <a:ext cx="0" cy="0"/>
          <a:chOff x="0" y="0"/>
          <a:chExt cx="0" cy="0"/>
        </a:xfrm>
      </p:grpSpPr>
      <p:sp>
        <p:nvSpPr>
          <p:cNvPr id="3" name="Content Placeholder 2"/>
          <p:cNvSpPr>
            <a:spLocks noGrp="1"/>
          </p:cNvSpPr>
          <p:nvPr>
            <p:ph idx="1"/>
          </p:nvPr>
        </p:nvSpPr>
        <p:spPr>
          <a:xfrm>
            <a:off x="4237789" y="1203158"/>
            <a:ext cx="4449011" cy="4923005"/>
          </a:xfrm>
          <a:prstGeom prst="roundRect">
            <a:avLst/>
          </a:prstGeom>
        </p:spPr>
        <p:txBody>
          <a:bodyPr lIns="0" tIns="0" rIns="0" bIns="0" anchor="ctr"/>
          <a:lstStyle>
            <a:lvl1pPr>
              <a:defRPr sz="2000" b="0">
                <a:solidFill>
                  <a:srgbClr val="FFFFFF"/>
                </a:solidFill>
              </a:defRPr>
            </a:lvl1pPr>
            <a:lvl2pPr>
              <a:defRPr sz="2000" b="0">
                <a:solidFill>
                  <a:srgbClr val="FFFFFF"/>
                </a:solidFill>
              </a:defRPr>
            </a:lvl2pPr>
            <a:lvl3pPr>
              <a:defRPr sz="2000" b="0">
                <a:solidFill>
                  <a:srgbClr val="FFFFFF"/>
                </a:solidFill>
              </a:defRPr>
            </a:lvl3pPr>
            <a:lvl4pPr>
              <a:defRPr sz="2000" b="0">
                <a:solidFill>
                  <a:srgbClr val="FFFFFF"/>
                </a:solidFill>
              </a:defRPr>
            </a:lvl4pPr>
            <a:lvl5pPr>
              <a:defRPr sz="2000" b="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1"/>
          </p:nvPr>
        </p:nvSpPr>
        <p:spPr>
          <a:xfrm>
            <a:off x="668338" y="1577473"/>
            <a:ext cx="3235241" cy="4548689"/>
          </a:xfrm>
        </p:spPr>
        <p:txBody>
          <a:bodyPr lIns="0" tIns="0" rIns="0" bIns="0" anchor="ctr"/>
          <a:lstStyle>
            <a:lvl1pPr>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87625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74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6385480"/>
            <a:ext cx="9144000" cy="472520"/>
          </a:xfrm>
          <a:prstGeom prst="rect">
            <a:avLst/>
          </a:prstGeom>
          <a:solidFill>
            <a:schemeClr val="bg1"/>
          </a:solid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Ins="457200" rtlCol="0" anchor="ctr"/>
          <a:lstStyle/>
          <a:p>
            <a:pPr algn="r"/>
            <a:endParaRPr lang="en-US" dirty="0">
              <a:solidFill>
                <a:schemeClr val="tx1">
                  <a:lumMod val="65000"/>
                  <a:lumOff val="35000"/>
                </a:schemeClr>
              </a:solidFill>
            </a:endParaRPr>
          </a:p>
        </p:txBody>
      </p:sp>
      <p:sp>
        <p:nvSpPr>
          <p:cNvPr id="8" name="Slide Number Placeholder 5"/>
          <p:cNvSpPr>
            <a:spLocks noGrp="1"/>
          </p:cNvSpPr>
          <p:nvPr>
            <p:ph type="sldNum" sz="quarter" idx="4"/>
          </p:nvPr>
        </p:nvSpPr>
        <p:spPr>
          <a:xfrm>
            <a:off x="457200" y="6385480"/>
            <a:ext cx="701524" cy="449690"/>
          </a:xfrm>
          <a:prstGeom prst="rect">
            <a:avLst/>
          </a:prstGeom>
        </p:spPr>
        <p:txBody>
          <a:bodyPr vert="horz" lIns="91440" tIns="45720" rIns="91440" bIns="45720" rtlCol="0" anchor="ctr"/>
          <a:lstStyle>
            <a:lvl1pPr algn="ctr">
              <a:defRPr sz="1800">
                <a:solidFill>
                  <a:schemeClr val="tx1"/>
                </a:solidFill>
              </a:defRPr>
            </a:lvl1pPr>
          </a:lstStyle>
          <a:p>
            <a:endParaRPr lang="en-US" dirty="0"/>
          </a:p>
        </p:txBody>
      </p:sp>
      <p:sp>
        <p:nvSpPr>
          <p:cNvPr id="6" name="Rectangle 5"/>
          <p:cNvSpPr/>
          <p:nvPr/>
        </p:nvSpPr>
        <p:spPr>
          <a:xfrm>
            <a:off x="0" y="6385480"/>
            <a:ext cx="9144000" cy="472520"/>
          </a:xfrm>
          <a:prstGeom prst="rect">
            <a:avLst/>
          </a:prstGeom>
          <a:no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Ins="457200" rtlCol="0" anchor="ctr"/>
          <a:lstStyle/>
          <a:p>
            <a:pPr algn="r"/>
            <a:endParaRPr lang="en-US" dirty="0">
              <a:solidFill>
                <a:schemeClr val="tx1">
                  <a:lumMod val="65000"/>
                  <a:lumOff val="35000"/>
                </a:schemeClr>
              </a:solidFill>
            </a:endParaRPr>
          </a:p>
        </p:txBody>
      </p:sp>
      <p:pic>
        <p:nvPicPr>
          <p:cNvPr id="4" name="Picture 3" descr="DE_DecodingCancer_Logo_Color-02.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7459" y="6412911"/>
            <a:ext cx="421857" cy="422259"/>
          </a:xfrm>
          <a:prstGeom prst="rect">
            <a:avLst/>
          </a:prstGeom>
        </p:spPr>
      </p:pic>
      <p:sp>
        <p:nvSpPr>
          <p:cNvPr id="9" name="TextBox 8"/>
          <p:cNvSpPr txBox="1"/>
          <p:nvPr userDrawn="1"/>
        </p:nvSpPr>
        <p:spPr>
          <a:xfrm>
            <a:off x="2667000" y="6412911"/>
            <a:ext cx="5372100" cy="338554"/>
          </a:xfrm>
          <a:prstGeom prst="rect">
            <a:avLst/>
          </a:prstGeom>
          <a:noFill/>
        </p:spPr>
        <p:txBody>
          <a:bodyPr wrap="square" rtlCol="0">
            <a:spAutoFit/>
          </a:bodyPr>
          <a:lstStyle/>
          <a:p>
            <a:pPr>
              <a:defRPr/>
            </a:pPr>
            <a:r>
              <a:rPr lang="en-US" sz="800" dirty="0" smtClean="0">
                <a:solidFill>
                  <a:srgbClr val="262626"/>
                </a:solidFill>
                <a:latin typeface="Century Gothic"/>
              </a:rPr>
              <a:t>This material is protected by United States copyright law, and includes content owned by </a:t>
            </a:r>
            <a:br>
              <a:rPr lang="en-US" sz="800" dirty="0" smtClean="0">
                <a:solidFill>
                  <a:srgbClr val="262626"/>
                </a:solidFill>
                <a:latin typeface="Century Gothic"/>
              </a:rPr>
            </a:br>
            <a:r>
              <a:rPr lang="en-US" sz="800" dirty="0" smtClean="0">
                <a:solidFill>
                  <a:srgbClr val="262626"/>
                </a:solidFill>
                <a:latin typeface="Century Gothic"/>
              </a:rPr>
              <a:t>Discovery Education, The Val Skinner Foundation, and Rutgers, The State University of New Jersey.</a:t>
            </a:r>
            <a:endParaRPr lang="en-US" sz="800" kern="0" dirty="0" smtClean="0">
              <a:solidFill>
                <a:sysClr val="windowText" lastClr="000000"/>
              </a:solidFill>
              <a:latin typeface="Century Gothic"/>
            </a:endParaRPr>
          </a:p>
        </p:txBody>
      </p:sp>
    </p:spTree>
    <p:extLst>
      <p:ext uri="{BB962C8B-B14F-4D97-AF65-F5344CB8AC3E}">
        <p14:creationId xmlns:p14="http://schemas.microsoft.com/office/powerpoint/2010/main" val="3770651625"/>
      </p:ext>
    </p:extLst>
  </p:cSld>
  <p:clrMap bg1="lt1" tx1="dk1" bg2="lt2" tx2="dk2" accent1="accent1" accent2="accent2" accent3="accent3" accent4="accent4" accent5="accent5" accent6="accent6" hlink="hlink" folHlink="folHlink"/>
  <p:sldLayoutIdLst>
    <p:sldLayoutId id="2147483678" r:id="rId1"/>
    <p:sldLayoutId id="2147483709" r:id="rId2"/>
    <p:sldLayoutId id="2147483704" r:id="rId3"/>
    <p:sldLayoutId id="2147483714" r:id="rId4"/>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lnSpc>
          <a:spcPct val="110000"/>
        </a:lnSpc>
        <a:spcBef>
          <a:spcPts val="0"/>
        </a:spcBef>
        <a:spcAft>
          <a:spcPts val="600"/>
        </a:spcAft>
        <a:buFont typeface="Arial"/>
        <a:buNone/>
        <a:defRPr sz="2200" kern="1200">
          <a:solidFill>
            <a:srgbClr val="5C5C5C"/>
          </a:solidFill>
          <a:latin typeface="+mn-lt"/>
          <a:ea typeface="+mn-ea"/>
          <a:cs typeface="+mn-cs"/>
        </a:defRPr>
      </a:lvl1pPr>
      <a:lvl2pPr marL="0" indent="0" algn="l" defTabSz="457200" rtl="0" eaLnBrk="1" latinLnBrk="0" hangingPunct="1">
        <a:lnSpc>
          <a:spcPct val="110000"/>
        </a:lnSpc>
        <a:spcBef>
          <a:spcPts val="0"/>
        </a:spcBef>
        <a:spcAft>
          <a:spcPts val="600"/>
        </a:spcAft>
        <a:buFont typeface="Arial"/>
        <a:buNone/>
        <a:defRPr sz="2200" kern="1200">
          <a:solidFill>
            <a:srgbClr val="5C5C5C"/>
          </a:solidFill>
          <a:latin typeface="+mn-lt"/>
          <a:ea typeface="+mn-ea"/>
          <a:cs typeface="+mn-cs"/>
        </a:defRPr>
      </a:lvl2pPr>
      <a:lvl3pPr marL="0" indent="0" algn="l" defTabSz="457200" rtl="0" eaLnBrk="1" latinLnBrk="0" hangingPunct="1">
        <a:lnSpc>
          <a:spcPct val="110000"/>
        </a:lnSpc>
        <a:spcBef>
          <a:spcPts val="0"/>
        </a:spcBef>
        <a:spcAft>
          <a:spcPts val="600"/>
        </a:spcAft>
        <a:buFont typeface="Arial"/>
        <a:buNone/>
        <a:defRPr sz="2200" kern="1200">
          <a:solidFill>
            <a:srgbClr val="5C5C5C"/>
          </a:solidFill>
          <a:latin typeface="+mn-lt"/>
          <a:ea typeface="+mn-ea"/>
          <a:cs typeface="+mn-cs"/>
        </a:defRPr>
      </a:lvl3pPr>
      <a:lvl4pPr marL="0" indent="0" algn="l" defTabSz="457200" rtl="0" eaLnBrk="1" latinLnBrk="0" hangingPunct="1">
        <a:lnSpc>
          <a:spcPct val="110000"/>
        </a:lnSpc>
        <a:spcBef>
          <a:spcPts val="0"/>
        </a:spcBef>
        <a:spcAft>
          <a:spcPts val="600"/>
        </a:spcAft>
        <a:buFont typeface="Arial"/>
        <a:buNone/>
        <a:defRPr sz="2200" kern="1200">
          <a:solidFill>
            <a:srgbClr val="5C5C5C"/>
          </a:solidFill>
          <a:latin typeface="+mn-lt"/>
          <a:ea typeface="+mn-ea"/>
          <a:cs typeface="+mn-cs"/>
        </a:defRPr>
      </a:lvl4pPr>
      <a:lvl5pPr marL="0" indent="0" algn="l" defTabSz="457200" rtl="0" eaLnBrk="1" latinLnBrk="0" hangingPunct="1">
        <a:lnSpc>
          <a:spcPct val="110000"/>
        </a:lnSpc>
        <a:spcBef>
          <a:spcPts val="0"/>
        </a:spcBef>
        <a:spcAft>
          <a:spcPts val="600"/>
        </a:spcAft>
        <a:buFont typeface="Arial"/>
        <a:buNone/>
        <a:defRPr sz="2200" kern="1200">
          <a:solidFill>
            <a:srgbClr val="5C5C5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694649"/>
      </p:ext>
    </p:extLst>
  </p:cSld>
  <p:clrMap bg1="lt1" tx1="dk1" bg2="lt2" tx2="dk2" accent1="accent1" accent2="accent2" accent3="accent3" accent4="accent4" accent5="accent5" accent6="accent6" hlink="hlink" folHlink="folHlink"/>
  <p:sldLayoutIdLst>
    <p:sldLayoutId id="2147483683" r:id="rId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3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270933" y="244159"/>
            <a:ext cx="8703733" cy="6427574"/>
          </a:xfrm>
          <a:prstGeom prst="rect">
            <a:avLst/>
          </a:prstGeom>
          <a:noFill/>
          <a:ln w="2540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PathologyPrimer.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52239" y="1194540"/>
            <a:ext cx="4075357" cy="52739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p:cNvSpPr>
            <a:spLocks noGrp="1"/>
          </p:cNvSpPr>
          <p:nvPr>
            <p:ph type="title" idx="4294967295"/>
          </p:nvPr>
        </p:nvSpPr>
        <p:spPr>
          <a:xfrm>
            <a:off x="0" y="274638"/>
            <a:ext cx="8229600" cy="1143000"/>
          </a:xfrm>
        </p:spPr>
        <p:txBody>
          <a:bodyPr lIns="91440" rIns="91440">
            <a:normAutofit/>
          </a:bodyPr>
          <a:lstStyle/>
          <a:p>
            <a:r>
              <a:rPr lang="en-US" dirty="0" smtClean="0"/>
              <a:t>Pre-Lesson Prep Assignment</a:t>
            </a:r>
            <a:endParaRPr lang="en-US" dirty="0"/>
          </a:p>
        </p:txBody>
      </p:sp>
    </p:spTree>
    <p:extLst>
      <p:ext uri="{BB962C8B-B14F-4D97-AF65-F5344CB8AC3E}">
        <p14:creationId xmlns:p14="http://schemas.microsoft.com/office/powerpoint/2010/main" val="18247317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a:bodyPr>
          <a:lstStyle/>
          <a:p>
            <a:pPr marL="0" indent="0">
              <a:buNone/>
            </a:pPr>
            <a:r>
              <a:rPr lang="en-US" dirty="0" smtClean="0"/>
              <a:t>There </a:t>
            </a:r>
            <a:r>
              <a:rPr lang="en-US" dirty="0"/>
              <a:t>are two main types </a:t>
            </a:r>
            <a:r>
              <a:rPr lang="en-US" dirty="0" smtClean="0"/>
              <a:t>of pathologists</a:t>
            </a:r>
            <a:r>
              <a:rPr lang="en-US" dirty="0"/>
              <a:t>: </a:t>
            </a:r>
            <a:endParaRPr lang="en-US" dirty="0" smtClean="0"/>
          </a:p>
          <a:p>
            <a:pPr marL="457200" indent="-457200">
              <a:buFont typeface="+mj-lt"/>
              <a:buAutoNum type="arabicPeriod"/>
            </a:pPr>
            <a:r>
              <a:rPr lang="en-US" dirty="0" smtClean="0"/>
              <a:t>Anatomical; </a:t>
            </a:r>
            <a:r>
              <a:rPr lang="en-US" dirty="0"/>
              <a:t>and </a:t>
            </a:r>
            <a:endParaRPr lang="en-US" dirty="0" smtClean="0"/>
          </a:p>
          <a:p>
            <a:pPr marL="457200" indent="-457200">
              <a:buFont typeface="+mj-lt"/>
              <a:buAutoNum type="arabicPeriod"/>
            </a:pPr>
            <a:r>
              <a:rPr lang="en-US" dirty="0" smtClean="0"/>
              <a:t>Clinical</a:t>
            </a:r>
          </a:p>
          <a:p>
            <a:pPr marL="0" indent="0">
              <a:buNone/>
            </a:pPr>
            <a:endParaRPr lang="en-US" dirty="0">
              <a:solidFill>
                <a:srgbClr val="3366FF"/>
              </a:solidFill>
            </a:endParaRPr>
          </a:p>
        </p:txBody>
      </p:sp>
      <p:sp>
        <p:nvSpPr>
          <p:cNvPr id="2" name="Slide Number Placeholder 1"/>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10</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137895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4508500" y="1826944"/>
            <a:ext cx="4178299" cy="4299220"/>
          </a:xfrm>
        </p:spPr>
        <p:txBody>
          <a:bodyPr>
            <a:normAutofit/>
          </a:bodyPr>
          <a:lstStyle/>
          <a:p>
            <a:pPr marL="0" indent="0">
              <a:buNone/>
            </a:pPr>
            <a:r>
              <a:rPr lang="en-US" dirty="0" smtClean="0"/>
              <a:t>Anatomical pathologists </a:t>
            </a:r>
            <a:r>
              <a:rPr lang="en-US" dirty="0"/>
              <a:t>study the </a:t>
            </a:r>
            <a:r>
              <a:rPr lang="en-US" dirty="0" smtClean="0"/>
              <a:t>organs, tissues, </a:t>
            </a:r>
            <a:br>
              <a:rPr lang="en-US" dirty="0" smtClean="0"/>
            </a:br>
            <a:r>
              <a:rPr lang="en-US" dirty="0" smtClean="0"/>
              <a:t>and cells of patients. Examples include:  </a:t>
            </a:r>
          </a:p>
          <a:p>
            <a:pPr marL="342900" indent="-342900">
              <a:buFont typeface="Arial"/>
              <a:buChar char="•"/>
            </a:pPr>
            <a:r>
              <a:rPr lang="en-US" dirty="0" smtClean="0"/>
              <a:t>Autopsy pathologist</a:t>
            </a:r>
          </a:p>
          <a:p>
            <a:pPr marL="342900" indent="-342900">
              <a:buFont typeface="Arial"/>
              <a:buChar char="•"/>
            </a:pPr>
            <a:r>
              <a:rPr lang="en-US" dirty="0"/>
              <a:t>Forensic pathologist</a:t>
            </a:r>
          </a:p>
          <a:p>
            <a:pPr marL="342900" indent="-342900">
              <a:buFont typeface="Arial"/>
              <a:buChar char="•"/>
            </a:pPr>
            <a:r>
              <a:rPr lang="en-US" dirty="0"/>
              <a:t>Surgical </a:t>
            </a:r>
            <a:r>
              <a:rPr lang="en-US" dirty="0" smtClean="0"/>
              <a:t>pathologist</a:t>
            </a:r>
            <a:endParaRPr lang="en-US" dirty="0"/>
          </a:p>
          <a:p>
            <a:pPr marL="342900" indent="-342900">
              <a:buFont typeface="Arial"/>
              <a:buChar char="•"/>
            </a:pPr>
            <a:r>
              <a:rPr lang="en-US" dirty="0" err="1" smtClean="0"/>
              <a:t>Cytopathologists</a:t>
            </a:r>
            <a:endParaRPr lang="en-US" dirty="0" smtClean="0"/>
          </a:p>
          <a:p>
            <a:pPr marL="0" indent="0">
              <a:buNone/>
            </a:pPr>
            <a:endParaRPr lang="en-US" dirty="0">
              <a:solidFill>
                <a:srgbClr val="3366FF"/>
              </a:solidFill>
            </a:endParaRPr>
          </a:p>
        </p:txBody>
      </p:sp>
      <p:sp>
        <p:nvSpPr>
          <p:cNvPr id="2" name="Slide Number Placeholder 1"/>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11</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299803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4000500" y="1793524"/>
            <a:ext cx="4686300" cy="4332639"/>
          </a:xfrm>
        </p:spPr>
        <p:txBody>
          <a:bodyPr>
            <a:normAutofit/>
          </a:bodyPr>
          <a:lstStyle/>
          <a:p>
            <a:pPr marL="0" indent="0">
              <a:buNone/>
            </a:pPr>
            <a:r>
              <a:rPr lang="en-US" dirty="0" smtClean="0"/>
              <a:t>Clinical pathologists study the body fluids of patients, including </a:t>
            </a:r>
            <a:r>
              <a:rPr lang="en-US" dirty="0"/>
              <a:t>blood, serum, plasma, </a:t>
            </a:r>
            <a:r>
              <a:rPr lang="en-US" dirty="0" smtClean="0"/>
              <a:t>urine, respiratory mucous, and cerebrospinal fluid. </a:t>
            </a:r>
          </a:p>
        </p:txBody>
      </p:sp>
      <p:sp>
        <p:nvSpPr>
          <p:cNvPr id="2" name="Slide Number Placeholder 1"/>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12</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26250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4286250" y="1968500"/>
            <a:ext cx="4400550" cy="4157663"/>
          </a:xfrm>
        </p:spPr>
        <p:txBody>
          <a:bodyPr>
            <a:normAutofit/>
          </a:bodyPr>
          <a:lstStyle/>
          <a:p>
            <a:pPr marL="0" indent="0">
              <a:buNone/>
            </a:pPr>
            <a:r>
              <a:rPr lang="en-US" dirty="0"/>
              <a:t>Pathology reports are written medical documents that describe specimens that were collected by </a:t>
            </a:r>
            <a:r>
              <a:rPr lang="en-US" dirty="0" smtClean="0"/>
              <a:t>a doctor </a:t>
            </a:r>
            <a:r>
              <a:rPr lang="en-US" dirty="0"/>
              <a:t>and sent to a pathologist for analysis. These reports help doctors diagnose a condition so </a:t>
            </a:r>
            <a:r>
              <a:rPr lang="en-US" dirty="0" smtClean="0"/>
              <a:t>a doctor </a:t>
            </a:r>
            <a:r>
              <a:rPr lang="en-US" dirty="0"/>
              <a:t>can prescribe the best course of action to treat a particular disease</a:t>
            </a:r>
            <a:r>
              <a:rPr lang="en-US" dirty="0" smtClean="0"/>
              <a:t>.</a:t>
            </a:r>
          </a:p>
        </p:txBody>
      </p:sp>
      <p:sp>
        <p:nvSpPr>
          <p:cNvPr id="2" name="Slide Number Placeholder 1"/>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13</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162123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2907809" y="1815804"/>
            <a:ext cx="5778991" cy="4310360"/>
          </a:xfrm>
        </p:spPr>
        <p:txBody>
          <a:bodyPr/>
          <a:lstStyle/>
          <a:p>
            <a:r>
              <a:rPr lang="en-US" dirty="0" smtClean="0"/>
              <a:t>Why are pathology reports so important? </a:t>
            </a:r>
          </a:p>
          <a:p>
            <a:pPr marL="342900" indent="-342900">
              <a:buFont typeface="Arial"/>
              <a:buChar char="•"/>
            </a:pPr>
            <a:r>
              <a:rPr lang="en-US" b="1" dirty="0" smtClean="0"/>
              <a:t>For diagnosis </a:t>
            </a:r>
          </a:p>
          <a:p>
            <a:pPr marL="621792" lvl="4" indent="-347472">
              <a:buFont typeface="Arial"/>
              <a:buChar char="•"/>
            </a:pPr>
            <a:r>
              <a:rPr lang="en-US" dirty="0" smtClean="0"/>
              <a:t>Tumor grade and stage allows physician to gauge how advanced a cancer is and estimate a patient’s prognosis and inform prescription decisions </a:t>
            </a:r>
          </a:p>
          <a:p>
            <a:pPr marL="621792" lvl="4" indent="-347472">
              <a:buFont typeface="Arial"/>
              <a:buChar char="•"/>
            </a:pPr>
            <a:r>
              <a:rPr lang="en-US" dirty="0" smtClean="0"/>
              <a:t>Tumor characteristics (such as the presence of estrogen receptor and progesterone receptor) have important implications for treatment</a:t>
            </a:r>
            <a:endParaRPr lang="en-US" dirty="0"/>
          </a:p>
        </p:txBody>
      </p:sp>
      <p:sp>
        <p:nvSpPr>
          <p:cNvPr id="2" name="Slide Number Placeholder 1"/>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14</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137143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p:tgtEl>
                                          <p:spTgt spid="8">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p:tgtEl>
                                          <p:spTgt spid="8">
                                            <p:txEl>
                                              <p:pRg st="2" end="2"/>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p:tgtEl>
                                          <p:spTgt spid="8">
                                            <p:txEl>
                                              <p:pRg st="3" end="3"/>
                                            </p:txEl>
                                          </p:spTgt>
                                        </p:tgtEl>
                                        <p:attrNameLst>
                                          <p:attrName>ppt_x</p:attrName>
                                        </p:attrNameLst>
                                      </p:cBhvr>
                                      <p:tavLst>
                                        <p:tav tm="0">
                                          <p:val>
                                            <p:strVal val="#ppt_x+#ppt_w*1.125000"/>
                                          </p:val>
                                        </p:tav>
                                        <p:tav tm="100000">
                                          <p:val>
                                            <p:strVal val="#ppt_x"/>
                                          </p:val>
                                        </p:tav>
                                      </p:tavLst>
                                    </p:anim>
                                    <p:animEffect transition="in" filter="wipe(left)">
                                      <p:cBhvr>
                                        <p:cTn id="26"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00437" y="1058290"/>
            <a:ext cx="4386363" cy="5067873"/>
          </a:xfrm>
        </p:spPr>
        <p:txBody>
          <a:bodyPr/>
          <a:lstStyle/>
          <a:p>
            <a:pPr marL="457200" indent="-457200">
              <a:buFont typeface="+mj-lt"/>
              <a:buAutoNum type="arabicPeriod"/>
            </a:pPr>
            <a:r>
              <a:rPr lang="en-US" sz="2000" dirty="0"/>
              <a:t>Describe the role of a pathologist in your own words.</a:t>
            </a:r>
          </a:p>
          <a:p>
            <a:pPr marL="457200" indent="-457200">
              <a:buFont typeface="+mj-lt"/>
              <a:buAutoNum type="arabicPeriod"/>
            </a:pPr>
            <a:r>
              <a:rPr lang="en-US" sz="2000" dirty="0"/>
              <a:t>How many years does it take to become a pathologist?</a:t>
            </a:r>
          </a:p>
          <a:p>
            <a:pPr marL="457200" indent="-457200">
              <a:buFont typeface="+mj-lt"/>
              <a:buAutoNum type="arabicPeriod"/>
            </a:pPr>
            <a:r>
              <a:rPr lang="en-US" sz="2000" dirty="0"/>
              <a:t>A forensic pathologist belongs to which subdivision of pathology?</a:t>
            </a:r>
          </a:p>
          <a:p>
            <a:pPr marL="457200" indent="-457200">
              <a:buFont typeface="+mj-lt"/>
              <a:buAutoNum type="arabicPeriod"/>
            </a:pPr>
            <a:r>
              <a:rPr lang="en-US" sz="2000" dirty="0"/>
              <a:t>What types of fluids are studied by clinical pathologists?</a:t>
            </a:r>
          </a:p>
          <a:p>
            <a:pPr marL="457200" indent="-457200">
              <a:buFont typeface="+mj-lt"/>
              <a:buAutoNum type="arabicPeriod"/>
            </a:pPr>
            <a:r>
              <a:rPr lang="en-US" sz="2000" dirty="0"/>
              <a:t>Would you be interested in becoming a pathologist? </a:t>
            </a:r>
            <a:r>
              <a:rPr lang="en-US" sz="2000" dirty="0" smtClean="0"/>
              <a:t/>
            </a:r>
            <a:br>
              <a:rPr lang="en-US" sz="2000" dirty="0" smtClean="0"/>
            </a:br>
            <a:r>
              <a:rPr lang="en-US" sz="2000" dirty="0" smtClean="0"/>
              <a:t>Why </a:t>
            </a:r>
            <a:r>
              <a:rPr lang="en-US" sz="2000" dirty="0"/>
              <a:t>or why not</a:t>
            </a:r>
            <a:r>
              <a:rPr lang="en-US" sz="2000" dirty="0" smtClean="0"/>
              <a:t>?</a:t>
            </a:r>
            <a:endParaRPr lang="en-US" sz="2000" b="1" dirty="0"/>
          </a:p>
        </p:txBody>
      </p:sp>
      <p:sp>
        <p:nvSpPr>
          <p:cNvPr id="2" name="Slide Number Placeholder 1"/>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15</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207245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ppt_x</p:attrName>
                                        </p:attrNameLst>
                                      </p:cBhvr>
                                      <p:tavLst>
                                        <p:tav tm="0">
                                          <p:val>
                                            <p:strVal val="#ppt_x+#ppt_w*1.125000"/>
                                          </p:val>
                                        </p:tav>
                                        <p:tav tm="100000">
                                          <p:val>
                                            <p:strVal val="#ppt_x"/>
                                          </p:val>
                                        </p:tav>
                                      </p:tavLst>
                                    </p:anim>
                                    <p:animEffect transition="in" filter="wipe(left)">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3508375" y="1359068"/>
            <a:ext cx="5178425" cy="4767095"/>
          </a:xfrm>
        </p:spPr>
        <p:txBody>
          <a:bodyPr/>
          <a:lstStyle/>
          <a:p>
            <a:r>
              <a:rPr lang="en-US" dirty="0" smtClean="0"/>
              <a:t>Breast cancer can develop in different parts of the breast—</a:t>
            </a:r>
            <a:br>
              <a:rPr lang="en-US" dirty="0" smtClean="0"/>
            </a:br>
            <a:r>
              <a:rPr lang="en-US" dirty="0" smtClean="0"/>
              <a:t>in the lobules or the ducts which travel from the </a:t>
            </a:r>
            <a:r>
              <a:rPr lang="en-US" dirty="0"/>
              <a:t>lobules </a:t>
            </a:r>
            <a:r>
              <a:rPr lang="en-US" dirty="0" smtClean="0"/>
              <a:t>to the nipple.</a:t>
            </a:r>
          </a:p>
          <a:p>
            <a:r>
              <a:rPr lang="en-US" dirty="0" smtClean="0"/>
              <a:t>Breast cancer that spreads outside the breast may invade nearby lymph nodes.</a:t>
            </a:r>
          </a:p>
          <a:p>
            <a:endParaRPr lang="en-US" dirty="0"/>
          </a:p>
        </p:txBody>
      </p:sp>
      <p:sp>
        <p:nvSpPr>
          <p:cNvPr id="2" name="Slide Number Placeholder 1"/>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16</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282678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p:tgtEl>
                                          <p:spTgt spid="8">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4" name="Picture 13" descr="player card naomi.png"/>
          <p:cNvPicPr>
            <a:picLocks noChangeAspect="1"/>
          </p:cNvPicPr>
          <p:nvPr/>
        </p:nvPicPr>
        <p:blipFill rotWithShape="1">
          <a:blip r:embed="rId4" cstate="print">
            <a:extLst>
              <a:ext uri="{28A0092B-C50C-407E-A947-70E740481C1C}">
                <a14:useLocalDpi xmlns:a14="http://schemas.microsoft.com/office/drawing/2010/main" val="0"/>
              </a:ext>
            </a:extLst>
          </a:blip>
          <a:srcRect b="60352"/>
          <a:stretch/>
        </p:blipFill>
        <p:spPr>
          <a:xfrm>
            <a:off x="-266533" y="1564095"/>
            <a:ext cx="8151609" cy="4182534"/>
          </a:xfrm>
          <a:prstGeom prst="rect">
            <a:avLst/>
          </a:prstGeom>
        </p:spPr>
      </p:pic>
      <p:grpSp>
        <p:nvGrpSpPr>
          <p:cNvPr id="17" name="Group 16"/>
          <p:cNvGrpSpPr/>
          <p:nvPr/>
        </p:nvGrpSpPr>
        <p:grpSpPr>
          <a:xfrm>
            <a:off x="4764514" y="2893732"/>
            <a:ext cx="4036949" cy="461665"/>
            <a:chOff x="4764514" y="2893732"/>
            <a:chExt cx="4036949" cy="461665"/>
          </a:xfrm>
        </p:grpSpPr>
        <p:sp>
          <p:nvSpPr>
            <p:cNvPr id="8" name="TextBox 7"/>
            <p:cNvSpPr txBox="1"/>
            <p:nvPr/>
          </p:nvSpPr>
          <p:spPr>
            <a:xfrm>
              <a:off x="5302250" y="2893732"/>
              <a:ext cx="3499213" cy="461665"/>
            </a:xfrm>
            <a:prstGeom prst="rect">
              <a:avLst/>
            </a:prstGeom>
            <a:solidFill>
              <a:srgbClr val="E12947"/>
            </a:solidFill>
            <a:ln w="12700" cmpd="sng">
              <a:solidFill>
                <a:srgbClr val="FF0000"/>
              </a:solidFill>
            </a:ln>
          </p:spPr>
          <p:txBody>
            <a:bodyPr wrap="square" rtlCol="0">
              <a:spAutoFit/>
            </a:bodyPr>
            <a:lstStyle/>
            <a:p>
              <a:r>
                <a:rPr lang="en-US" sz="1200" dirty="0" smtClean="0">
                  <a:solidFill>
                    <a:schemeClr val="bg1"/>
                  </a:solidFill>
                </a:rPr>
                <a:t>The first information you should look for is the patient's name, age, and gender</a:t>
              </a:r>
              <a:endParaRPr lang="en-US" sz="1200" dirty="0">
                <a:solidFill>
                  <a:schemeClr val="bg1"/>
                </a:solidFill>
              </a:endParaRPr>
            </a:p>
          </p:txBody>
        </p:sp>
        <p:cxnSp>
          <p:nvCxnSpPr>
            <p:cNvPr id="12" name="Straight Arrow Connector 11"/>
            <p:cNvCxnSpPr>
              <a:stCxn id="8" idx="1"/>
            </p:cNvCxnSpPr>
            <p:nvPr/>
          </p:nvCxnSpPr>
          <p:spPr>
            <a:xfrm flipH="1">
              <a:off x="4764514" y="3124565"/>
              <a:ext cx="537736" cy="81045"/>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2286000" y="3683001"/>
            <a:ext cx="6515463" cy="1200329"/>
            <a:chOff x="2293416" y="3683001"/>
            <a:chExt cx="6422783" cy="1200329"/>
          </a:xfrm>
        </p:grpSpPr>
        <p:sp>
          <p:nvSpPr>
            <p:cNvPr id="9" name="TextBox 8"/>
            <p:cNvSpPr txBox="1"/>
            <p:nvPr/>
          </p:nvSpPr>
          <p:spPr>
            <a:xfrm>
              <a:off x="5266760" y="3683001"/>
              <a:ext cx="3449439" cy="1200329"/>
            </a:xfrm>
            <a:prstGeom prst="rect">
              <a:avLst/>
            </a:prstGeom>
            <a:solidFill>
              <a:srgbClr val="E12947"/>
            </a:solidFill>
            <a:ln w="12700" cmpd="sng">
              <a:solidFill>
                <a:srgbClr val="FF0000"/>
              </a:solidFill>
            </a:ln>
          </p:spPr>
          <p:txBody>
            <a:bodyPr wrap="square" rtlCol="0">
              <a:spAutoFit/>
            </a:bodyPr>
            <a:lstStyle/>
            <a:p>
              <a:r>
                <a:rPr lang="en-US" sz="1200" dirty="0" smtClean="0">
                  <a:solidFill>
                    <a:srgbClr val="FFFFFF"/>
                  </a:solidFill>
                </a:rPr>
                <a:t>This section is a description of what was submitted to the pathologist from the surgeon and what procedure was done to obtain it</a:t>
              </a:r>
              <a:br>
                <a:rPr lang="en-US" sz="1200" dirty="0" smtClean="0">
                  <a:solidFill>
                    <a:srgbClr val="FFFFFF"/>
                  </a:solidFill>
                </a:rPr>
              </a:br>
              <a:r>
                <a:rPr lang="en-US" sz="1200" dirty="0" smtClean="0">
                  <a:solidFill>
                    <a:srgbClr val="FFFFFF"/>
                  </a:solidFill>
                </a:rPr>
                <a:t>These are the tissues that will be examined by a pathologist to establish a diagnosis</a:t>
              </a:r>
              <a:endParaRPr lang="en-US" sz="1200" dirty="0">
                <a:solidFill>
                  <a:srgbClr val="FFFFFF"/>
                </a:solidFill>
              </a:endParaRPr>
            </a:p>
          </p:txBody>
        </p:sp>
        <p:cxnSp>
          <p:nvCxnSpPr>
            <p:cNvPr id="13" name="Straight Arrow Connector 12"/>
            <p:cNvCxnSpPr>
              <a:stCxn id="9" idx="1"/>
            </p:cNvCxnSpPr>
            <p:nvPr/>
          </p:nvCxnSpPr>
          <p:spPr>
            <a:xfrm flipH="1">
              <a:off x="2293416" y="4283166"/>
              <a:ext cx="2973344" cy="368209"/>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1968500" y="5101089"/>
            <a:ext cx="6832963" cy="646331"/>
            <a:chOff x="1970158" y="5101089"/>
            <a:chExt cx="6746041" cy="646331"/>
          </a:xfrm>
        </p:grpSpPr>
        <p:sp>
          <p:nvSpPr>
            <p:cNvPr id="10" name="TextBox 9"/>
            <p:cNvSpPr txBox="1"/>
            <p:nvPr/>
          </p:nvSpPr>
          <p:spPr>
            <a:xfrm>
              <a:off x="5261498" y="5101089"/>
              <a:ext cx="3454701" cy="646331"/>
            </a:xfrm>
            <a:prstGeom prst="rect">
              <a:avLst/>
            </a:prstGeom>
            <a:solidFill>
              <a:srgbClr val="E12947"/>
            </a:solidFill>
            <a:ln w="12700" cmpd="sng">
              <a:solidFill>
                <a:srgbClr val="FF0000"/>
              </a:solidFill>
            </a:ln>
          </p:spPr>
          <p:txBody>
            <a:bodyPr wrap="square" rtlCol="0">
              <a:spAutoFit/>
            </a:bodyPr>
            <a:lstStyle/>
            <a:p>
              <a:r>
                <a:rPr lang="en-US" sz="1200" dirty="0" smtClean="0">
                  <a:solidFill>
                    <a:srgbClr val="FFFFFF"/>
                  </a:solidFill>
                </a:rPr>
                <a:t>This section refers to the patient’s breast cancer history, such as any procedures that have been done and/or a diagnosis </a:t>
              </a:r>
              <a:endParaRPr lang="en-US" sz="1200" dirty="0">
                <a:solidFill>
                  <a:srgbClr val="FFFFFF"/>
                </a:solidFill>
              </a:endParaRPr>
            </a:p>
          </p:txBody>
        </p:sp>
        <p:cxnSp>
          <p:nvCxnSpPr>
            <p:cNvPr id="15" name="Straight Arrow Connector 14"/>
            <p:cNvCxnSpPr>
              <a:stCxn id="10" idx="1"/>
            </p:cNvCxnSpPr>
            <p:nvPr/>
          </p:nvCxnSpPr>
          <p:spPr>
            <a:xfrm flipH="1" flipV="1">
              <a:off x="1970158" y="5221502"/>
              <a:ext cx="3291340" cy="202753"/>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0" name="Slide Number Placeholder 1"/>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17</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204056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7" name="Picture 16" descr="player card naomi.png"/>
          <p:cNvPicPr>
            <a:picLocks noChangeAspect="1"/>
          </p:cNvPicPr>
          <p:nvPr/>
        </p:nvPicPr>
        <p:blipFill rotWithShape="1">
          <a:blip r:embed="rId4" cstate="print">
            <a:extLst>
              <a:ext uri="{28A0092B-C50C-407E-A947-70E740481C1C}">
                <a14:useLocalDpi xmlns:a14="http://schemas.microsoft.com/office/drawing/2010/main" val="0"/>
              </a:ext>
            </a:extLst>
          </a:blip>
          <a:srcRect l="-3362" t="38665" r="3362" b="8052"/>
          <a:stretch/>
        </p:blipFill>
        <p:spPr>
          <a:xfrm>
            <a:off x="-476876" y="1824335"/>
            <a:ext cx="6404433" cy="4416175"/>
          </a:xfrm>
          <a:prstGeom prst="rect">
            <a:avLst/>
          </a:prstGeom>
        </p:spPr>
      </p:pic>
      <p:grpSp>
        <p:nvGrpSpPr>
          <p:cNvPr id="7" name="Group 6"/>
          <p:cNvGrpSpPr/>
          <p:nvPr/>
        </p:nvGrpSpPr>
        <p:grpSpPr>
          <a:xfrm>
            <a:off x="4188986" y="1824335"/>
            <a:ext cx="4612478" cy="646331"/>
            <a:chOff x="4188986" y="1824335"/>
            <a:chExt cx="4612478" cy="646331"/>
          </a:xfrm>
        </p:grpSpPr>
        <p:sp>
          <p:nvSpPr>
            <p:cNvPr id="8" name="TextBox 7"/>
            <p:cNvSpPr txBox="1"/>
            <p:nvPr/>
          </p:nvSpPr>
          <p:spPr>
            <a:xfrm>
              <a:off x="6286500" y="1824335"/>
              <a:ext cx="2514964" cy="646331"/>
            </a:xfrm>
            <a:prstGeom prst="rect">
              <a:avLst/>
            </a:prstGeom>
            <a:solidFill>
              <a:srgbClr val="E12947"/>
            </a:solidFill>
            <a:ln w="12700" cmpd="sng">
              <a:solidFill>
                <a:srgbClr val="FF0000"/>
              </a:solidFill>
            </a:ln>
          </p:spPr>
          <p:txBody>
            <a:bodyPr wrap="square" rtlCol="0">
              <a:spAutoFit/>
            </a:bodyPr>
            <a:lstStyle/>
            <a:p>
              <a:r>
                <a:rPr lang="en-US" sz="1200" dirty="0" smtClean="0">
                  <a:solidFill>
                    <a:srgbClr val="FFFFFF"/>
                  </a:solidFill>
                </a:rPr>
                <a:t>In this section, you will find macroscopic description of samples, such as size</a:t>
              </a:r>
              <a:endParaRPr lang="en-US" sz="1200" dirty="0">
                <a:solidFill>
                  <a:srgbClr val="FFFFFF"/>
                </a:solidFill>
              </a:endParaRPr>
            </a:p>
          </p:txBody>
        </p:sp>
        <p:cxnSp>
          <p:nvCxnSpPr>
            <p:cNvPr id="9" name="Straight Arrow Connector 8"/>
            <p:cNvCxnSpPr>
              <a:stCxn id="8" idx="1"/>
            </p:cNvCxnSpPr>
            <p:nvPr/>
          </p:nvCxnSpPr>
          <p:spPr>
            <a:xfrm flipH="1" flipV="1">
              <a:off x="4188986" y="2052698"/>
              <a:ext cx="2097514" cy="94803"/>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4188986" y="5039081"/>
            <a:ext cx="4612476" cy="830997"/>
            <a:chOff x="4402065" y="3933563"/>
            <a:chExt cx="4314134" cy="830997"/>
          </a:xfrm>
        </p:grpSpPr>
        <p:sp>
          <p:nvSpPr>
            <p:cNvPr id="11" name="TextBox 10"/>
            <p:cNvSpPr txBox="1"/>
            <p:nvPr/>
          </p:nvSpPr>
          <p:spPr>
            <a:xfrm>
              <a:off x="4786478" y="3933563"/>
              <a:ext cx="3929721" cy="830997"/>
            </a:xfrm>
            <a:prstGeom prst="rect">
              <a:avLst/>
            </a:prstGeom>
            <a:solidFill>
              <a:srgbClr val="E12947"/>
            </a:solidFill>
            <a:ln w="12700" cmpd="sng">
              <a:solidFill>
                <a:srgbClr val="FF0000"/>
              </a:solidFill>
            </a:ln>
          </p:spPr>
          <p:txBody>
            <a:bodyPr wrap="square" rtlCol="0">
              <a:spAutoFit/>
            </a:bodyPr>
            <a:lstStyle/>
            <a:p>
              <a:r>
                <a:rPr lang="en-US" sz="1200" dirty="0" smtClean="0">
                  <a:solidFill>
                    <a:srgbClr val="FFFFFF"/>
                  </a:solidFill>
                </a:rPr>
                <a:t>You will see test results for the estrogen receptor, progesterone receptor, and HER2/</a:t>
              </a:r>
              <a:r>
                <a:rPr lang="en-US" sz="1200" dirty="0" err="1" smtClean="0">
                  <a:solidFill>
                    <a:srgbClr val="FFFFFF"/>
                  </a:solidFill>
                </a:rPr>
                <a:t>neu</a:t>
              </a:r>
              <a:r>
                <a:rPr lang="en-US" sz="1200" dirty="0" smtClean="0">
                  <a:solidFill>
                    <a:srgbClr val="FFFFFF"/>
                  </a:solidFill>
                </a:rPr>
                <a:t>. Results will be expressed with a number and an interpretation</a:t>
              </a:r>
              <a:br>
                <a:rPr lang="en-US" sz="1200" dirty="0" smtClean="0">
                  <a:solidFill>
                    <a:srgbClr val="FFFFFF"/>
                  </a:solidFill>
                </a:rPr>
              </a:br>
              <a:r>
                <a:rPr lang="en-US" sz="1200" dirty="0" smtClean="0">
                  <a:solidFill>
                    <a:srgbClr val="FFFFFF"/>
                  </a:solidFill>
                </a:rPr>
                <a:t>These test have important implications for treatment</a:t>
              </a:r>
              <a:endParaRPr lang="en-US" sz="1200" dirty="0">
                <a:solidFill>
                  <a:srgbClr val="FFFFFF"/>
                </a:solidFill>
              </a:endParaRPr>
            </a:p>
          </p:txBody>
        </p:sp>
        <p:cxnSp>
          <p:nvCxnSpPr>
            <p:cNvPr id="12" name="Straight Arrow Connector 11"/>
            <p:cNvCxnSpPr/>
            <p:nvPr/>
          </p:nvCxnSpPr>
          <p:spPr>
            <a:xfrm flipH="1">
              <a:off x="4402065" y="4165397"/>
              <a:ext cx="384411" cy="0"/>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1619251" y="4411378"/>
            <a:ext cx="7182213" cy="461665"/>
            <a:chOff x="1625350" y="5101089"/>
            <a:chExt cx="7090849" cy="461665"/>
          </a:xfrm>
        </p:grpSpPr>
        <p:sp>
          <p:nvSpPr>
            <p:cNvPr id="14" name="TextBox 13"/>
            <p:cNvSpPr txBox="1"/>
            <p:nvPr/>
          </p:nvSpPr>
          <p:spPr>
            <a:xfrm>
              <a:off x="4568164" y="5101089"/>
              <a:ext cx="4148035" cy="461665"/>
            </a:xfrm>
            <a:prstGeom prst="rect">
              <a:avLst/>
            </a:prstGeom>
            <a:solidFill>
              <a:srgbClr val="E12947"/>
            </a:solidFill>
            <a:ln w="12700" cmpd="sng">
              <a:solidFill>
                <a:srgbClr val="FF0000"/>
              </a:solidFill>
            </a:ln>
          </p:spPr>
          <p:txBody>
            <a:bodyPr wrap="square" rtlCol="0">
              <a:spAutoFit/>
            </a:bodyPr>
            <a:lstStyle/>
            <a:p>
              <a:r>
                <a:rPr lang="en-US" sz="1200" dirty="0" smtClean="0">
                  <a:solidFill>
                    <a:srgbClr val="FFFFFF"/>
                  </a:solidFill>
                </a:rPr>
                <a:t>Test results often come back at different times and their results are added to a report here</a:t>
              </a:r>
              <a:endParaRPr lang="en-US" sz="1200" dirty="0">
                <a:solidFill>
                  <a:srgbClr val="FFFFFF"/>
                </a:solidFill>
              </a:endParaRPr>
            </a:p>
          </p:txBody>
        </p:sp>
        <p:cxnSp>
          <p:nvCxnSpPr>
            <p:cNvPr id="15" name="Straight Arrow Connector 14"/>
            <p:cNvCxnSpPr>
              <a:stCxn id="14" idx="1"/>
            </p:cNvCxnSpPr>
            <p:nvPr/>
          </p:nvCxnSpPr>
          <p:spPr>
            <a:xfrm flipH="1">
              <a:off x="1625350" y="5331922"/>
              <a:ext cx="2942815" cy="72664"/>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1" name="Group 20"/>
          <p:cNvGrpSpPr/>
          <p:nvPr/>
        </p:nvGrpSpPr>
        <p:grpSpPr>
          <a:xfrm>
            <a:off x="1158724" y="2628805"/>
            <a:ext cx="7642739" cy="646331"/>
            <a:chOff x="-713633" y="3933563"/>
            <a:chExt cx="9245473" cy="646331"/>
          </a:xfrm>
        </p:grpSpPr>
        <p:sp>
          <p:nvSpPr>
            <p:cNvPr id="22" name="TextBox 21"/>
            <p:cNvSpPr txBox="1"/>
            <p:nvPr/>
          </p:nvSpPr>
          <p:spPr>
            <a:xfrm>
              <a:off x="5055259" y="3933563"/>
              <a:ext cx="3476581" cy="646331"/>
            </a:xfrm>
            <a:prstGeom prst="rect">
              <a:avLst/>
            </a:prstGeom>
            <a:solidFill>
              <a:srgbClr val="E12947"/>
            </a:solidFill>
            <a:ln w="12700" cmpd="sng">
              <a:solidFill>
                <a:srgbClr val="FF0000"/>
              </a:solidFill>
            </a:ln>
          </p:spPr>
          <p:txBody>
            <a:bodyPr wrap="square" rtlCol="0">
              <a:spAutoFit/>
            </a:bodyPr>
            <a:lstStyle/>
            <a:p>
              <a:r>
                <a:rPr lang="en-US" sz="1200" dirty="0" smtClean="0">
                  <a:solidFill>
                    <a:srgbClr val="FFFFFF"/>
                  </a:solidFill>
                </a:rPr>
                <a:t>This section describes characteristics of a patient’s cancer, including </a:t>
              </a:r>
              <a:br>
                <a:rPr lang="en-US" sz="1200" dirty="0" smtClean="0">
                  <a:solidFill>
                    <a:srgbClr val="FFFFFF"/>
                  </a:solidFill>
                </a:rPr>
              </a:br>
              <a:r>
                <a:rPr lang="en-US" sz="1200" dirty="0" smtClean="0">
                  <a:solidFill>
                    <a:srgbClr val="FFFFFF"/>
                  </a:solidFill>
                </a:rPr>
                <a:t>the stage</a:t>
              </a:r>
              <a:endParaRPr lang="en-US" sz="1200" dirty="0">
                <a:solidFill>
                  <a:srgbClr val="FFFFFF"/>
                </a:solidFill>
              </a:endParaRPr>
            </a:p>
          </p:txBody>
        </p:sp>
        <p:cxnSp>
          <p:nvCxnSpPr>
            <p:cNvPr id="23" name="Straight Arrow Connector 22"/>
            <p:cNvCxnSpPr/>
            <p:nvPr/>
          </p:nvCxnSpPr>
          <p:spPr>
            <a:xfrm flipH="1" flipV="1">
              <a:off x="-713633" y="3933563"/>
              <a:ext cx="5768891" cy="231834"/>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6" name="Slide Number Placeholder 1"/>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18</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328208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Lesson4 A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56" y="1949482"/>
            <a:ext cx="3371148" cy="4362662"/>
          </a:xfrm>
          <a:prstGeom prst="rect">
            <a:avLst/>
          </a:prstGeom>
        </p:spPr>
      </p:pic>
      <p:pic>
        <p:nvPicPr>
          <p:cNvPr id="3" name="Picture 2" descr="Lesson4 A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1120" y="1949482"/>
            <a:ext cx="3371149" cy="4362662"/>
          </a:xfrm>
          <a:prstGeom prst="rect">
            <a:avLst/>
          </a:prstGeom>
        </p:spPr>
      </p:pic>
    </p:spTree>
    <p:extLst>
      <p:ext uri="{BB962C8B-B14F-4D97-AF65-F5344CB8AC3E}">
        <p14:creationId xmlns:p14="http://schemas.microsoft.com/office/powerpoint/2010/main" val="102649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90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4079875" y="1370208"/>
            <a:ext cx="4606925" cy="4755955"/>
          </a:xfrm>
        </p:spPr>
        <p:txBody>
          <a:bodyPr/>
          <a:lstStyle/>
          <a:p>
            <a:pPr lvl="1"/>
            <a:r>
              <a:rPr lang="en-US" dirty="0" smtClean="0"/>
              <a:t>To plan treatment, doctors need to know the extent (stage) of the disease. The stage is based on the size of the tumor and whether the cancer has spread. </a:t>
            </a:r>
          </a:p>
          <a:p>
            <a:pPr lvl="1"/>
            <a:r>
              <a:rPr lang="en-US" b="1" dirty="0" smtClean="0"/>
              <a:t>Stage 0</a:t>
            </a:r>
          </a:p>
          <a:p>
            <a:pPr lvl="1"/>
            <a:r>
              <a:rPr lang="en-US" b="1" dirty="0" smtClean="0"/>
              <a:t>Stage I</a:t>
            </a:r>
          </a:p>
          <a:p>
            <a:pPr lvl="1"/>
            <a:r>
              <a:rPr lang="en-US" b="1" dirty="0" smtClean="0"/>
              <a:t>Stage II</a:t>
            </a:r>
          </a:p>
          <a:p>
            <a:pPr lvl="1"/>
            <a:r>
              <a:rPr lang="en-US" b="1" dirty="0" smtClean="0"/>
              <a:t>Stage III</a:t>
            </a:r>
          </a:p>
          <a:p>
            <a:pPr lvl="1"/>
            <a:r>
              <a:rPr lang="en-US" b="1" dirty="0" smtClean="0"/>
              <a:t>Stage IV</a:t>
            </a:r>
            <a:endParaRPr lang="en-US" b="1" dirty="0"/>
          </a:p>
        </p:txBody>
      </p:sp>
      <p:sp>
        <p:nvSpPr>
          <p:cNvPr id="2" name="Slide Number Placeholder 1"/>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20</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390392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p:tgtEl>
                                          <p:spTgt spid="8">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p:tgtEl>
                                          <p:spTgt spid="8">
                                            <p:txEl>
                                              <p:pRg st="2" end="2"/>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p:tgtEl>
                                          <p:spTgt spid="8">
                                            <p:txEl>
                                              <p:pRg st="3" end="3"/>
                                            </p:txEl>
                                          </p:spTgt>
                                        </p:tgtEl>
                                        <p:attrNameLst>
                                          <p:attrName>ppt_x</p:attrName>
                                        </p:attrNameLst>
                                      </p:cBhvr>
                                      <p:tavLst>
                                        <p:tav tm="0">
                                          <p:val>
                                            <p:strVal val="#ppt_x+#ppt_w*1.125000"/>
                                          </p:val>
                                        </p:tav>
                                        <p:tav tm="100000">
                                          <p:val>
                                            <p:strVal val="#ppt_x"/>
                                          </p:val>
                                        </p:tav>
                                      </p:tavLst>
                                    </p:anim>
                                    <p:animEffect transition="in" filter="wipe(left)">
                                      <p:cBhvr>
                                        <p:cTn id="26" dur="5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p:tgtEl>
                                          <p:spTgt spid="8">
                                            <p:txEl>
                                              <p:pRg st="4" end="4"/>
                                            </p:txEl>
                                          </p:spTgt>
                                        </p:tgtEl>
                                        <p:attrNameLst>
                                          <p:attrName>ppt_x</p:attrName>
                                        </p:attrNameLst>
                                      </p:cBhvr>
                                      <p:tavLst>
                                        <p:tav tm="0">
                                          <p:val>
                                            <p:strVal val="#ppt_x+#ppt_w*1.125000"/>
                                          </p:val>
                                        </p:tav>
                                        <p:tav tm="100000">
                                          <p:val>
                                            <p:strVal val="#ppt_x"/>
                                          </p:val>
                                        </p:tav>
                                      </p:tavLst>
                                    </p:anim>
                                    <p:animEffect transition="in" filter="wipe(left)">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2"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p:tgtEl>
                                          <p:spTgt spid="8">
                                            <p:txEl>
                                              <p:pRg st="5" end="5"/>
                                            </p:txEl>
                                          </p:spTgt>
                                        </p:tgtEl>
                                        <p:attrNameLst>
                                          <p:attrName>ppt_x</p:attrName>
                                        </p:attrNameLst>
                                      </p:cBhvr>
                                      <p:tavLst>
                                        <p:tav tm="0">
                                          <p:val>
                                            <p:strVal val="#ppt_x+#ppt_w*1.125000"/>
                                          </p:val>
                                        </p:tav>
                                        <p:tav tm="100000">
                                          <p:val>
                                            <p:strVal val="#ppt_x"/>
                                          </p:val>
                                        </p:tav>
                                      </p:tavLst>
                                    </p:anim>
                                    <p:animEffect transition="in" filter="wipe(left)">
                                      <p:cBhvr>
                                        <p:cTn id="38"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4445001" y="1748964"/>
            <a:ext cx="4321174" cy="4377199"/>
          </a:xfrm>
        </p:spPr>
        <p:txBody>
          <a:bodyPr/>
          <a:lstStyle/>
          <a:p>
            <a:pPr lvl="1"/>
            <a:r>
              <a:rPr lang="en-US" b="1" dirty="0" smtClean="0">
                <a:solidFill>
                  <a:schemeClr val="tx1"/>
                </a:solidFill>
              </a:rPr>
              <a:t>Stage 0</a:t>
            </a:r>
            <a:r>
              <a:rPr lang="en-US" b="1" dirty="0" smtClean="0">
                <a:solidFill>
                  <a:srgbClr val="367C5F"/>
                </a:solidFill>
              </a:rPr>
              <a:t> </a:t>
            </a:r>
            <a:r>
              <a:rPr lang="en-US" dirty="0" smtClean="0"/>
              <a:t>is carcinoma in situ; this means that the cancer is confined to where it originally developed and has not invaded surrounding tissue.</a:t>
            </a:r>
            <a:endParaRPr lang="en-US" dirty="0"/>
          </a:p>
        </p:txBody>
      </p:sp>
      <p:sp>
        <p:nvSpPr>
          <p:cNvPr id="3" name="Slide Number Placeholder 2"/>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21</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168596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3084381" y="1191969"/>
            <a:ext cx="5736111" cy="4934195"/>
          </a:xfrm>
        </p:spPr>
        <p:txBody>
          <a:bodyPr/>
          <a:lstStyle/>
          <a:p>
            <a:pPr lvl="1"/>
            <a:r>
              <a:rPr lang="en-US" b="1" dirty="0" smtClean="0">
                <a:solidFill>
                  <a:srgbClr val="262626"/>
                </a:solidFill>
              </a:rPr>
              <a:t>Stage I</a:t>
            </a:r>
            <a:r>
              <a:rPr lang="en-US" dirty="0" smtClean="0">
                <a:solidFill>
                  <a:srgbClr val="262626"/>
                </a:solidFill>
              </a:rPr>
              <a:t> </a:t>
            </a:r>
            <a:r>
              <a:rPr lang="en-US" dirty="0" smtClean="0"/>
              <a:t>is an early stage of invasive cancer; tumor size is 2 cm or less; no cancer cells outside of the breast.</a:t>
            </a:r>
          </a:p>
          <a:p>
            <a:pPr lvl="1"/>
            <a:endParaRPr lang="en-US" dirty="0" smtClean="0">
              <a:solidFill>
                <a:srgbClr val="262626"/>
              </a:solidFill>
            </a:endParaRPr>
          </a:p>
          <a:p>
            <a:pPr lvl="1"/>
            <a:r>
              <a:rPr lang="en-US" b="1" dirty="0">
                <a:solidFill>
                  <a:srgbClr val="262626"/>
                </a:solidFill>
              </a:rPr>
              <a:t>REAL WORLD COMPARISON: </a:t>
            </a:r>
            <a:r>
              <a:rPr lang="en-US" b="1" dirty="0" smtClean="0">
                <a:solidFill>
                  <a:srgbClr val="262626"/>
                </a:solidFill>
              </a:rPr>
              <a:t/>
            </a:r>
            <a:br>
              <a:rPr lang="en-US" b="1" dirty="0" smtClean="0">
                <a:solidFill>
                  <a:srgbClr val="262626"/>
                </a:solidFill>
              </a:rPr>
            </a:br>
            <a:r>
              <a:rPr lang="en-US" dirty="0" smtClean="0"/>
              <a:t>What </a:t>
            </a:r>
            <a:r>
              <a:rPr lang="en-US" dirty="0"/>
              <a:t>small object is about </a:t>
            </a:r>
            <a:r>
              <a:rPr lang="en-US" dirty="0" smtClean="0"/>
              <a:t>2 </a:t>
            </a:r>
            <a:r>
              <a:rPr lang="en-US" dirty="0"/>
              <a:t>cm large? </a:t>
            </a:r>
            <a:endParaRPr lang="en-US" dirty="0" smtClean="0"/>
          </a:p>
          <a:p>
            <a:pPr lvl="1"/>
            <a:endParaRPr lang="en-US" dirty="0"/>
          </a:p>
          <a:p>
            <a:pPr lvl="1"/>
            <a:r>
              <a:rPr lang="en-US" b="1" dirty="0">
                <a:solidFill>
                  <a:srgbClr val="262626"/>
                </a:solidFill>
              </a:rPr>
              <a:t>ANSWER: </a:t>
            </a:r>
            <a:r>
              <a:rPr lang="en-US" b="1" dirty="0" smtClean="0">
                <a:solidFill>
                  <a:srgbClr val="9359A4"/>
                </a:solidFill>
              </a:rPr>
              <a:t/>
            </a:r>
            <a:br>
              <a:rPr lang="en-US" b="1" dirty="0" smtClean="0">
                <a:solidFill>
                  <a:srgbClr val="9359A4"/>
                </a:solidFill>
              </a:rPr>
            </a:br>
            <a:r>
              <a:rPr lang="en-US" dirty="0" smtClean="0"/>
              <a:t>A </a:t>
            </a:r>
            <a:r>
              <a:rPr lang="en-US" dirty="0"/>
              <a:t>2 cm tumor is about the size of a shelled peanut.</a:t>
            </a:r>
          </a:p>
          <a:p>
            <a:pPr lvl="1"/>
            <a:endParaRPr lang="en-US" dirty="0" smtClean="0"/>
          </a:p>
          <a:p>
            <a:pPr lvl="1"/>
            <a:endParaRPr lang="en-US" dirty="0" smtClean="0"/>
          </a:p>
        </p:txBody>
      </p:sp>
      <p:sp>
        <p:nvSpPr>
          <p:cNvPr id="4" name="Slide Number Placeholder 3"/>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22</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214627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p:tgtEl>
                                          <p:spTgt spid="8">
                                            <p:txEl>
                                              <p:pRg st="2" end="2"/>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3063875" y="1069430"/>
            <a:ext cx="5622924" cy="5056733"/>
          </a:xfrm>
        </p:spPr>
        <p:txBody>
          <a:bodyPr/>
          <a:lstStyle/>
          <a:p>
            <a:pPr lvl="1"/>
            <a:r>
              <a:rPr lang="en-US" b="1" dirty="0" smtClean="0">
                <a:solidFill>
                  <a:srgbClr val="262626"/>
                </a:solidFill>
              </a:rPr>
              <a:t>Stage II </a:t>
            </a:r>
            <a:r>
              <a:rPr lang="en-US" dirty="0" smtClean="0"/>
              <a:t>cancer meets one of </a:t>
            </a:r>
            <a:br>
              <a:rPr lang="en-US" dirty="0" smtClean="0"/>
            </a:br>
            <a:r>
              <a:rPr lang="en-US" dirty="0" smtClean="0"/>
              <a:t>the following:</a:t>
            </a:r>
          </a:p>
          <a:p>
            <a:pPr marL="342900" lvl="1" indent="-342900">
              <a:buFont typeface="Arial"/>
              <a:buChar char="•"/>
            </a:pPr>
            <a:r>
              <a:rPr lang="en-US" b="1" dirty="0">
                <a:solidFill>
                  <a:srgbClr val="262626"/>
                </a:solidFill>
              </a:rPr>
              <a:t>Stage </a:t>
            </a:r>
            <a:r>
              <a:rPr lang="en-US" b="1" dirty="0" smtClean="0">
                <a:solidFill>
                  <a:srgbClr val="262626"/>
                </a:solidFill>
              </a:rPr>
              <a:t>IIA </a:t>
            </a:r>
            <a:r>
              <a:rPr lang="en-US" dirty="0" smtClean="0"/>
              <a:t>Tumor size is 2 cm or less and cancer has spread to underarm lymph nodes or Tumor size is between 2 and 5 cm and there is no cancer outside the breast;</a:t>
            </a:r>
          </a:p>
          <a:p>
            <a:pPr marL="342900" lvl="1" indent="-342900">
              <a:buFont typeface="Arial"/>
              <a:buChar char="•"/>
            </a:pPr>
            <a:r>
              <a:rPr lang="en-US" b="1" dirty="0">
                <a:solidFill>
                  <a:srgbClr val="262626"/>
                </a:solidFill>
              </a:rPr>
              <a:t>Stage </a:t>
            </a:r>
            <a:r>
              <a:rPr lang="en-US" b="1" dirty="0" smtClean="0">
                <a:solidFill>
                  <a:srgbClr val="262626"/>
                </a:solidFill>
              </a:rPr>
              <a:t>IIB </a:t>
            </a:r>
            <a:r>
              <a:rPr lang="en-US" dirty="0" smtClean="0"/>
              <a:t>Tumor size is between 2 and 5 cm and cancer has spread to underarm lymph nodes or tumor size is greater than 5 cm and there is no cancer outside the breast.</a:t>
            </a:r>
          </a:p>
        </p:txBody>
      </p:sp>
      <p:sp>
        <p:nvSpPr>
          <p:cNvPr id="3" name="Slide Number Placeholder 2"/>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23</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160930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p:tgtEl>
                                          <p:spTgt spid="8">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p:tgtEl>
                                          <p:spTgt spid="8">
                                            <p:txEl>
                                              <p:pRg st="2" end="2"/>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lvl="1"/>
            <a:r>
              <a:rPr lang="en-US" b="1" dirty="0" smtClean="0">
                <a:solidFill>
                  <a:srgbClr val="262626"/>
                </a:solidFill>
              </a:rPr>
              <a:t>Stage III </a:t>
            </a:r>
            <a:r>
              <a:rPr lang="en-US" dirty="0" smtClean="0">
                <a:solidFill>
                  <a:srgbClr val="262626"/>
                </a:solidFill>
              </a:rPr>
              <a:t>is locally advanced cancer. This stage is divided into three categories:</a:t>
            </a:r>
          </a:p>
          <a:p>
            <a:pPr marL="342900" lvl="1" indent="-342900">
              <a:buFont typeface="Arial"/>
              <a:buChar char="•"/>
            </a:pPr>
            <a:r>
              <a:rPr lang="en-US" b="1" dirty="0" smtClean="0">
                <a:solidFill>
                  <a:srgbClr val="262626"/>
                </a:solidFill>
              </a:rPr>
              <a:t>Stage IIIA</a:t>
            </a:r>
          </a:p>
          <a:p>
            <a:pPr marL="342900" lvl="1" indent="-342900">
              <a:buFont typeface="Arial"/>
              <a:buChar char="•"/>
            </a:pPr>
            <a:r>
              <a:rPr lang="en-US" b="1" dirty="0" smtClean="0">
                <a:solidFill>
                  <a:srgbClr val="262626"/>
                </a:solidFill>
              </a:rPr>
              <a:t>Stage IIIB</a:t>
            </a:r>
          </a:p>
          <a:p>
            <a:pPr marL="342900" lvl="1" indent="-342900">
              <a:buFont typeface="Arial"/>
              <a:buChar char="•"/>
            </a:pPr>
            <a:r>
              <a:rPr lang="en-US" b="1" dirty="0" smtClean="0">
                <a:solidFill>
                  <a:srgbClr val="262626"/>
                </a:solidFill>
              </a:rPr>
              <a:t>Stage IIIC</a:t>
            </a:r>
          </a:p>
          <a:p>
            <a:pPr lvl="1"/>
            <a:endParaRPr lang="en-US" dirty="0" smtClean="0">
              <a:solidFill>
                <a:srgbClr val="262626"/>
              </a:solidFill>
            </a:endParaRPr>
          </a:p>
          <a:p>
            <a:pPr lvl="2"/>
            <a:endParaRPr lang="en-US" dirty="0">
              <a:solidFill>
                <a:srgbClr val="262626"/>
              </a:solidFill>
            </a:endParaRPr>
          </a:p>
        </p:txBody>
      </p:sp>
      <p:sp>
        <p:nvSpPr>
          <p:cNvPr id="2" name="Slide Number Placeholder 1"/>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24</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270018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p:tgtEl>
                                          <p:spTgt spid="8">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p:tgtEl>
                                          <p:spTgt spid="8">
                                            <p:txEl>
                                              <p:pRg st="2" end="2"/>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p:tgtEl>
                                          <p:spTgt spid="8">
                                            <p:txEl>
                                              <p:pRg st="3" end="3"/>
                                            </p:txEl>
                                          </p:spTgt>
                                        </p:tgtEl>
                                        <p:attrNameLst>
                                          <p:attrName>ppt_x</p:attrName>
                                        </p:attrNameLst>
                                      </p:cBhvr>
                                      <p:tavLst>
                                        <p:tav tm="0">
                                          <p:val>
                                            <p:strVal val="#ppt_x+#ppt_w*1.125000"/>
                                          </p:val>
                                        </p:tav>
                                        <p:tav tm="100000">
                                          <p:val>
                                            <p:strVal val="#ppt_x"/>
                                          </p:val>
                                        </p:tav>
                                      </p:tavLst>
                                    </p:anim>
                                    <p:animEffect transition="in" filter="wipe(left)">
                                      <p:cBhvr>
                                        <p:cTn id="26"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2676154" y="1168043"/>
            <a:ext cx="6010646" cy="4797701"/>
          </a:xfrm>
        </p:spPr>
        <p:txBody>
          <a:bodyPr/>
          <a:lstStyle/>
          <a:p>
            <a:pPr lvl="2"/>
            <a:r>
              <a:rPr lang="en-US" dirty="0" smtClean="0">
                <a:solidFill>
                  <a:srgbClr val="262626"/>
                </a:solidFill>
              </a:rPr>
              <a:t>Tumor size is 5 cm or less; The cancer has spread to more than 3 lymph nodes under the arm and may be either </a:t>
            </a:r>
            <a:br>
              <a:rPr lang="en-US" dirty="0" smtClean="0">
                <a:solidFill>
                  <a:srgbClr val="262626"/>
                </a:solidFill>
              </a:rPr>
            </a:br>
            <a:r>
              <a:rPr lang="en-US" dirty="0" smtClean="0">
                <a:solidFill>
                  <a:srgbClr val="262626"/>
                </a:solidFill>
              </a:rPr>
              <a:t>alone or attached to each other or </a:t>
            </a:r>
            <a:br>
              <a:rPr lang="en-US" dirty="0" smtClean="0">
                <a:solidFill>
                  <a:srgbClr val="262626"/>
                </a:solidFill>
              </a:rPr>
            </a:br>
            <a:r>
              <a:rPr lang="en-US" dirty="0" smtClean="0">
                <a:solidFill>
                  <a:srgbClr val="262626"/>
                </a:solidFill>
              </a:rPr>
              <a:t>to other structures. Or the cancer may </a:t>
            </a:r>
            <a:br>
              <a:rPr lang="en-US" dirty="0" smtClean="0">
                <a:solidFill>
                  <a:srgbClr val="262626"/>
                </a:solidFill>
              </a:rPr>
            </a:br>
            <a:r>
              <a:rPr lang="en-US" dirty="0" smtClean="0">
                <a:solidFill>
                  <a:srgbClr val="262626"/>
                </a:solidFill>
              </a:rPr>
              <a:t>have spread to lymph nodes behind </a:t>
            </a:r>
            <a:br>
              <a:rPr lang="en-US" dirty="0" smtClean="0">
                <a:solidFill>
                  <a:srgbClr val="262626"/>
                </a:solidFill>
              </a:rPr>
            </a:br>
            <a:r>
              <a:rPr lang="en-US" dirty="0" smtClean="0">
                <a:solidFill>
                  <a:srgbClr val="262626"/>
                </a:solidFill>
              </a:rPr>
              <a:t>the breastbone.</a:t>
            </a:r>
          </a:p>
          <a:p>
            <a:pPr lvl="2"/>
            <a:r>
              <a:rPr lang="en-US" dirty="0" smtClean="0">
                <a:solidFill>
                  <a:srgbClr val="262626"/>
                </a:solidFill>
              </a:rPr>
              <a:t>Tumor size is greater than 5 cm; The cancer has spread to more than 3 underarm lymph nodes and may be either alone or attached to each other or to other structures. Or the cancer may have spread to lymph nodes behind the breastbone. </a:t>
            </a:r>
          </a:p>
          <a:p>
            <a:pPr lvl="1"/>
            <a:endParaRPr lang="en-US" dirty="0" smtClean="0">
              <a:solidFill>
                <a:srgbClr val="262626"/>
              </a:solidFill>
            </a:endParaRPr>
          </a:p>
          <a:p>
            <a:pPr lvl="2"/>
            <a:endParaRPr lang="en-US" dirty="0">
              <a:solidFill>
                <a:srgbClr val="262626"/>
              </a:solidFill>
            </a:endParaRPr>
          </a:p>
        </p:txBody>
      </p:sp>
      <p:sp>
        <p:nvSpPr>
          <p:cNvPr id="3" name="Slide Number Placeholder 2"/>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25</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29196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p:tgtEl>
                                          <p:spTgt spid="8">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3288495" y="1882478"/>
            <a:ext cx="5398305" cy="4243686"/>
          </a:xfrm>
        </p:spPr>
        <p:txBody>
          <a:bodyPr/>
          <a:lstStyle/>
          <a:p>
            <a:pPr lvl="2"/>
            <a:r>
              <a:rPr lang="en-US" dirty="0" smtClean="0">
                <a:solidFill>
                  <a:srgbClr val="262626"/>
                </a:solidFill>
              </a:rPr>
              <a:t>Tumor of any size that has grown into the chest wall or the skin of the breast. It may be associated with swelling of the breast or with nodules (lumps) in the breast skin.</a:t>
            </a:r>
          </a:p>
          <a:p>
            <a:pPr lvl="2"/>
            <a:r>
              <a:rPr lang="en-US" dirty="0" smtClean="0">
                <a:solidFill>
                  <a:srgbClr val="262626"/>
                </a:solidFill>
              </a:rPr>
              <a:t>The cancer may have spread to underarm lymph nodes, lymph nodes which are attached to each other or to other structures, or lymph nodes behind the breastbone.</a:t>
            </a:r>
          </a:p>
          <a:p>
            <a:pPr lvl="2"/>
            <a:endParaRPr lang="en-US" dirty="0">
              <a:solidFill>
                <a:srgbClr val="262626"/>
              </a:solidFill>
            </a:endParaRPr>
          </a:p>
        </p:txBody>
      </p:sp>
      <p:sp>
        <p:nvSpPr>
          <p:cNvPr id="3" name="Slide Number Placeholder 2"/>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26</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154777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p:tgtEl>
                                          <p:spTgt spid="8">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3299834" y="1968500"/>
            <a:ext cx="5386966" cy="4157663"/>
          </a:xfrm>
        </p:spPr>
        <p:txBody>
          <a:bodyPr/>
          <a:lstStyle/>
          <a:p>
            <a:pPr lvl="1"/>
            <a:r>
              <a:rPr lang="en-US" dirty="0" smtClean="0">
                <a:solidFill>
                  <a:srgbClr val="262626"/>
                </a:solidFill>
              </a:rPr>
              <a:t>Tumor of any size which has spread either to lymph nodes behind the breastbone and under the arm or </a:t>
            </a:r>
            <a:br>
              <a:rPr lang="en-US" dirty="0" smtClean="0">
                <a:solidFill>
                  <a:srgbClr val="262626"/>
                </a:solidFill>
              </a:rPr>
            </a:br>
            <a:r>
              <a:rPr lang="en-US" dirty="0" smtClean="0">
                <a:solidFill>
                  <a:srgbClr val="262626"/>
                </a:solidFill>
              </a:rPr>
              <a:t>to lymph nodes above or below </a:t>
            </a:r>
            <a:br>
              <a:rPr lang="en-US" dirty="0" smtClean="0">
                <a:solidFill>
                  <a:srgbClr val="262626"/>
                </a:solidFill>
              </a:rPr>
            </a:br>
            <a:r>
              <a:rPr lang="en-US" dirty="0" smtClean="0">
                <a:solidFill>
                  <a:srgbClr val="262626"/>
                </a:solidFill>
              </a:rPr>
              <a:t>the collarbone.</a:t>
            </a:r>
          </a:p>
          <a:p>
            <a:pPr lvl="1"/>
            <a:endParaRPr lang="en-US" dirty="0" smtClean="0">
              <a:solidFill>
                <a:srgbClr val="262626"/>
              </a:solidFill>
            </a:endParaRPr>
          </a:p>
          <a:p>
            <a:pPr lvl="2"/>
            <a:endParaRPr lang="en-US" dirty="0">
              <a:solidFill>
                <a:srgbClr val="262626"/>
              </a:solidFill>
            </a:endParaRPr>
          </a:p>
        </p:txBody>
      </p:sp>
      <p:sp>
        <p:nvSpPr>
          <p:cNvPr id="3" name="Slide Number Placeholder 2"/>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27</a:t>
            </a:fld>
            <a:endParaRPr lang="en-US" dirty="0">
              <a:solidFill>
                <a:srgbClr val="262626">
                  <a:lumMod val="65000"/>
                  <a:lumOff val="35000"/>
                </a:srgbClr>
              </a:solidFill>
              <a:latin typeface="Century Gothic"/>
            </a:endParaRPr>
          </a:p>
        </p:txBody>
      </p:sp>
      <p:pic>
        <p:nvPicPr>
          <p:cNvPr id="2" name="Picture 1"/>
          <p:cNvPicPr>
            <a:picLocks noChangeAspect="1"/>
          </p:cNvPicPr>
          <p:nvPr/>
        </p:nvPicPr>
        <p:blipFill>
          <a:blip r:embed="rId4"/>
          <a:stretch>
            <a:fillRect/>
          </a:stretch>
        </p:blipFill>
        <p:spPr>
          <a:xfrm>
            <a:off x="-34290" y="988637"/>
            <a:ext cx="3240280" cy="5385413"/>
          </a:xfrm>
          <a:prstGeom prst="rect">
            <a:avLst/>
          </a:prstGeom>
        </p:spPr>
      </p:pic>
    </p:spTree>
    <p:extLst>
      <p:ext uri="{BB962C8B-B14F-4D97-AF65-F5344CB8AC3E}">
        <p14:creationId xmlns:p14="http://schemas.microsoft.com/office/powerpoint/2010/main" val="1519235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4583430" y="1842770"/>
            <a:ext cx="4114800" cy="4157663"/>
          </a:xfrm>
        </p:spPr>
        <p:txBody>
          <a:bodyPr/>
          <a:lstStyle/>
          <a:p>
            <a:pPr lvl="1"/>
            <a:r>
              <a:rPr lang="en-US" b="1" dirty="0" smtClean="0">
                <a:solidFill>
                  <a:srgbClr val="CF5AB6"/>
                </a:solidFill>
              </a:rPr>
              <a:t>Stage IV </a:t>
            </a:r>
            <a:r>
              <a:rPr lang="en-US" dirty="0" smtClean="0"/>
              <a:t>is distant metastatic cancer; the cancer has spread to other distant parts of the body.</a:t>
            </a:r>
          </a:p>
          <a:p>
            <a:pPr lvl="1"/>
            <a:endParaRPr lang="en-US" dirty="0" smtClean="0"/>
          </a:p>
          <a:p>
            <a:pPr lvl="1"/>
            <a:endParaRPr lang="en-US" dirty="0" smtClean="0"/>
          </a:p>
          <a:p>
            <a:pPr lvl="2"/>
            <a:endParaRPr lang="en-US" dirty="0"/>
          </a:p>
        </p:txBody>
      </p:sp>
      <p:sp>
        <p:nvSpPr>
          <p:cNvPr id="3" name="Slide Number Placeholder 2"/>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28</a:t>
            </a:fld>
            <a:endParaRPr lang="en-US" dirty="0">
              <a:solidFill>
                <a:srgbClr val="262626">
                  <a:lumMod val="65000"/>
                  <a:lumOff val="35000"/>
                </a:srgbClr>
              </a:solidFill>
              <a:latin typeface="Century Gothic"/>
            </a:endParaRPr>
          </a:p>
        </p:txBody>
      </p:sp>
      <p:pic>
        <p:nvPicPr>
          <p:cNvPr id="4" name="Picture 3"/>
          <p:cNvPicPr>
            <a:picLocks noChangeAspect="1"/>
          </p:cNvPicPr>
          <p:nvPr/>
        </p:nvPicPr>
        <p:blipFill>
          <a:blip r:embed="rId4"/>
          <a:stretch>
            <a:fillRect/>
          </a:stretch>
        </p:blipFill>
        <p:spPr>
          <a:xfrm>
            <a:off x="0" y="205740"/>
            <a:ext cx="3429000" cy="6172200"/>
          </a:xfrm>
          <a:prstGeom prst="rect">
            <a:avLst/>
          </a:prstGeom>
        </p:spPr>
      </p:pic>
    </p:spTree>
    <p:extLst>
      <p:ext uri="{BB962C8B-B14F-4D97-AF65-F5344CB8AC3E}">
        <p14:creationId xmlns:p14="http://schemas.microsoft.com/office/powerpoint/2010/main" val="332346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01346" y="1968501"/>
            <a:ext cx="8397875" cy="3957926"/>
          </a:xfrm>
        </p:spPr>
        <p:txBody>
          <a:bodyPr lIns="0" tIns="0" rIns="0" bIns="0" numCol="2" spcCol="365760">
            <a:noAutofit/>
          </a:bodyPr>
          <a:lstStyle/>
          <a:p>
            <a:pPr>
              <a:spcBef>
                <a:spcPts val="800"/>
              </a:spcBef>
            </a:pPr>
            <a:r>
              <a:rPr lang="en-US" sz="1600" b="1" dirty="0">
                <a:solidFill>
                  <a:srgbClr val="343688"/>
                </a:solidFill>
              </a:rPr>
              <a:t>Patient Information: </a:t>
            </a:r>
            <a:r>
              <a:rPr lang="en-US" sz="1600" dirty="0"/>
              <a:t>Identifies the patient and includes name, birthday, age, gender </a:t>
            </a:r>
            <a:r>
              <a:rPr lang="en-US" sz="1600" dirty="0" smtClean="0"/>
              <a:t>and identification number.</a:t>
            </a:r>
          </a:p>
          <a:p>
            <a:pPr>
              <a:spcBef>
                <a:spcPts val="800"/>
              </a:spcBef>
            </a:pPr>
            <a:r>
              <a:rPr lang="en-US" sz="1600" b="1" dirty="0" smtClean="0">
                <a:solidFill>
                  <a:srgbClr val="343688"/>
                </a:solidFill>
              </a:rPr>
              <a:t>Clinical </a:t>
            </a:r>
            <a:r>
              <a:rPr lang="en-US" sz="1600" b="1" dirty="0">
                <a:solidFill>
                  <a:srgbClr val="343688"/>
                </a:solidFill>
              </a:rPr>
              <a:t>history of the patient: </a:t>
            </a:r>
            <a:r>
              <a:rPr lang="en-US" sz="1600" dirty="0"/>
              <a:t>Refers to the patient’s breast cancer history, such as </a:t>
            </a:r>
            <a:r>
              <a:rPr lang="en-US" sz="1600" dirty="0" smtClean="0"/>
              <a:t>any procedures </a:t>
            </a:r>
            <a:r>
              <a:rPr lang="en-US" sz="1600" dirty="0"/>
              <a:t>that have been done and/or a </a:t>
            </a:r>
            <a:r>
              <a:rPr lang="en-US" sz="1600" dirty="0" smtClean="0"/>
              <a:t>diagnosis</a:t>
            </a:r>
          </a:p>
          <a:p>
            <a:pPr>
              <a:spcBef>
                <a:spcPts val="800"/>
              </a:spcBef>
            </a:pPr>
            <a:r>
              <a:rPr lang="en-US" sz="1600" b="1" dirty="0" smtClean="0">
                <a:solidFill>
                  <a:srgbClr val="343688"/>
                </a:solidFill>
              </a:rPr>
              <a:t>Where </a:t>
            </a:r>
            <a:r>
              <a:rPr lang="en-US" sz="1600" b="1" dirty="0">
                <a:solidFill>
                  <a:srgbClr val="343688"/>
                </a:solidFill>
              </a:rPr>
              <a:t>the specimen(s) was taken from: </a:t>
            </a:r>
            <a:r>
              <a:rPr lang="en-US" sz="1600" dirty="0"/>
              <a:t>The location and </a:t>
            </a:r>
            <a:r>
              <a:rPr lang="en-US" sz="1600" dirty="0" smtClean="0"/>
              <a:t>laterality </a:t>
            </a:r>
            <a:r>
              <a:rPr lang="en-US" sz="1600" dirty="0"/>
              <a:t>of the sample’s </a:t>
            </a:r>
            <a:r>
              <a:rPr lang="en-US" sz="1600" dirty="0" smtClean="0"/>
              <a:t>source.</a:t>
            </a:r>
          </a:p>
          <a:p>
            <a:pPr>
              <a:spcBef>
                <a:spcPts val="800"/>
              </a:spcBef>
            </a:pPr>
            <a:r>
              <a:rPr lang="en-US" sz="1600" b="1" dirty="0" smtClean="0">
                <a:solidFill>
                  <a:srgbClr val="343688"/>
                </a:solidFill>
              </a:rPr>
              <a:t>Gross </a:t>
            </a:r>
            <a:r>
              <a:rPr lang="en-US" sz="1600" b="1" dirty="0">
                <a:solidFill>
                  <a:srgbClr val="343688"/>
                </a:solidFill>
              </a:rPr>
              <a:t>Description: </a:t>
            </a:r>
            <a:r>
              <a:rPr lang="en-US" sz="1600" dirty="0"/>
              <a:t>Refers to the color and size of tissue </a:t>
            </a:r>
            <a:r>
              <a:rPr lang="en-US" sz="1600" dirty="0" smtClean="0"/>
              <a:t>sample.</a:t>
            </a:r>
          </a:p>
          <a:p>
            <a:pPr>
              <a:spcBef>
                <a:spcPts val="800"/>
              </a:spcBef>
            </a:pPr>
            <a:r>
              <a:rPr lang="en-US" sz="1600" b="1" dirty="0" smtClean="0">
                <a:solidFill>
                  <a:srgbClr val="343688"/>
                </a:solidFill>
              </a:rPr>
              <a:t>Type </a:t>
            </a:r>
            <a:r>
              <a:rPr lang="en-US" sz="1600" b="1" dirty="0">
                <a:solidFill>
                  <a:srgbClr val="343688"/>
                </a:solidFill>
              </a:rPr>
              <a:t>of cancer: </a:t>
            </a:r>
            <a:r>
              <a:rPr lang="en-US" sz="1600" dirty="0"/>
              <a:t>Refers to the final diagnosis and </a:t>
            </a:r>
            <a:r>
              <a:rPr lang="en-US" sz="1600" dirty="0" smtClean="0"/>
              <a:t>stage.</a:t>
            </a:r>
          </a:p>
          <a:p>
            <a:pPr>
              <a:spcBef>
                <a:spcPts val="800"/>
              </a:spcBef>
            </a:pPr>
            <a:r>
              <a:rPr lang="en-US" sz="1600" b="1" dirty="0" smtClean="0">
                <a:solidFill>
                  <a:srgbClr val="343688"/>
                </a:solidFill>
              </a:rPr>
              <a:t>Lymph </a:t>
            </a:r>
            <a:r>
              <a:rPr lang="en-US" sz="1600" b="1" dirty="0">
                <a:solidFill>
                  <a:srgbClr val="343688"/>
                </a:solidFill>
              </a:rPr>
              <a:t>node status: </a:t>
            </a:r>
            <a:r>
              <a:rPr lang="en-US" sz="1600" dirty="0"/>
              <a:t>Describes the number of lymph nodes involved and whether any have cancerous cells in </a:t>
            </a:r>
            <a:r>
              <a:rPr lang="en-US" sz="1600" dirty="0" smtClean="0"/>
              <a:t>them.</a:t>
            </a:r>
            <a:endParaRPr lang="en-US" sz="1600" dirty="0"/>
          </a:p>
          <a:p>
            <a:pPr>
              <a:spcBef>
                <a:spcPts val="800"/>
              </a:spcBef>
            </a:pPr>
            <a:r>
              <a:rPr lang="en-US" sz="1600" b="1" dirty="0" smtClean="0">
                <a:solidFill>
                  <a:srgbClr val="343688"/>
                </a:solidFill>
              </a:rPr>
              <a:t>Hormone receptor status </a:t>
            </a:r>
            <a:r>
              <a:rPr lang="en-US" sz="1600" b="1" dirty="0">
                <a:solidFill>
                  <a:srgbClr val="343688"/>
                </a:solidFill>
              </a:rPr>
              <a:t>(ER/PR): </a:t>
            </a:r>
            <a:r>
              <a:rPr lang="en-US" sz="1600" dirty="0"/>
              <a:t>Whether or not the sample has many estrogen and/</a:t>
            </a:r>
            <a:r>
              <a:rPr lang="en-US" sz="1600" dirty="0" smtClean="0"/>
              <a:t>or progesterone receptors.</a:t>
            </a:r>
          </a:p>
          <a:p>
            <a:pPr>
              <a:spcBef>
                <a:spcPts val="800"/>
              </a:spcBef>
            </a:pPr>
            <a:r>
              <a:rPr lang="en-US" sz="1600" b="1" dirty="0" smtClean="0">
                <a:solidFill>
                  <a:srgbClr val="343688"/>
                </a:solidFill>
              </a:rPr>
              <a:t>HER2</a:t>
            </a:r>
            <a:r>
              <a:rPr lang="en-US" sz="1600" b="1" dirty="0">
                <a:solidFill>
                  <a:srgbClr val="343688"/>
                </a:solidFill>
              </a:rPr>
              <a:t>/</a:t>
            </a:r>
            <a:r>
              <a:rPr lang="en-US" sz="1600" b="1" dirty="0" err="1">
                <a:solidFill>
                  <a:srgbClr val="343688"/>
                </a:solidFill>
              </a:rPr>
              <a:t>neu</a:t>
            </a:r>
            <a:r>
              <a:rPr lang="en-US" sz="1600" b="1" dirty="0">
                <a:solidFill>
                  <a:srgbClr val="343688"/>
                </a:solidFill>
              </a:rPr>
              <a:t> status: </a:t>
            </a:r>
            <a:r>
              <a:rPr lang="en-US" sz="1600" dirty="0"/>
              <a:t>W</a:t>
            </a:r>
            <a:r>
              <a:rPr lang="en-US" sz="1600" dirty="0" smtClean="0"/>
              <a:t>hether </a:t>
            </a:r>
            <a:r>
              <a:rPr lang="en-US" sz="1600" dirty="0"/>
              <a:t>or not the </a:t>
            </a:r>
            <a:r>
              <a:rPr lang="en-US" sz="1600" dirty="0" smtClean="0"/>
              <a:t/>
            </a:r>
            <a:br>
              <a:rPr lang="en-US" sz="1600" dirty="0" smtClean="0"/>
            </a:br>
            <a:r>
              <a:rPr lang="en-US" sz="1600" dirty="0" smtClean="0"/>
              <a:t>cells </a:t>
            </a:r>
            <a:r>
              <a:rPr lang="en-US" sz="1600" dirty="0"/>
              <a:t>in the sample have </a:t>
            </a:r>
            <a:r>
              <a:rPr lang="en-US" sz="1600" dirty="0" smtClean="0"/>
              <a:t>many </a:t>
            </a:r>
            <a:br>
              <a:rPr lang="en-US" sz="1600" dirty="0" smtClean="0"/>
            </a:br>
            <a:r>
              <a:rPr lang="en-US" sz="1600" dirty="0" smtClean="0"/>
              <a:t>HER2</a:t>
            </a:r>
            <a:r>
              <a:rPr lang="en-US" sz="1600" dirty="0"/>
              <a:t>/</a:t>
            </a:r>
            <a:r>
              <a:rPr lang="en-US" sz="1600" dirty="0" err="1"/>
              <a:t>neu</a:t>
            </a:r>
            <a:r>
              <a:rPr lang="en-US" sz="1600" dirty="0"/>
              <a:t> </a:t>
            </a:r>
            <a:r>
              <a:rPr lang="en-US" sz="1600" dirty="0" smtClean="0"/>
              <a:t>receptors. </a:t>
            </a:r>
            <a:endParaRPr lang="en-US" sz="1600" dirty="0"/>
          </a:p>
        </p:txBody>
      </p:sp>
    </p:spTree>
    <p:extLst>
      <p:ext uri="{BB962C8B-B14F-4D97-AF65-F5344CB8AC3E}">
        <p14:creationId xmlns:p14="http://schemas.microsoft.com/office/powerpoint/2010/main" val="133647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ppt_x</p:attrName>
                                        </p:attrNameLst>
                                      </p:cBhvr>
                                      <p:tavLst>
                                        <p:tav tm="0">
                                          <p:val>
                                            <p:strVal val="#ppt_x+#ppt_w*1.125000"/>
                                          </p:val>
                                        </p:tav>
                                        <p:tav tm="100000">
                                          <p:val>
                                            <p:strVal val="#ppt_x"/>
                                          </p:val>
                                        </p:tav>
                                      </p:tavLst>
                                    </p:anim>
                                    <p:animEffect transition="in" filter="wipe(left)">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2"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p:tgtEl>
                                          <p:spTgt spid="3">
                                            <p:txEl>
                                              <p:pRg st="5" end="5"/>
                                            </p:txEl>
                                          </p:spTgt>
                                        </p:tgtEl>
                                        <p:attrNameLst>
                                          <p:attrName>ppt_x</p:attrName>
                                        </p:attrNameLst>
                                      </p:cBhvr>
                                      <p:tavLst>
                                        <p:tav tm="0">
                                          <p:val>
                                            <p:strVal val="#ppt_x+#ppt_w*1.125000"/>
                                          </p:val>
                                        </p:tav>
                                        <p:tav tm="100000">
                                          <p:val>
                                            <p:strVal val="#ppt_x"/>
                                          </p:val>
                                        </p:tav>
                                      </p:tavLst>
                                    </p:anim>
                                    <p:animEffect transition="in" filter="wipe(left)">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2"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p:tgtEl>
                                          <p:spTgt spid="3">
                                            <p:txEl>
                                              <p:pRg st="6" end="6"/>
                                            </p:txEl>
                                          </p:spTgt>
                                        </p:tgtEl>
                                        <p:attrNameLst>
                                          <p:attrName>ppt_x</p:attrName>
                                        </p:attrNameLst>
                                      </p:cBhvr>
                                      <p:tavLst>
                                        <p:tav tm="0">
                                          <p:val>
                                            <p:strVal val="#ppt_x+#ppt_w*1.125000"/>
                                          </p:val>
                                        </p:tav>
                                        <p:tav tm="100000">
                                          <p:val>
                                            <p:strVal val="#ppt_x"/>
                                          </p:val>
                                        </p:tav>
                                      </p:tavLst>
                                    </p:anim>
                                    <p:animEffect transition="in" filter="wipe(left)">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2"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p:tgtEl>
                                          <p:spTgt spid="3">
                                            <p:txEl>
                                              <p:pRg st="7" end="7"/>
                                            </p:txEl>
                                          </p:spTgt>
                                        </p:tgtEl>
                                        <p:attrNameLst>
                                          <p:attrName>ppt_x</p:attrName>
                                        </p:attrNameLst>
                                      </p:cBhvr>
                                      <p:tavLst>
                                        <p:tav tm="0">
                                          <p:val>
                                            <p:strVal val="#ppt_x+#ppt_w*1.125000"/>
                                          </p:val>
                                        </p:tav>
                                        <p:tav tm="100000">
                                          <p:val>
                                            <p:strVal val="#ppt_x"/>
                                          </p:val>
                                        </p:tav>
                                      </p:tavLst>
                                    </p:anim>
                                    <p:animEffect transition="in" filter="wipe(left)">
                                      <p:cBhvr>
                                        <p:cTn id="5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98550" y="1198563"/>
            <a:ext cx="8045450" cy="4703762"/>
          </a:xfrm>
        </p:spPr>
        <p:txBody>
          <a:bodyPr>
            <a:noAutofit/>
          </a:bodyPr>
          <a:lstStyle/>
          <a:p>
            <a:pPr marL="0" indent="0">
              <a:spcAft>
                <a:spcPts val="0"/>
              </a:spcAft>
              <a:buNone/>
            </a:pPr>
            <a:r>
              <a:rPr lang="en-US" sz="2000" dirty="0" smtClean="0">
                <a:solidFill>
                  <a:schemeClr val="bg1"/>
                </a:solidFill>
              </a:rPr>
              <a:t>Upon completion of this lesson, you will be able to:</a:t>
            </a:r>
          </a:p>
          <a:p>
            <a:pPr marL="457200" indent="-457200">
              <a:spcAft>
                <a:spcPts val="0"/>
              </a:spcAft>
              <a:buFont typeface="+mj-lt"/>
              <a:buAutoNum type="arabicPeriod"/>
            </a:pPr>
            <a:r>
              <a:rPr lang="en-US" sz="2000" dirty="0">
                <a:solidFill>
                  <a:schemeClr val="bg1"/>
                </a:solidFill>
              </a:rPr>
              <a:t>Discuss the purpose of pathology reports and the </a:t>
            </a:r>
            <a:r>
              <a:rPr lang="en-US" sz="2000" dirty="0" smtClean="0">
                <a:solidFill>
                  <a:schemeClr val="bg1"/>
                </a:solidFill>
              </a:rPr>
              <a:t/>
            </a:r>
            <a:br>
              <a:rPr lang="en-US" sz="2000" dirty="0" smtClean="0">
                <a:solidFill>
                  <a:schemeClr val="bg1"/>
                </a:solidFill>
              </a:rPr>
            </a:br>
            <a:r>
              <a:rPr lang="en-US" sz="2000" dirty="0" smtClean="0">
                <a:solidFill>
                  <a:schemeClr val="bg1"/>
                </a:solidFill>
              </a:rPr>
              <a:t>roles </a:t>
            </a:r>
            <a:r>
              <a:rPr lang="en-US" sz="2000" dirty="0">
                <a:solidFill>
                  <a:schemeClr val="bg1"/>
                </a:solidFill>
              </a:rPr>
              <a:t>of pathologists</a:t>
            </a:r>
          </a:p>
          <a:p>
            <a:pPr marL="457200" indent="-457200">
              <a:spcAft>
                <a:spcPts val="0"/>
              </a:spcAft>
              <a:buFont typeface="+mj-lt"/>
              <a:buAutoNum type="arabicPeriod"/>
            </a:pPr>
            <a:r>
              <a:rPr lang="en-US" sz="2000" dirty="0">
                <a:solidFill>
                  <a:schemeClr val="bg1"/>
                </a:solidFill>
              </a:rPr>
              <a:t>Distinguish between different sub-types of breast cancer</a:t>
            </a:r>
          </a:p>
          <a:p>
            <a:pPr marL="457200" indent="-457200">
              <a:spcAft>
                <a:spcPts val="0"/>
              </a:spcAft>
              <a:buFont typeface="+mj-lt"/>
              <a:buAutoNum type="arabicPeriod"/>
            </a:pPr>
            <a:r>
              <a:rPr lang="en-US" sz="2000" dirty="0">
                <a:solidFill>
                  <a:schemeClr val="bg1"/>
                </a:solidFill>
              </a:rPr>
              <a:t>Understand how cancers are staged</a:t>
            </a:r>
          </a:p>
          <a:p>
            <a:pPr marL="457200" indent="-457200">
              <a:spcAft>
                <a:spcPts val="0"/>
              </a:spcAft>
              <a:buFont typeface="+mj-lt"/>
              <a:buAutoNum type="arabicPeriod"/>
            </a:pPr>
            <a:r>
              <a:rPr lang="en-US" sz="2000" dirty="0">
                <a:solidFill>
                  <a:schemeClr val="bg1"/>
                </a:solidFill>
              </a:rPr>
              <a:t>Read and interpret a pathology report</a:t>
            </a:r>
          </a:p>
          <a:p>
            <a:pPr marL="457200" indent="-457200">
              <a:spcAft>
                <a:spcPts val="0"/>
              </a:spcAft>
              <a:buFont typeface="+mj-lt"/>
              <a:buAutoNum type="arabicPeriod"/>
            </a:pPr>
            <a:r>
              <a:rPr lang="en-US" sz="2000" dirty="0">
                <a:solidFill>
                  <a:schemeClr val="bg1"/>
                </a:solidFill>
              </a:rPr>
              <a:t>Identify common misconceptions about cancer </a:t>
            </a:r>
            <a:r>
              <a:rPr lang="en-US" sz="2000" dirty="0" smtClean="0">
                <a:solidFill>
                  <a:schemeClr val="bg1"/>
                </a:solidFill>
              </a:rPr>
              <a:t/>
            </a:r>
            <a:br>
              <a:rPr lang="en-US" sz="2000" dirty="0" smtClean="0">
                <a:solidFill>
                  <a:schemeClr val="bg1"/>
                </a:solidFill>
              </a:rPr>
            </a:br>
            <a:r>
              <a:rPr lang="en-US" sz="2000" dirty="0" smtClean="0">
                <a:solidFill>
                  <a:schemeClr val="bg1"/>
                </a:solidFill>
              </a:rPr>
              <a:t>treatment </a:t>
            </a:r>
            <a:r>
              <a:rPr lang="en-US" sz="2000" dirty="0">
                <a:solidFill>
                  <a:schemeClr val="bg1"/>
                </a:solidFill>
              </a:rPr>
              <a:t>and clinical trials</a:t>
            </a:r>
          </a:p>
          <a:p>
            <a:pPr marL="457200" indent="-457200">
              <a:spcAft>
                <a:spcPts val="0"/>
              </a:spcAft>
              <a:buFont typeface="+mj-lt"/>
              <a:buAutoNum type="arabicPeriod"/>
            </a:pPr>
            <a:r>
              <a:rPr lang="en-US" sz="2000" dirty="0">
                <a:solidFill>
                  <a:schemeClr val="bg1"/>
                </a:solidFill>
              </a:rPr>
              <a:t>Graphically organize accumulated knowledge </a:t>
            </a:r>
            <a:r>
              <a:rPr lang="en-US" sz="2000" dirty="0" smtClean="0">
                <a:solidFill>
                  <a:schemeClr val="bg1"/>
                </a:solidFill>
              </a:rPr>
              <a:t/>
            </a:r>
            <a:br>
              <a:rPr lang="en-US" sz="2000" dirty="0" smtClean="0">
                <a:solidFill>
                  <a:schemeClr val="bg1"/>
                </a:solidFill>
              </a:rPr>
            </a:br>
            <a:r>
              <a:rPr lang="en-US" sz="2000" dirty="0" smtClean="0">
                <a:solidFill>
                  <a:schemeClr val="bg1"/>
                </a:solidFill>
              </a:rPr>
              <a:t>about </a:t>
            </a:r>
            <a:r>
              <a:rPr lang="en-US" sz="2000" dirty="0">
                <a:solidFill>
                  <a:schemeClr val="bg1"/>
                </a:solidFill>
              </a:rPr>
              <a:t>cancer</a:t>
            </a:r>
          </a:p>
          <a:p>
            <a:pPr marL="457200" indent="-457200">
              <a:spcAft>
                <a:spcPts val="0"/>
              </a:spcAft>
              <a:buFont typeface="+mj-lt"/>
              <a:buAutoNum type="arabicPeriod"/>
            </a:pPr>
            <a:r>
              <a:rPr lang="en-US" sz="2000" dirty="0">
                <a:solidFill>
                  <a:schemeClr val="bg1"/>
                </a:solidFill>
              </a:rPr>
              <a:t>Differentiate between cancer treatment options</a:t>
            </a:r>
          </a:p>
          <a:p>
            <a:pPr marL="457200" indent="-457200">
              <a:spcAft>
                <a:spcPts val="0"/>
              </a:spcAft>
              <a:buFont typeface="+mj-lt"/>
              <a:buAutoNum type="arabicPeriod"/>
            </a:pPr>
            <a:r>
              <a:rPr lang="en-US" sz="2000" dirty="0">
                <a:solidFill>
                  <a:schemeClr val="bg1"/>
                </a:solidFill>
              </a:rPr>
              <a:t>Predict treatment plans for patients</a:t>
            </a:r>
          </a:p>
          <a:p>
            <a:pPr marL="457200" indent="-457200">
              <a:spcAft>
                <a:spcPts val="0"/>
              </a:spcAft>
              <a:buFont typeface="+mj-lt"/>
              <a:buAutoNum type="arabicPeriod"/>
            </a:pPr>
            <a:r>
              <a:rPr lang="en-US" sz="2000" dirty="0">
                <a:solidFill>
                  <a:schemeClr val="bg1"/>
                </a:solidFill>
              </a:rPr>
              <a:t>Understand the criteria for evaluating the effectiveness </a:t>
            </a:r>
            <a:r>
              <a:rPr lang="en-US" sz="2000" dirty="0" smtClean="0">
                <a:solidFill>
                  <a:schemeClr val="bg1"/>
                </a:solidFill>
              </a:rPr>
              <a:t/>
            </a:r>
            <a:br>
              <a:rPr lang="en-US" sz="2000" dirty="0" smtClean="0">
                <a:solidFill>
                  <a:schemeClr val="bg1"/>
                </a:solidFill>
              </a:rPr>
            </a:br>
            <a:r>
              <a:rPr lang="en-US" sz="2000" dirty="0" smtClean="0">
                <a:solidFill>
                  <a:schemeClr val="bg1"/>
                </a:solidFill>
              </a:rPr>
              <a:t>of </a:t>
            </a:r>
            <a:r>
              <a:rPr lang="en-US" sz="2000" dirty="0">
                <a:solidFill>
                  <a:schemeClr val="bg1"/>
                </a:solidFill>
              </a:rPr>
              <a:t>a new treatment </a:t>
            </a:r>
          </a:p>
          <a:p>
            <a:pPr marL="457200" indent="-457200">
              <a:spcAft>
                <a:spcPts val="0"/>
              </a:spcAft>
              <a:buFont typeface="+mj-lt"/>
              <a:buAutoNum type="arabicPeriod"/>
            </a:pPr>
            <a:r>
              <a:rPr lang="en-US" sz="2000" dirty="0">
                <a:solidFill>
                  <a:schemeClr val="bg1"/>
                </a:solidFill>
              </a:rPr>
              <a:t>Design a cancer treatment clinical trial</a:t>
            </a:r>
          </a:p>
        </p:txBody>
      </p:sp>
      <p:sp>
        <p:nvSpPr>
          <p:cNvPr id="2" name="Slide Number Placeholder 1"/>
          <p:cNvSpPr>
            <a:spLocks noGrp="1"/>
          </p:cNvSpPr>
          <p:nvPr>
            <p:ph type="sldNum" sz="quarter" idx="10"/>
          </p:nvPr>
        </p:nvSpPr>
        <p:spPr/>
        <p:txBody>
          <a:bodyPr/>
          <a:lstStyle/>
          <a:p>
            <a:r>
              <a:rPr lang="en-US" dirty="0" smtClean="0"/>
              <a:t>3</a:t>
            </a:r>
            <a:endParaRPr lang="en-US" dirty="0"/>
          </a:p>
        </p:txBody>
      </p:sp>
    </p:spTree>
    <p:extLst>
      <p:ext uri="{BB962C8B-B14F-4D97-AF65-F5344CB8AC3E}">
        <p14:creationId xmlns:p14="http://schemas.microsoft.com/office/powerpoint/2010/main" val="408939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ppt_x</p:attrName>
                                        </p:attrNameLst>
                                      </p:cBhvr>
                                      <p:tavLst>
                                        <p:tav tm="0">
                                          <p:val>
                                            <p:strVal val="#ppt_x+#ppt_w*1.125000"/>
                                          </p:val>
                                        </p:tav>
                                        <p:tav tm="100000">
                                          <p:val>
                                            <p:strVal val="#ppt_x"/>
                                          </p:val>
                                        </p:tav>
                                      </p:tavLst>
                                    </p:anim>
                                    <p:animEffect transition="in" filter="wipe(left)">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2"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p:tgtEl>
                                          <p:spTgt spid="3">
                                            <p:txEl>
                                              <p:pRg st="5" end="5"/>
                                            </p:txEl>
                                          </p:spTgt>
                                        </p:tgtEl>
                                        <p:attrNameLst>
                                          <p:attrName>ppt_x</p:attrName>
                                        </p:attrNameLst>
                                      </p:cBhvr>
                                      <p:tavLst>
                                        <p:tav tm="0">
                                          <p:val>
                                            <p:strVal val="#ppt_x+#ppt_w*1.125000"/>
                                          </p:val>
                                        </p:tav>
                                        <p:tav tm="100000">
                                          <p:val>
                                            <p:strVal val="#ppt_x"/>
                                          </p:val>
                                        </p:tav>
                                      </p:tavLst>
                                    </p:anim>
                                    <p:animEffect transition="in" filter="wipe(left)">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2"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p:tgtEl>
                                          <p:spTgt spid="3">
                                            <p:txEl>
                                              <p:pRg st="6" end="6"/>
                                            </p:txEl>
                                          </p:spTgt>
                                        </p:tgtEl>
                                        <p:attrNameLst>
                                          <p:attrName>ppt_x</p:attrName>
                                        </p:attrNameLst>
                                      </p:cBhvr>
                                      <p:tavLst>
                                        <p:tav tm="0">
                                          <p:val>
                                            <p:strVal val="#ppt_x+#ppt_w*1.125000"/>
                                          </p:val>
                                        </p:tav>
                                        <p:tav tm="100000">
                                          <p:val>
                                            <p:strVal val="#ppt_x"/>
                                          </p:val>
                                        </p:tav>
                                      </p:tavLst>
                                    </p:anim>
                                    <p:animEffect transition="in" filter="wipe(left)">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2"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p:tgtEl>
                                          <p:spTgt spid="3">
                                            <p:txEl>
                                              <p:pRg st="7" end="7"/>
                                            </p:txEl>
                                          </p:spTgt>
                                        </p:tgtEl>
                                        <p:attrNameLst>
                                          <p:attrName>ppt_x</p:attrName>
                                        </p:attrNameLst>
                                      </p:cBhvr>
                                      <p:tavLst>
                                        <p:tav tm="0">
                                          <p:val>
                                            <p:strVal val="#ppt_x+#ppt_w*1.125000"/>
                                          </p:val>
                                        </p:tav>
                                        <p:tav tm="100000">
                                          <p:val>
                                            <p:strVal val="#ppt_x"/>
                                          </p:val>
                                        </p:tav>
                                      </p:tavLst>
                                    </p:anim>
                                    <p:animEffect transition="in" filter="wipe(left)">
                                      <p:cBhvr>
                                        <p:cTn id="50" dur="500"/>
                                        <p:tgtEl>
                                          <p:spTgt spid="3">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2"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p:tgtEl>
                                          <p:spTgt spid="3">
                                            <p:txEl>
                                              <p:pRg st="8" end="8"/>
                                            </p:txEl>
                                          </p:spTgt>
                                        </p:tgtEl>
                                        <p:attrNameLst>
                                          <p:attrName>ppt_x</p:attrName>
                                        </p:attrNameLst>
                                      </p:cBhvr>
                                      <p:tavLst>
                                        <p:tav tm="0">
                                          <p:val>
                                            <p:strVal val="#ppt_x+#ppt_w*1.125000"/>
                                          </p:val>
                                        </p:tav>
                                        <p:tav tm="100000">
                                          <p:val>
                                            <p:strVal val="#ppt_x"/>
                                          </p:val>
                                        </p:tav>
                                      </p:tavLst>
                                    </p:anim>
                                    <p:animEffect transition="in" filter="wipe(left)">
                                      <p:cBhvr>
                                        <p:cTn id="56" dur="500"/>
                                        <p:tgtEl>
                                          <p:spTgt spid="3">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2"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p:tgtEl>
                                          <p:spTgt spid="3">
                                            <p:txEl>
                                              <p:pRg st="9" end="9"/>
                                            </p:txEl>
                                          </p:spTgt>
                                        </p:tgtEl>
                                        <p:attrNameLst>
                                          <p:attrName>ppt_x</p:attrName>
                                        </p:attrNameLst>
                                      </p:cBhvr>
                                      <p:tavLst>
                                        <p:tav tm="0">
                                          <p:val>
                                            <p:strVal val="#ppt_x+#ppt_w*1.125000"/>
                                          </p:val>
                                        </p:tav>
                                        <p:tav tm="100000">
                                          <p:val>
                                            <p:strVal val="#ppt_x"/>
                                          </p:val>
                                        </p:tav>
                                      </p:tavLst>
                                    </p:anim>
                                    <p:animEffect transition="in" filter="wipe(left)">
                                      <p:cBhvr>
                                        <p:cTn id="62" dur="500"/>
                                        <p:tgtEl>
                                          <p:spTgt spid="3">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2"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p:tgtEl>
                                          <p:spTgt spid="3">
                                            <p:txEl>
                                              <p:pRg st="10" end="10"/>
                                            </p:txEl>
                                          </p:spTgt>
                                        </p:tgtEl>
                                        <p:attrNameLst>
                                          <p:attrName>ppt_x</p:attrName>
                                        </p:attrNameLst>
                                      </p:cBhvr>
                                      <p:tavLst>
                                        <p:tav tm="0">
                                          <p:val>
                                            <p:strVal val="#ppt_x+#ppt_w*1.125000"/>
                                          </p:val>
                                        </p:tav>
                                        <p:tav tm="100000">
                                          <p:val>
                                            <p:strVal val="#ppt_x"/>
                                          </p:val>
                                        </p:tav>
                                      </p:tavLst>
                                    </p:anim>
                                    <p:animEffect transition="in" filter="wipe(left)">
                                      <p:cBhvr>
                                        <p:cTn id="6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 name="Content Placeholder 2"/>
          <p:cNvSpPr txBox="1">
            <a:spLocks/>
          </p:cNvSpPr>
          <p:nvPr/>
        </p:nvSpPr>
        <p:spPr>
          <a:xfrm>
            <a:off x="1257301" y="2692400"/>
            <a:ext cx="6619346" cy="2438399"/>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lgn="ctr">
              <a:buNone/>
            </a:pPr>
            <a:endParaRPr lang="en-US" b="1" dirty="0"/>
          </a:p>
        </p:txBody>
      </p:sp>
      <p:sp>
        <p:nvSpPr>
          <p:cNvPr id="2" name="Freeform 1"/>
          <p:cNvSpPr/>
          <p:nvPr/>
        </p:nvSpPr>
        <p:spPr>
          <a:xfrm>
            <a:off x="2603499" y="3540961"/>
            <a:ext cx="6342747" cy="2695855"/>
          </a:xfrm>
          <a:custGeom>
            <a:avLst/>
            <a:gdLst>
              <a:gd name="connsiteX0" fmla="*/ 6194413 w 6238977"/>
              <a:gd name="connsiteY0" fmla="*/ 89119 h 2751555"/>
              <a:gd name="connsiteX1" fmla="*/ 2072232 w 6238977"/>
              <a:gd name="connsiteY1" fmla="*/ 0 h 2751555"/>
              <a:gd name="connsiteX2" fmla="*/ 668462 w 6238977"/>
              <a:gd name="connsiteY2" fmla="*/ 835493 h 2751555"/>
              <a:gd name="connsiteX3" fmla="*/ 0 w 6238977"/>
              <a:gd name="connsiteY3" fmla="*/ 1916063 h 2751555"/>
              <a:gd name="connsiteX4" fmla="*/ 0 w 6238977"/>
              <a:gd name="connsiteY4" fmla="*/ 2751555 h 2751555"/>
              <a:gd name="connsiteX5" fmla="*/ 6238977 w 6238977"/>
              <a:gd name="connsiteY5" fmla="*/ 2684716 h 2751555"/>
              <a:gd name="connsiteX6" fmla="*/ 6194413 w 6238977"/>
              <a:gd name="connsiteY6" fmla="*/ 89119 h 27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8977" h="2751555">
                <a:moveTo>
                  <a:pt x="6194413" y="89119"/>
                </a:moveTo>
                <a:lnTo>
                  <a:pt x="2072232" y="0"/>
                </a:lnTo>
                <a:lnTo>
                  <a:pt x="668462" y="835493"/>
                </a:lnTo>
                <a:lnTo>
                  <a:pt x="0" y="1916063"/>
                </a:lnTo>
                <a:lnTo>
                  <a:pt x="0" y="2751555"/>
                </a:lnTo>
                <a:lnTo>
                  <a:pt x="6238977" y="2684716"/>
                </a:lnTo>
                <a:lnTo>
                  <a:pt x="6194413" y="89119"/>
                </a:lnTo>
                <a:close/>
              </a:path>
            </a:pathLst>
          </a:cu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200">
              <a:lnSpc>
                <a:spcPct val="110000"/>
              </a:lnSpc>
              <a:spcAft>
                <a:spcPts val="600"/>
              </a:spcAft>
            </a:pPr>
            <a:r>
              <a:rPr lang="en-US" sz="2000" dirty="0">
                <a:solidFill>
                  <a:srgbClr val="262626">
                    <a:lumMod val="75000"/>
                    <a:lumOff val="25000"/>
                  </a:srgbClr>
                </a:solidFill>
              </a:rPr>
              <a:t>Review the pathology report for Sarah Williams and write an answer to Steve’s question: </a:t>
            </a:r>
            <a:endParaRPr lang="en-US" sz="2000" dirty="0" smtClean="0">
              <a:solidFill>
                <a:srgbClr val="262626">
                  <a:lumMod val="75000"/>
                  <a:lumOff val="25000"/>
                </a:srgbClr>
              </a:solidFill>
            </a:endParaRPr>
          </a:p>
          <a:p>
            <a:pPr marL="342900" lvl="0" indent="-342900" defTabSz="457200">
              <a:lnSpc>
                <a:spcPct val="110000"/>
              </a:lnSpc>
              <a:spcAft>
                <a:spcPts val="600"/>
              </a:spcAft>
              <a:buFont typeface="Arial"/>
              <a:buChar char="•"/>
            </a:pPr>
            <a:r>
              <a:rPr lang="en-US" sz="2000" dirty="0" smtClean="0">
                <a:solidFill>
                  <a:srgbClr val="262626">
                    <a:lumMod val="75000"/>
                    <a:lumOff val="25000"/>
                  </a:srgbClr>
                </a:solidFill>
              </a:rPr>
              <a:t>What </a:t>
            </a:r>
            <a:r>
              <a:rPr lang="en-US" sz="2000" dirty="0">
                <a:solidFill>
                  <a:srgbClr val="262626">
                    <a:lumMod val="75000"/>
                    <a:lumOff val="25000"/>
                  </a:srgbClr>
                </a:solidFill>
              </a:rPr>
              <a:t>is a pathology report used for? </a:t>
            </a:r>
          </a:p>
          <a:p>
            <a:pPr marL="342900" lvl="0" indent="-342900" defTabSz="457200">
              <a:lnSpc>
                <a:spcPct val="110000"/>
              </a:lnSpc>
              <a:spcAft>
                <a:spcPts val="600"/>
              </a:spcAft>
              <a:buFont typeface="Arial"/>
              <a:buChar char="•"/>
            </a:pPr>
            <a:r>
              <a:rPr lang="en-US" sz="2000" dirty="0" smtClean="0">
                <a:solidFill>
                  <a:srgbClr val="262626">
                    <a:lumMod val="75000"/>
                    <a:lumOff val="25000"/>
                  </a:srgbClr>
                </a:solidFill>
              </a:rPr>
              <a:t>Why </a:t>
            </a:r>
            <a:r>
              <a:rPr lang="en-US" sz="2000" dirty="0">
                <a:solidFill>
                  <a:srgbClr val="262626">
                    <a:lumMod val="75000"/>
                    <a:lumOff val="25000"/>
                  </a:srgbClr>
                </a:solidFill>
              </a:rPr>
              <a:t>is it so important to be able to </a:t>
            </a:r>
            <a:r>
              <a:rPr lang="en-US" sz="2000" dirty="0" smtClean="0">
                <a:solidFill>
                  <a:srgbClr val="262626">
                    <a:lumMod val="75000"/>
                    <a:lumOff val="25000"/>
                  </a:srgbClr>
                </a:solidFill>
              </a:rPr>
              <a:t/>
            </a:r>
            <a:br>
              <a:rPr lang="en-US" sz="2000" dirty="0" smtClean="0">
                <a:solidFill>
                  <a:srgbClr val="262626">
                    <a:lumMod val="75000"/>
                    <a:lumOff val="25000"/>
                  </a:srgbClr>
                </a:solidFill>
              </a:rPr>
            </a:br>
            <a:r>
              <a:rPr lang="en-US" sz="2000" dirty="0" smtClean="0">
                <a:solidFill>
                  <a:srgbClr val="262626">
                    <a:lumMod val="75000"/>
                    <a:lumOff val="25000"/>
                  </a:srgbClr>
                </a:solidFill>
              </a:rPr>
              <a:t>read </a:t>
            </a:r>
            <a:r>
              <a:rPr lang="en-US" sz="2000" dirty="0">
                <a:solidFill>
                  <a:srgbClr val="262626">
                    <a:lumMod val="75000"/>
                    <a:lumOff val="25000"/>
                  </a:srgbClr>
                </a:solidFill>
              </a:rPr>
              <a:t>them? </a:t>
            </a:r>
          </a:p>
          <a:p>
            <a:pPr lvl="0" defTabSz="457200">
              <a:lnSpc>
                <a:spcPct val="110000"/>
              </a:lnSpc>
              <a:spcAft>
                <a:spcPts val="600"/>
              </a:spcAft>
            </a:pPr>
            <a:r>
              <a:rPr lang="en-US" sz="2000" dirty="0" smtClean="0">
                <a:solidFill>
                  <a:srgbClr val="262626">
                    <a:lumMod val="75000"/>
                    <a:lumOff val="25000"/>
                  </a:srgbClr>
                </a:solidFill>
              </a:rPr>
              <a:t>Include </a:t>
            </a:r>
            <a:r>
              <a:rPr lang="en-US" sz="2000" dirty="0">
                <a:solidFill>
                  <a:srgbClr val="262626">
                    <a:lumMod val="75000"/>
                    <a:lumOff val="25000"/>
                  </a:srgbClr>
                </a:solidFill>
              </a:rPr>
              <a:t>detail about what each section of the pathology report means, and how it will be used by doctors. </a:t>
            </a:r>
            <a:endParaRPr lang="en-US" sz="2000" b="1" dirty="0">
              <a:solidFill>
                <a:srgbClr val="262626">
                  <a:lumMod val="75000"/>
                  <a:lumOff val="25000"/>
                </a:srgbClr>
              </a:solidFill>
            </a:endParaRPr>
          </a:p>
        </p:txBody>
      </p:sp>
      <p:sp>
        <p:nvSpPr>
          <p:cNvPr id="5" name="Slide Number Placeholder 4"/>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30</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355936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65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 name="Content Placeholder 2"/>
          <p:cNvSpPr txBox="1">
            <a:spLocks/>
          </p:cNvSpPr>
          <p:nvPr/>
        </p:nvSpPr>
        <p:spPr>
          <a:xfrm>
            <a:off x="4211309" y="1113990"/>
            <a:ext cx="4679233" cy="4998945"/>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lgn="ctr">
              <a:buNone/>
            </a:pPr>
            <a:endParaRPr lang="en-US" dirty="0"/>
          </a:p>
        </p:txBody>
      </p:sp>
      <p:sp>
        <p:nvSpPr>
          <p:cNvPr id="2" name="Content Placeholder 1"/>
          <p:cNvSpPr>
            <a:spLocks noGrp="1"/>
          </p:cNvSpPr>
          <p:nvPr>
            <p:ph idx="1"/>
          </p:nvPr>
        </p:nvSpPr>
        <p:spPr>
          <a:xfrm>
            <a:off x="3365500" y="1113990"/>
            <a:ext cx="5321300" cy="2072021"/>
          </a:xfrm>
        </p:spPr>
        <p:txBody>
          <a:bodyPr/>
          <a:lstStyle/>
          <a:p>
            <a:r>
              <a:rPr lang="en-US" dirty="0"/>
              <a:t>Why could it be important for people with cancer (and their families) to learn about all treatment options, even if they only need one type?</a:t>
            </a:r>
          </a:p>
          <a:p>
            <a:endParaRPr lang="en-US" dirty="0"/>
          </a:p>
        </p:txBody>
      </p:sp>
      <p:sp>
        <p:nvSpPr>
          <p:cNvPr id="3" name="Slide Number Placeholder 2"/>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32</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26309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19501" y="1775184"/>
            <a:ext cx="5067300" cy="4157663"/>
          </a:xfrm>
        </p:spPr>
        <p:txBody>
          <a:bodyPr/>
          <a:lstStyle/>
          <a:p>
            <a:r>
              <a:rPr lang="en-US" dirty="0" smtClean="0"/>
              <a:t>I never knew there were so many different cancer treatments. </a:t>
            </a:r>
          </a:p>
          <a:p>
            <a:r>
              <a:rPr lang="en-US" dirty="0" smtClean="0"/>
              <a:t>Does anybody know about the different treatments? </a:t>
            </a:r>
          </a:p>
          <a:p>
            <a:r>
              <a:rPr lang="en-US" dirty="0" smtClean="0"/>
              <a:t>We don’t know what mom should do and what’s going to happen to her. Is she going to lose her hair?</a:t>
            </a:r>
          </a:p>
          <a:p>
            <a:endParaRPr lang="en-US" dirty="0"/>
          </a:p>
        </p:txBody>
      </p:sp>
      <p:sp>
        <p:nvSpPr>
          <p:cNvPr id="2" name="Slide Number Placeholder 1"/>
          <p:cNvSpPr>
            <a:spLocks noGrp="1"/>
          </p:cNvSpPr>
          <p:nvPr>
            <p:ph type="sldNum" sz="quarter" idx="10"/>
          </p:nvPr>
        </p:nvSpPr>
        <p:spPr>
          <a:xfrm>
            <a:off x="457200" y="6385480"/>
            <a:ext cx="701524" cy="449690"/>
          </a:xfrm>
        </p:spPr>
        <p:txBody>
          <a:bodyPr/>
          <a:lstStyle/>
          <a:p>
            <a:fld id="{CFE4BAC9-6D41-4691-9299-18EF07EF0177}" type="slidenum">
              <a:rPr lang="en-US" smtClean="0"/>
              <a:pPr/>
              <a:t>33</a:t>
            </a:fld>
            <a:endParaRPr lang="en-US" dirty="0"/>
          </a:p>
        </p:txBody>
      </p:sp>
      <p:sp>
        <p:nvSpPr>
          <p:cNvPr id="5" name="Content Placeholder 2"/>
          <p:cNvSpPr txBox="1">
            <a:spLocks/>
          </p:cNvSpPr>
          <p:nvPr/>
        </p:nvSpPr>
        <p:spPr>
          <a:xfrm>
            <a:off x="1617128" y="2656835"/>
            <a:ext cx="5537201" cy="3268134"/>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buNone/>
            </a:pPr>
            <a:endParaRPr lang="en-US" dirty="0"/>
          </a:p>
        </p:txBody>
      </p:sp>
    </p:spTree>
    <p:extLst>
      <p:ext uri="{BB962C8B-B14F-4D97-AF65-F5344CB8AC3E}">
        <p14:creationId xmlns:p14="http://schemas.microsoft.com/office/powerpoint/2010/main" val="402229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77705662"/>
              </p:ext>
            </p:extLst>
          </p:nvPr>
        </p:nvGraphicFramePr>
        <p:xfrm>
          <a:off x="690744" y="1586375"/>
          <a:ext cx="7776438" cy="3757308"/>
        </p:xfrm>
        <a:graphic>
          <a:graphicData uri="http://schemas.openxmlformats.org/drawingml/2006/table">
            <a:tbl>
              <a:tblPr firstRow="1" bandRow="1">
                <a:tableStyleId>{5C22544A-7EE6-4342-B048-85BDC9FD1C3A}</a:tableStyleId>
              </a:tblPr>
              <a:tblGrid>
                <a:gridCol w="2592146"/>
                <a:gridCol w="2592146"/>
                <a:gridCol w="2592146"/>
              </a:tblGrid>
              <a:tr h="623620">
                <a:tc>
                  <a:txBody>
                    <a:bodyPr/>
                    <a:lstStyle/>
                    <a:p>
                      <a:pPr algn="ctr"/>
                      <a:r>
                        <a:rPr lang="en-US" sz="1600" dirty="0" smtClean="0"/>
                        <a:t>K</a:t>
                      </a:r>
                      <a:endParaRPr lang="en-US" sz="1600" dirty="0"/>
                    </a:p>
                  </a:txBody>
                  <a:tcPr>
                    <a:lnL w="12700" cap="flat" cmpd="sng" algn="ctr">
                      <a:solidFill>
                        <a:srgbClr val="5AB51E"/>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5AB51E"/>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AA3B"/>
                    </a:solidFill>
                  </a:tcPr>
                </a:tc>
                <a:tc>
                  <a:txBody>
                    <a:bodyPr/>
                    <a:lstStyle/>
                    <a:p>
                      <a:pPr algn="ctr"/>
                      <a:r>
                        <a:rPr lang="en-US" sz="1600" dirty="0" smtClean="0"/>
                        <a:t>W</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5AB51E"/>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AA3B"/>
                    </a:solidFill>
                  </a:tcPr>
                </a:tc>
                <a:tc>
                  <a:txBody>
                    <a:bodyPr/>
                    <a:lstStyle/>
                    <a:p>
                      <a:pPr algn="ctr"/>
                      <a:r>
                        <a:rPr lang="en-US" sz="1600" dirty="0" smtClean="0"/>
                        <a:t>L</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5AB51E"/>
                      </a:solidFill>
                      <a:prstDash val="solid"/>
                      <a:round/>
                      <a:headEnd type="none" w="med" len="med"/>
                      <a:tailEnd type="none" w="med" len="med"/>
                    </a:lnR>
                    <a:lnT w="12700" cap="flat" cmpd="sng" algn="ctr">
                      <a:solidFill>
                        <a:srgbClr val="5AB51E"/>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AA3B"/>
                    </a:solidFill>
                  </a:tcPr>
                </a:tc>
              </a:tr>
              <a:tr h="586119">
                <a:tc>
                  <a:txBody>
                    <a:bodyPr/>
                    <a:lstStyle/>
                    <a:p>
                      <a:pPr algn="ctr"/>
                      <a:r>
                        <a:rPr lang="en-US" sz="1600" dirty="0" smtClean="0"/>
                        <a:t>What do you know?</a:t>
                      </a:r>
                      <a:endParaRPr lang="en-US" sz="1600" dirty="0"/>
                    </a:p>
                  </a:txBody>
                  <a:tcPr>
                    <a:lnL w="12700" cap="flat" cmpd="sng" algn="ctr">
                      <a:solidFill>
                        <a:srgbClr val="5AB51E"/>
                      </a:solidFill>
                      <a:prstDash val="solid"/>
                      <a:round/>
                      <a:headEnd type="none" w="med" len="med"/>
                      <a:tailEnd type="none" w="med" len="med"/>
                    </a:lnL>
                    <a:lnR w="12700" cap="flat" cmpd="sng" algn="ctr">
                      <a:solidFill>
                        <a:srgbClr val="5AB51E"/>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5AB51E"/>
                      </a:solidFill>
                      <a:prstDash val="solid"/>
                      <a:round/>
                      <a:headEnd type="none" w="med" len="med"/>
                      <a:tailEnd type="none" w="med" len="med"/>
                    </a:lnB>
                  </a:tcPr>
                </a:tc>
                <a:tc>
                  <a:txBody>
                    <a:bodyPr/>
                    <a:lstStyle/>
                    <a:p>
                      <a:pPr algn="ctr"/>
                      <a:r>
                        <a:rPr lang="en-US" sz="1600" dirty="0" smtClean="0"/>
                        <a:t>What do you want </a:t>
                      </a:r>
                      <a:br>
                        <a:rPr lang="en-US" sz="1600" dirty="0" smtClean="0"/>
                      </a:br>
                      <a:r>
                        <a:rPr lang="en-US" sz="1600" dirty="0" smtClean="0"/>
                        <a:t>to</a:t>
                      </a:r>
                      <a:r>
                        <a:rPr lang="en-US" sz="1600" baseline="0" dirty="0" smtClean="0"/>
                        <a:t> know?</a:t>
                      </a:r>
                      <a:endParaRPr lang="en-US" sz="1600" dirty="0"/>
                    </a:p>
                  </a:txBody>
                  <a:tcPr>
                    <a:lnL w="12700" cap="flat" cmpd="sng" algn="ctr">
                      <a:solidFill>
                        <a:srgbClr val="5AB51E"/>
                      </a:solidFill>
                      <a:prstDash val="solid"/>
                      <a:round/>
                      <a:headEnd type="none" w="med" len="med"/>
                      <a:tailEnd type="none" w="med" len="med"/>
                    </a:lnL>
                    <a:lnR w="12700" cap="flat" cmpd="sng" algn="ctr">
                      <a:solidFill>
                        <a:srgbClr val="5AB51E"/>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5AB51E"/>
                      </a:solidFill>
                      <a:prstDash val="solid"/>
                      <a:round/>
                      <a:headEnd type="none" w="med" len="med"/>
                      <a:tailEnd type="none" w="med" len="med"/>
                    </a:lnB>
                  </a:tcPr>
                </a:tc>
                <a:tc>
                  <a:txBody>
                    <a:bodyPr/>
                    <a:lstStyle/>
                    <a:p>
                      <a:pPr algn="ctr"/>
                      <a:r>
                        <a:rPr lang="en-US" sz="1600" dirty="0" smtClean="0"/>
                        <a:t>What have you learned</a:t>
                      </a:r>
                      <a:r>
                        <a:rPr lang="en-US" sz="1600" baseline="0" dirty="0" smtClean="0"/>
                        <a:t> </a:t>
                      </a:r>
                      <a:br>
                        <a:rPr lang="en-US" sz="1600" baseline="0" dirty="0" smtClean="0"/>
                      </a:br>
                      <a:r>
                        <a:rPr lang="en-US" sz="1600" baseline="0" dirty="0" smtClean="0"/>
                        <a:t>(or observed)?</a:t>
                      </a:r>
                      <a:endParaRPr lang="en-US" sz="1600" dirty="0"/>
                    </a:p>
                  </a:txBody>
                  <a:tcPr>
                    <a:lnL w="12700" cap="flat" cmpd="sng" algn="ctr">
                      <a:solidFill>
                        <a:srgbClr val="5AB51E"/>
                      </a:solidFill>
                      <a:prstDash val="solid"/>
                      <a:round/>
                      <a:headEnd type="none" w="med" len="med"/>
                      <a:tailEnd type="none" w="med" len="med"/>
                    </a:lnL>
                    <a:lnR w="12700" cap="flat" cmpd="sng" algn="ctr">
                      <a:solidFill>
                        <a:srgbClr val="5AB51E"/>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5AB51E"/>
                      </a:solidFill>
                      <a:prstDash val="solid"/>
                      <a:round/>
                      <a:headEnd type="none" w="med" len="med"/>
                      <a:tailEnd type="none" w="med" len="med"/>
                    </a:lnB>
                  </a:tcPr>
                </a:tc>
              </a:tr>
              <a:tr h="2547569">
                <a:tc>
                  <a:txBody>
                    <a:bodyPr/>
                    <a:lstStyle/>
                    <a:p>
                      <a:endParaRPr lang="en-US" sz="1600" dirty="0"/>
                    </a:p>
                  </a:txBody>
                  <a:tcPr>
                    <a:lnL w="12700" cap="flat" cmpd="sng" algn="ctr">
                      <a:solidFill>
                        <a:srgbClr val="5AB51E"/>
                      </a:solidFill>
                      <a:prstDash val="solid"/>
                      <a:round/>
                      <a:headEnd type="none" w="med" len="med"/>
                      <a:tailEnd type="none" w="med" len="med"/>
                    </a:lnL>
                    <a:lnR w="12700" cap="flat" cmpd="sng" algn="ctr">
                      <a:solidFill>
                        <a:srgbClr val="5AB51E"/>
                      </a:solidFill>
                      <a:prstDash val="solid"/>
                      <a:round/>
                      <a:headEnd type="none" w="med" len="med"/>
                      <a:tailEnd type="none" w="med" len="med"/>
                    </a:lnR>
                    <a:lnT w="12700" cap="flat" cmpd="sng" algn="ctr">
                      <a:solidFill>
                        <a:srgbClr val="5AB51E"/>
                      </a:solidFill>
                      <a:prstDash val="solid"/>
                      <a:round/>
                      <a:headEnd type="none" w="med" len="med"/>
                      <a:tailEnd type="none" w="med" len="med"/>
                    </a:lnT>
                    <a:lnB w="12700" cap="flat" cmpd="sng" algn="ctr">
                      <a:solidFill>
                        <a:srgbClr val="5AB51E"/>
                      </a:solidFill>
                      <a:prstDash val="solid"/>
                      <a:round/>
                      <a:headEnd type="none" w="med" len="med"/>
                      <a:tailEnd type="none" w="med" len="med"/>
                    </a:lnB>
                    <a:solidFill>
                      <a:srgbClr val="FFFFFF"/>
                    </a:solidFill>
                  </a:tcPr>
                </a:tc>
                <a:tc>
                  <a:txBody>
                    <a:bodyPr/>
                    <a:lstStyle/>
                    <a:p>
                      <a:endParaRPr lang="en-US" sz="1600" dirty="0"/>
                    </a:p>
                  </a:txBody>
                  <a:tcPr>
                    <a:lnL w="12700" cap="flat" cmpd="sng" algn="ctr">
                      <a:solidFill>
                        <a:srgbClr val="5AB51E"/>
                      </a:solidFill>
                      <a:prstDash val="solid"/>
                      <a:round/>
                      <a:headEnd type="none" w="med" len="med"/>
                      <a:tailEnd type="none" w="med" len="med"/>
                    </a:lnL>
                    <a:lnR w="12700" cap="flat" cmpd="sng" algn="ctr">
                      <a:solidFill>
                        <a:srgbClr val="5AB51E"/>
                      </a:solidFill>
                      <a:prstDash val="solid"/>
                      <a:round/>
                      <a:headEnd type="none" w="med" len="med"/>
                      <a:tailEnd type="none" w="med" len="med"/>
                    </a:lnR>
                    <a:lnT w="12700" cap="flat" cmpd="sng" algn="ctr">
                      <a:solidFill>
                        <a:srgbClr val="5AB51E"/>
                      </a:solidFill>
                      <a:prstDash val="solid"/>
                      <a:round/>
                      <a:headEnd type="none" w="med" len="med"/>
                      <a:tailEnd type="none" w="med" len="med"/>
                    </a:lnT>
                    <a:lnB w="12700" cap="flat" cmpd="sng" algn="ctr">
                      <a:solidFill>
                        <a:srgbClr val="5AB51E"/>
                      </a:solidFill>
                      <a:prstDash val="solid"/>
                      <a:round/>
                      <a:headEnd type="none" w="med" len="med"/>
                      <a:tailEnd type="none" w="med" len="med"/>
                    </a:lnB>
                    <a:solidFill>
                      <a:srgbClr val="FFFFFF"/>
                    </a:solidFill>
                  </a:tcPr>
                </a:tc>
                <a:tc>
                  <a:txBody>
                    <a:bodyPr/>
                    <a:lstStyle/>
                    <a:p>
                      <a:endParaRPr lang="en-US" sz="1600" dirty="0"/>
                    </a:p>
                  </a:txBody>
                  <a:tcPr>
                    <a:lnL w="12700" cap="flat" cmpd="sng" algn="ctr">
                      <a:solidFill>
                        <a:srgbClr val="5AB51E"/>
                      </a:solidFill>
                      <a:prstDash val="solid"/>
                      <a:round/>
                      <a:headEnd type="none" w="med" len="med"/>
                      <a:tailEnd type="none" w="med" len="med"/>
                    </a:lnL>
                    <a:lnR w="12700" cap="flat" cmpd="sng" algn="ctr">
                      <a:solidFill>
                        <a:srgbClr val="5AB51E"/>
                      </a:solidFill>
                      <a:prstDash val="solid"/>
                      <a:round/>
                      <a:headEnd type="none" w="med" len="med"/>
                      <a:tailEnd type="none" w="med" len="med"/>
                    </a:lnR>
                    <a:lnT w="12700" cap="flat" cmpd="sng" algn="ctr">
                      <a:solidFill>
                        <a:srgbClr val="5AB51E"/>
                      </a:solidFill>
                      <a:prstDash val="solid"/>
                      <a:round/>
                      <a:headEnd type="none" w="med" len="med"/>
                      <a:tailEnd type="none" w="med" len="med"/>
                    </a:lnT>
                    <a:lnB w="12700" cap="flat" cmpd="sng" algn="ctr">
                      <a:solidFill>
                        <a:srgbClr val="5AB51E"/>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58742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16375" y="1968500"/>
            <a:ext cx="4670425" cy="4157663"/>
          </a:xfrm>
        </p:spPr>
        <p:txBody>
          <a:bodyPr/>
          <a:lstStyle/>
          <a:p>
            <a:pPr marL="457200" indent="-457200">
              <a:buAutoNum type="arabicParenR"/>
            </a:pPr>
            <a:r>
              <a:rPr lang="en-US" dirty="0" smtClean="0">
                <a:solidFill>
                  <a:schemeClr val="tx1"/>
                </a:solidFill>
              </a:rPr>
              <a:t>Biological therapy</a:t>
            </a:r>
            <a:endParaRPr lang="en-US" dirty="0">
              <a:solidFill>
                <a:schemeClr val="tx1"/>
              </a:solidFill>
            </a:endParaRPr>
          </a:p>
          <a:p>
            <a:pPr marL="457200" indent="-457200">
              <a:buAutoNum type="arabicParenR"/>
            </a:pPr>
            <a:r>
              <a:rPr lang="en-US" dirty="0">
                <a:solidFill>
                  <a:schemeClr val="tx1"/>
                </a:solidFill>
              </a:rPr>
              <a:t>C</a:t>
            </a:r>
            <a:r>
              <a:rPr lang="en-US" dirty="0" smtClean="0">
                <a:solidFill>
                  <a:schemeClr val="tx1"/>
                </a:solidFill>
              </a:rPr>
              <a:t>hemotherapy</a:t>
            </a:r>
          </a:p>
          <a:p>
            <a:pPr marL="457200" indent="-457200">
              <a:buAutoNum type="arabicParenR"/>
            </a:pPr>
            <a:r>
              <a:rPr lang="en-US" dirty="0">
                <a:solidFill>
                  <a:schemeClr val="tx1"/>
                </a:solidFill>
              </a:rPr>
              <a:t>H</a:t>
            </a:r>
            <a:r>
              <a:rPr lang="en-US" dirty="0" smtClean="0">
                <a:solidFill>
                  <a:schemeClr val="tx1"/>
                </a:solidFill>
              </a:rPr>
              <a:t>ormone therapy</a:t>
            </a:r>
            <a:endParaRPr lang="en-US" dirty="0">
              <a:solidFill>
                <a:schemeClr val="tx1"/>
              </a:solidFill>
            </a:endParaRPr>
          </a:p>
          <a:p>
            <a:pPr marL="457200" indent="-457200">
              <a:buAutoNum type="arabicParenR"/>
            </a:pPr>
            <a:r>
              <a:rPr lang="en-US" dirty="0">
                <a:solidFill>
                  <a:schemeClr val="tx1"/>
                </a:solidFill>
              </a:rPr>
              <a:t>R</a:t>
            </a:r>
            <a:r>
              <a:rPr lang="en-US" dirty="0" smtClean="0">
                <a:solidFill>
                  <a:schemeClr val="tx1"/>
                </a:solidFill>
              </a:rPr>
              <a:t>adiation therapy</a:t>
            </a:r>
          </a:p>
          <a:p>
            <a:pPr marL="457200" indent="-457200">
              <a:buAutoNum type="arabicParenR"/>
            </a:pPr>
            <a:r>
              <a:rPr lang="en-US" dirty="0" smtClean="0">
                <a:solidFill>
                  <a:schemeClr val="tx1"/>
                </a:solidFill>
              </a:rPr>
              <a:t>Surgery </a:t>
            </a:r>
            <a:endParaRPr lang="en-US" dirty="0"/>
          </a:p>
        </p:txBody>
      </p:sp>
      <p:sp>
        <p:nvSpPr>
          <p:cNvPr id="2" name="Slide Number Placeholder 1"/>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35</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267375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ppt_x</p:attrName>
                                        </p:attrNameLst>
                                      </p:cBhvr>
                                      <p:tavLst>
                                        <p:tav tm="0">
                                          <p:val>
                                            <p:strVal val="#ppt_x+#ppt_w*1.125000"/>
                                          </p:val>
                                        </p:tav>
                                        <p:tav tm="100000">
                                          <p:val>
                                            <p:strVal val="#ppt_x"/>
                                          </p:val>
                                        </p:tav>
                                      </p:tavLst>
                                    </p:anim>
                                    <p:animEffect transition="in" filter="wipe(left)">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81678023"/>
              </p:ext>
            </p:extLst>
          </p:nvPr>
        </p:nvGraphicFramePr>
        <p:xfrm>
          <a:off x="300808" y="1134107"/>
          <a:ext cx="8467182" cy="4814839"/>
        </p:xfrm>
        <a:graphic>
          <a:graphicData uri="http://schemas.openxmlformats.org/drawingml/2006/table">
            <a:tbl>
              <a:tblPr firstRow="1" bandRow="1">
                <a:tableStyleId>{5940675A-B579-460E-94D1-54222C63F5DA}</a:tableStyleId>
              </a:tblPr>
              <a:tblGrid>
                <a:gridCol w="1481757"/>
                <a:gridCol w="1515180"/>
                <a:gridCol w="1437193"/>
                <a:gridCol w="1827128"/>
                <a:gridCol w="2205924"/>
              </a:tblGrid>
              <a:tr h="693543">
                <a:tc>
                  <a:txBody>
                    <a:bodyPr/>
                    <a:lstStyle/>
                    <a:p>
                      <a:pPr marL="0" marR="0" indent="0" algn="ctr">
                        <a:lnSpc>
                          <a:spcPct val="110000"/>
                        </a:lnSpc>
                        <a:spcBef>
                          <a:spcPts val="0"/>
                        </a:spcBef>
                        <a:spcAft>
                          <a:spcPts val="0"/>
                        </a:spcAft>
                      </a:pPr>
                      <a:r>
                        <a:rPr lang="en-US" sz="1400" b="1" spc="-25" dirty="0">
                          <a:solidFill>
                            <a:schemeClr val="bg1"/>
                          </a:solidFill>
                          <a:effectLst/>
                          <a:latin typeface="+mj-lt"/>
                          <a:ea typeface="Calibri"/>
                          <a:cs typeface="Times New Roman"/>
                        </a:rPr>
                        <a:t>Treatment</a:t>
                      </a:r>
                      <a:endParaRPr lang="en-US" sz="1400" dirty="0">
                        <a:solidFill>
                          <a:schemeClr val="bg1"/>
                        </a:solidFill>
                        <a:effectLst/>
                        <a:latin typeface="+mj-lt"/>
                        <a:ea typeface="Calibri"/>
                        <a:cs typeface="Times New Roman"/>
                      </a:endParaRPr>
                    </a:p>
                  </a:txBody>
                  <a:tcPr marL="0" marR="0" marT="0" marB="0" anchor="ctr">
                    <a:solidFill>
                      <a:srgbClr val="E12947"/>
                    </a:solidFill>
                  </a:tcPr>
                </a:tc>
                <a:tc>
                  <a:txBody>
                    <a:bodyPr/>
                    <a:lstStyle/>
                    <a:p>
                      <a:pPr marL="0" marR="128905" indent="0" algn="ctr">
                        <a:lnSpc>
                          <a:spcPct val="110000"/>
                        </a:lnSpc>
                        <a:spcBef>
                          <a:spcPts val="0"/>
                        </a:spcBef>
                        <a:spcAft>
                          <a:spcPts val="0"/>
                        </a:spcAft>
                      </a:pPr>
                      <a:r>
                        <a:rPr lang="en-US" sz="1400" b="1" dirty="0">
                          <a:solidFill>
                            <a:schemeClr val="bg1"/>
                          </a:solidFill>
                          <a:effectLst/>
                          <a:latin typeface="+mj-lt"/>
                          <a:ea typeface="Calibri"/>
                          <a:cs typeface="Times New Roman"/>
                        </a:rPr>
                        <a:t>Impact on</a:t>
                      </a:r>
                      <a:r>
                        <a:rPr lang="en-US" sz="1400" b="1" spc="-100" dirty="0">
                          <a:solidFill>
                            <a:schemeClr val="bg1"/>
                          </a:solidFill>
                          <a:effectLst/>
                          <a:latin typeface="+mj-lt"/>
                          <a:ea typeface="Calibri"/>
                          <a:cs typeface="Times New Roman"/>
                        </a:rPr>
                        <a:t> </a:t>
                      </a:r>
                      <a:r>
                        <a:rPr lang="en-US" sz="1400" b="1" spc="-100" dirty="0" smtClean="0">
                          <a:solidFill>
                            <a:schemeClr val="bg1"/>
                          </a:solidFill>
                          <a:effectLst/>
                          <a:latin typeface="+mj-lt"/>
                          <a:ea typeface="Calibri"/>
                          <a:cs typeface="Times New Roman"/>
                        </a:rPr>
                        <a:t/>
                      </a:r>
                      <a:br>
                        <a:rPr lang="en-US" sz="1400" b="1" spc="-100" dirty="0" smtClean="0">
                          <a:solidFill>
                            <a:schemeClr val="bg1"/>
                          </a:solidFill>
                          <a:effectLst/>
                          <a:latin typeface="+mj-lt"/>
                          <a:ea typeface="Calibri"/>
                          <a:cs typeface="Times New Roman"/>
                        </a:rPr>
                      </a:br>
                      <a:r>
                        <a:rPr lang="en-US" sz="1400" b="1" spc="-20" dirty="0" smtClean="0">
                          <a:solidFill>
                            <a:schemeClr val="bg1"/>
                          </a:solidFill>
                          <a:effectLst/>
                          <a:latin typeface="+mj-lt"/>
                          <a:ea typeface="Calibri"/>
                          <a:cs typeface="Times New Roman"/>
                        </a:rPr>
                        <a:t>cell</a:t>
                      </a:r>
                      <a:r>
                        <a:rPr lang="en-US" sz="1400" b="1" spc="-20" baseline="0" dirty="0" smtClean="0">
                          <a:solidFill>
                            <a:schemeClr val="bg1"/>
                          </a:solidFill>
                          <a:effectLst/>
                          <a:latin typeface="+mj-lt"/>
                          <a:ea typeface="Calibri"/>
                          <a:cs typeface="Times New Roman"/>
                        </a:rPr>
                        <a:t> </a:t>
                      </a:r>
                      <a:r>
                        <a:rPr lang="en-US" sz="1400" b="1" dirty="0" smtClean="0">
                          <a:solidFill>
                            <a:schemeClr val="bg1"/>
                          </a:solidFill>
                          <a:effectLst/>
                          <a:latin typeface="+mj-lt"/>
                          <a:ea typeface="Calibri"/>
                          <a:cs typeface="Times New Roman"/>
                        </a:rPr>
                        <a:t>activity</a:t>
                      </a:r>
                      <a:endParaRPr lang="en-US" sz="1400" dirty="0">
                        <a:solidFill>
                          <a:schemeClr val="bg1"/>
                        </a:solidFill>
                        <a:effectLst/>
                        <a:latin typeface="+mj-lt"/>
                        <a:ea typeface="Calibri"/>
                        <a:cs typeface="Times New Roman"/>
                      </a:endParaRPr>
                    </a:p>
                  </a:txBody>
                  <a:tcPr marL="0" marR="0" marT="0" marB="0" anchor="ctr">
                    <a:solidFill>
                      <a:srgbClr val="E12947"/>
                    </a:solidFill>
                  </a:tcPr>
                </a:tc>
                <a:tc>
                  <a:txBody>
                    <a:bodyPr/>
                    <a:lstStyle/>
                    <a:p>
                      <a:pPr marL="0" marR="172720" indent="0" algn="ctr">
                        <a:lnSpc>
                          <a:spcPct val="110000"/>
                        </a:lnSpc>
                        <a:spcBef>
                          <a:spcPts val="0"/>
                        </a:spcBef>
                        <a:spcAft>
                          <a:spcPts val="0"/>
                        </a:spcAft>
                      </a:pPr>
                      <a:r>
                        <a:rPr lang="en-US" sz="1400" b="1" spc="-15" dirty="0">
                          <a:solidFill>
                            <a:schemeClr val="bg1"/>
                          </a:solidFill>
                          <a:effectLst/>
                          <a:latin typeface="+mj-lt"/>
                          <a:ea typeface="Calibri"/>
                          <a:cs typeface="Times New Roman"/>
                        </a:rPr>
                        <a:t>Materials </a:t>
                      </a:r>
                      <a:r>
                        <a:rPr lang="en-US" sz="1400" b="1" dirty="0">
                          <a:solidFill>
                            <a:schemeClr val="bg1"/>
                          </a:solidFill>
                          <a:effectLst/>
                          <a:latin typeface="+mj-lt"/>
                          <a:ea typeface="Calibri"/>
                          <a:cs typeface="Times New Roman"/>
                        </a:rPr>
                        <a:t>&amp; </a:t>
                      </a:r>
                      <a:r>
                        <a:rPr lang="en-US" sz="1400" b="1" spc="-15" dirty="0">
                          <a:solidFill>
                            <a:schemeClr val="bg1"/>
                          </a:solidFill>
                          <a:effectLst/>
                          <a:latin typeface="+mj-lt"/>
                          <a:ea typeface="Calibri"/>
                          <a:cs typeface="Times New Roman"/>
                        </a:rPr>
                        <a:t>Equipment</a:t>
                      </a:r>
                      <a:endParaRPr lang="en-US" sz="1400" dirty="0">
                        <a:solidFill>
                          <a:schemeClr val="bg1"/>
                        </a:solidFill>
                        <a:effectLst/>
                        <a:latin typeface="+mj-lt"/>
                        <a:ea typeface="Calibri"/>
                        <a:cs typeface="Times New Roman"/>
                      </a:endParaRPr>
                    </a:p>
                  </a:txBody>
                  <a:tcPr marL="0" marR="0" marT="0" marB="0" anchor="ctr">
                    <a:solidFill>
                      <a:srgbClr val="E12947"/>
                    </a:solidFill>
                  </a:tcPr>
                </a:tc>
                <a:tc>
                  <a:txBody>
                    <a:bodyPr/>
                    <a:lstStyle/>
                    <a:p>
                      <a:pPr marL="0" marR="0" indent="0" algn="ctr">
                        <a:lnSpc>
                          <a:spcPct val="110000"/>
                        </a:lnSpc>
                        <a:spcBef>
                          <a:spcPts val="0"/>
                        </a:spcBef>
                        <a:spcAft>
                          <a:spcPts val="0"/>
                        </a:spcAft>
                      </a:pPr>
                      <a:r>
                        <a:rPr lang="en-US" sz="1400" b="1" spc="-15" dirty="0">
                          <a:solidFill>
                            <a:schemeClr val="bg1"/>
                          </a:solidFill>
                          <a:effectLst/>
                          <a:latin typeface="+mj-lt"/>
                          <a:ea typeface="Calibri"/>
                          <a:cs typeface="Times New Roman"/>
                        </a:rPr>
                        <a:t>Side</a:t>
                      </a:r>
                      <a:r>
                        <a:rPr lang="en-US" sz="1400" b="1" spc="-25" dirty="0">
                          <a:solidFill>
                            <a:schemeClr val="bg1"/>
                          </a:solidFill>
                          <a:effectLst/>
                          <a:latin typeface="+mj-lt"/>
                          <a:ea typeface="Calibri"/>
                          <a:cs typeface="Times New Roman"/>
                        </a:rPr>
                        <a:t> </a:t>
                      </a:r>
                      <a:r>
                        <a:rPr lang="en-US" sz="1400" b="1" spc="-15" dirty="0">
                          <a:solidFill>
                            <a:schemeClr val="bg1"/>
                          </a:solidFill>
                          <a:effectLst/>
                          <a:latin typeface="+mj-lt"/>
                          <a:ea typeface="Calibri"/>
                          <a:cs typeface="Times New Roman"/>
                        </a:rPr>
                        <a:t>effects</a:t>
                      </a:r>
                      <a:endParaRPr lang="en-US" sz="1400" dirty="0">
                        <a:solidFill>
                          <a:schemeClr val="bg1"/>
                        </a:solidFill>
                        <a:effectLst/>
                        <a:latin typeface="+mj-lt"/>
                        <a:ea typeface="Calibri"/>
                        <a:cs typeface="Times New Roman"/>
                      </a:endParaRPr>
                    </a:p>
                  </a:txBody>
                  <a:tcPr marL="0" marR="0" marT="0" marB="0" anchor="ctr">
                    <a:solidFill>
                      <a:srgbClr val="E12947"/>
                    </a:solidFill>
                  </a:tcPr>
                </a:tc>
                <a:tc>
                  <a:txBody>
                    <a:bodyPr/>
                    <a:lstStyle/>
                    <a:p>
                      <a:pPr marL="0" marR="0" indent="0" algn="ctr">
                        <a:lnSpc>
                          <a:spcPct val="110000"/>
                        </a:lnSpc>
                        <a:spcBef>
                          <a:spcPts val="0"/>
                        </a:spcBef>
                        <a:spcAft>
                          <a:spcPts val="0"/>
                        </a:spcAft>
                      </a:pPr>
                      <a:r>
                        <a:rPr lang="en-US" sz="1400" b="1" spc="-15" dirty="0">
                          <a:solidFill>
                            <a:schemeClr val="bg1"/>
                          </a:solidFill>
                          <a:effectLst/>
                          <a:latin typeface="+mj-lt"/>
                          <a:ea typeface="Myriad Pro"/>
                          <a:cs typeface="Myriad Pro"/>
                        </a:rPr>
                        <a:t>Used when</a:t>
                      </a:r>
                      <a:r>
                        <a:rPr lang="en-US" sz="1400" b="1" spc="-20" dirty="0">
                          <a:solidFill>
                            <a:schemeClr val="bg1"/>
                          </a:solidFill>
                          <a:effectLst/>
                          <a:latin typeface="+mj-lt"/>
                          <a:ea typeface="Myriad Pro"/>
                          <a:cs typeface="Myriad Pro"/>
                        </a:rPr>
                        <a:t> </a:t>
                      </a:r>
                      <a:r>
                        <a:rPr lang="en-US" sz="1400" b="1" dirty="0">
                          <a:solidFill>
                            <a:schemeClr val="bg1"/>
                          </a:solidFill>
                          <a:effectLst/>
                          <a:latin typeface="+mj-lt"/>
                          <a:ea typeface="Myriad Pro"/>
                          <a:cs typeface="Myriad Pro"/>
                        </a:rPr>
                        <a:t>…</a:t>
                      </a:r>
                      <a:endParaRPr lang="en-US" sz="1400" dirty="0">
                        <a:solidFill>
                          <a:schemeClr val="bg1"/>
                        </a:solidFill>
                        <a:effectLst/>
                        <a:latin typeface="+mj-lt"/>
                        <a:ea typeface="Calibri"/>
                        <a:cs typeface="Times New Roman"/>
                      </a:endParaRPr>
                    </a:p>
                  </a:txBody>
                  <a:tcPr marL="0" marR="0" marT="0" marB="0" anchor="ctr">
                    <a:solidFill>
                      <a:srgbClr val="E12947"/>
                    </a:solidFill>
                  </a:tcPr>
                </a:tc>
              </a:tr>
              <a:tr h="1166404">
                <a:tc>
                  <a:txBody>
                    <a:bodyPr/>
                    <a:lstStyle/>
                    <a:p>
                      <a:pPr marL="0" marR="0" algn="ctr">
                        <a:spcBef>
                          <a:spcPts val="0"/>
                        </a:spcBef>
                        <a:spcAft>
                          <a:spcPts val="0"/>
                        </a:spcAft>
                      </a:pPr>
                      <a:endParaRPr lang="en-US" sz="1050" i="0" dirty="0">
                        <a:effectLst/>
                        <a:latin typeface="+mj-lt"/>
                        <a:ea typeface="Calibri"/>
                        <a:cs typeface="Times New Roman"/>
                      </a:endParaRPr>
                    </a:p>
                  </a:txBody>
                  <a:tcPr marT="91440" marB="91440" anchor="ctr"/>
                </a:tc>
                <a:tc>
                  <a:txBody>
                    <a:bodyPr/>
                    <a:lstStyle/>
                    <a:p>
                      <a:pPr marL="0" marR="0" algn="ctr">
                        <a:spcBef>
                          <a:spcPts val="0"/>
                        </a:spcBef>
                        <a:spcAft>
                          <a:spcPts val="0"/>
                        </a:spcAft>
                      </a:pPr>
                      <a:r>
                        <a:rPr lang="en-US" sz="1050" b="1" i="0" dirty="0">
                          <a:effectLst/>
                          <a:latin typeface="+mj-lt"/>
                          <a:ea typeface="Myriad Pro"/>
                          <a:cs typeface="Myriad Pro"/>
                        </a:rPr>
                        <a:t> </a:t>
                      </a:r>
                      <a:endParaRPr lang="en-US" sz="1050" i="0" dirty="0">
                        <a:effectLst/>
                        <a:latin typeface="+mj-lt"/>
                        <a:ea typeface="Calibri"/>
                        <a:cs typeface="Times New Roman"/>
                      </a:endParaRPr>
                    </a:p>
                  </a:txBody>
                  <a:tcPr marT="91440" marB="91440" anchor="ctr"/>
                </a:tc>
                <a:tc>
                  <a:txBody>
                    <a:bodyPr/>
                    <a:lstStyle/>
                    <a:p>
                      <a:pPr marL="0" marR="0" algn="ctr">
                        <a:spcBef>
                          <a:spcPts val="0"/>
                        </a:spcBef>
                        <a:spcAft>
                          <a:spcPts val="0"/>
                        </a:spcAft>
                      </a:pPr>
                      <a:r>
                        <a:rPr lang="en-US" sz="1050" b="1" i="0" dirty="0">
                          <a:effectLst/>
                          <a:latin typeface="+mj-lt"/>
                          <a:ea typeface="Myriad Pro"/>
                          <a:cs typeface="Myriad Pro"/>
                        </a:rPr>
                        <a:t> </a:t>
                      </a:r>
                      <a:endParaRPr lang="en-US" sz="1050" i="0" dirty="0">
                        <a:effectLst/>
                        <a:latin typeface="+mj-lt"/>
                        <a:ea typeface="Calibri"/>
                        <a:cs typeface="Times New Roman"/>
                      </a:endParaRPr>
                    </a:p>
                  </a:txBody>
                  <a:tcPr marT="91440" marB="91440" anchor="ctr"/>
                </a:tc>
                <a:tc>
                  <a:txBody>
                    <a:bodyPr/>
                    <a:lstStyle/>
                    <a:p>
                      <a:pPr marL="0" marR="0" algn="ctr">
                        <a:spcBef>
                          <a:spcPts val="0"/>
                        </a:spcBef>
                        <a:spcAft>
                          <a:spcPts val="0"/>
                        </a:spcAft>
                      </a:pPr>
                      <a:r>
                        <a:rPr lang="en-US" sz="1050" b="1" i="0" dirty="0">
                          <a:effectLst/>
                          <a:latin typeface="+mj-lt"/>
                          <a:ea typeface="Myriad Pro"/>
                          <a:cs typeface="Myriad Pro"/>
                        </a:rPr>
                        <a:t> </a:t>
                      </a:r>
                      <a:endParaRPr lang="en-US" sz="1050" i="0" dirty="0">
                        <a:effectLst/>
                        <a:latin typeface="+mj-lt"/>
                        <a:ea typeface="Calibri"/>
                        <a:cs typeface="Times New Roman"/>
                      </a:endParaRPr>
                    </a:p>
                  </a:txBody>
                  <a:tcPr marT="91440" marB="91440" anchor="ctr"/>
                </a:tc>
                <a:tc>
                  <a:txBody>
                    <a:bodyPr/>
                    <a:lstStyle/>
                    <a:p>
                      <a:pPr marL="0" marR="0" algn="ctr">
                        <a:spcBef>
                          <a:spcPts val="0"/>
                        </a:spcBef>
                        <a:spcAft>
                          <a:spcPts val="0"/>
                        </a:spcAft>
                      </a:pPr>
                      <a:r>
                        <a:rPr lang="en-US" sz="1050" b="1" i="0" dirty="0">
                          <a:effectLst/>
                          <a:latin typeface="+mj-lt"/>
                          <a:ea typeface="Myriad Pro"/>
                          <a:cs typeface="Myriad Pro"/>
                        </a:rPr>
                        <a:t> </a:t>
                      </a:r>
                      <a:endParaRPr lang="en-US" sz="1050" i="0" dirty="0">
                        <a:effectLst/>
                        <a:latin typeface="+mj-lt"/>
                        <a:ea typeface="Calibri"/>
                        <a:cs typeface="Times New Roman"/>
                      </a:endParaRPr>
                    </a:p>
                  </a:txBody>
                  <a:tcPr marT="91440" marB="91440" anchor="ctr"/>
                </a:tc>
              </a:tr>
              <a:tr h="1337477">
                <a:tc>
                  <a:txBody>
                    <a:bodyPr/>
                    <a:lstStyle/>
                    <a:p>
                      <a:pPr marL="0" marR="0" algn="ctr">
                        <a:spcBef>
                          <a:spcPts val="0"/>
                        </a:spcBef>
                        <a:spcAft>
                          <a:spcPts val="0"/>
                        </a:spcAft>
                      </a:pPr>
                      <a:r>
                        <a:rPr lang="en-US" sz="1050" b="1" i="0" dirty="0">
                          <a:effectLst/>
                          <a:latin typeface="+mj-lt"/>
                          <a:ea typeface="Myriad Pro"/>
                          <a:cs typeface="Myriad Pro"/>
                        </a:rPr>
                        <a:t> </a:t>
                      </a:r>
                      <a:endParaRPr lang="en-US" sz="1050" i="0" dirty="0">
                        <a:effectLst/>
                        <a:latin typeface="+mj-lt"/>
                        <a:ea typeface="Calibri"/>
                        <a:cs typeface="Times New Roman"/>
                      </a:endParaRPr>
                    </a:p>
                  </a:txBody>
                  <a:tcPr marT="91440" marB="91440" anchor="ctr"/>
                </a:tc>
                <a:tc>
                  <a:txBody>
                    <a:bodyPr/>
                    <a:lstStyle/>
                    <a:p>
                      <a:pPr marL="0" marR="0" algn="ctr">
                        <a:spcBef>
                          <a:spcPts val="0"/>
                        </a:spcBef>
                        <a:spcAft>
                          <a:spcPts val="0"/>
                        </a:spcAft>
                      </a:pPr>
                      <a:r>
                        <a:rPr lang="en-US" sz="1050" b="1" i="0" dirty="0">
                          <a:effectLst/>
                          <a:latin typeface="+mj-lt"/>
                          <a:ea typeface="Myriad Pro"/>
                          <a:cs typeface="Myriad Pro"/>
                        </a:rPr>
                        <a:t> </a:t>
                      </a:r>
                      <a:endParaRPr lang="en-US" sz="1050" i="0" dirty="0">
                        <a:effectLst/>
                        <a:latin typeface="+mj-lt"/>
                        <a:ea typeface="Calibri"/>
                        <a:cs typeface="Times New Roman"/>
                      </a:endParaRPr>
                    </a:p>
                  </a:txBody>
                  <a:tcPr marT="91440" marB="91440" anchor="ctr"/>
                </a:tc>
                <a:tc>
                  <a:txBody>
                    <a:bodyPr/>
                    <a:lstStyle/>
                    <a:p>
                      <a:pPr marL="0" marR="0" algn="ctr">
                        <a:spcBef>
                          <a:spcPts val="0"/>
                        </a:spcBef>
                        <a:spcAft>
                          <a:spcPts val="0"/>
                        </a:spcAft>
                      </a:pPr>
                      <a:endParaRPr lang="en-US" sz="1050" i="0" dirty="0">
                        <a:effectLst/>
                        <a:latin typeface="+mj-lt"/>
                        <a:ea typeface="Calibri"/>
                        <a:cs typeface="Times New Roman"/>
                      </a:endParaRPr>
                    </a:p>
                  </a:txBody>
                  <a:tcPr marT="91440" marB="91440" anchor="ctr"/>
                </a:tc>
                <a:tc>
                  <a:txBody>
                    <a:bodyPr/>
                    <a:lstStyle/>
                    <a:p>
                      <a:pPr marL="0" marR="0" algn="ctr">
                        <a:spcBef>
                          <a:spcPts val="0"/>
                        </a:spcBef>
                        <a:spcAft>
                          <a:spcPts val="0"/>
                        </a:spcAft>
                      </a:pPr>
                      <a:r>
                        <a:rPr lang="en-US" sz="1050" b="1" i="0" dirty="0">
                          <a:effectLst/>
                          <a:latin typeface="+mj-lt"/>
                          <a:ea typeface="Myriad Pro"/>
                          <a:cs typeface="Myriad Pro"/>
                        </a:rPr>
                        <a:t> </a:t>
                      </a:r>
                      <a:endParaRPr lang="en-US" sz="1050" i="0" dirty="0">
                        <a:effectLst/>
                        <a:latin typeface="+mj-lt"/>
                        <a:ea typeface="Calibri"/>
                        <a:cs typeface="Times New Roman"/>
                      </a:endParaRPr>
                    </a:p>
                  </a:txBody>
                  <a:tcPr marT="91440" marB="91440" anchor="ctr"/>
                </a:tc>
                <a:tc>
                  <a:txBody>
                    <a:bodyPr/>
                    <a:lstStyle/>
                    <a:p>
                      <a:pPr marL="0" marR="0" algn="ctr">
                        <a:spcBef>
                          <a:spcPts val="0"/>
                        </a:spcBef>
                        <a:spcAft>
                          <a:spcPts val="0"/>
                        </a:spcAft>
                      </a:pPr>
                      <a:endParaRPr lang="en-US" sz="1050" i="0" dirty="0">
                        <a:effectLst/>
                        <a:latin typeface="+mj-lt"/>
                        <a:ea typeface="Calibri"/>
                        <a:cs typeface="Times New Roman"/>
                      </a:endParaRPr>
                    </a:p>
                  </a:txBody>
                  <a:tcPr marT="91440" marB="91440" anchor="ctr"/>
                </a:tc>
              </a:tr>
              <a:tr h="1617415">
                <a:tc>
                  <a:txBody>
                    <a:bodyPr/>
                    <a:lstStyle/>
                    <a:p>
                      <a:pPr marL="0" marR="0" algn="ctr">
                        <a:spcBef>
                          <a:spcPts val="0"/>
                        </a:spcBef>
                        <a:spcAft>
                          <a:spcPts val="0"/>
                        </a:spcAft>
                      </a:pPr>
                      <a:endParaRPr lang="en-US" sz="1050" i="0" dirty="0">
                        <a:effectLst/>
                        <a:latin typeface="+mj-lt"/>
                        <a:ea typeface="Calibri"/>
                        <a:cs typeface="Times New Roman"/>
                      </a:endParaRPr>
                    </a:p>
                  </a:txBody>
                  <a:tcPr marT="91440" marB="91440" anchor="ctr"/>
                </a:tc>
                <a:tc>
                  <a:txBody>
                    <a:bodyPr/>
                    <a:lstStyle/>
                    <a:p>
                      <a:pPr marL="0" marR="0" algn="ctr">
                        <a:spcBef>
                          <a:spcPts val="0"/>
                        </a:spcBef>
                        <a:spcAft>
                          <a:spcPts val="0"/>
                        </a:spcAft>
                      </a:pPr>
                      <a:endParaRPr lang="en-US" sz="1050" i="0" dirty="0">
                        <a:effectLst/>
                        <a:latin typeface="+mj-lt"/>
                        <a:ea typeface="Calibri"/>
                        <a:cs typeface="Times New Roman"/>
                      </a:endParaRPr>
                    </a:p>
                  </a:txBody>
                  <a:tcPr marT="91440" marB="91440" anchor="ctr"/>
                </a:tc>
                <a:tc>
                  <a:txBody>
                    <a:bodyPr/>
                    <a:lstStyle/>
                    <a:p>
                      <a:pPr marL="0" marR="0" algn="ctr">
                        <a:spcBef>
                          <a:spcPts val="0"/>
                        </a:spcBef>
                        <a:spcAft>
                          <a:spcPts val="0"/>
                        </a:spcAft>
                      </a:pPr>
                      <a:r>
                        <a:rPr lang="en-US" sz="1050" b="1" i="0" dirty="0">
                          <a:effectLst/>
                          <a:latin typeface="+mj-lt"/>
                          <a:ea typeface="Myriad Pro"/>
                          <a:cs typeface="Myriad Pro"/>
                        </a:rPr>
                        <a:t> </a:t>
                      </a:r>
                      <a:endParaRPr lang="en-US" sz="1050" i="0" dirty="0">
                        <a:effectLst/>
                        <a:latin typeface="+mj-lt"/>
                        <a:ea typeface="Calibri"/>
                        <a:cs typeface="Times New Roman"/>
                      </a:endParaRPr>
                    </a:p>
                  </a:txBody>
                  <a:tcPr marT="91440" marB="91440" anchor="ctr"/>
                </a:tc>
                <a:tc>
                  <a:txBody>
                    <a:bodyPr/>
                    <a:lstStyle/>
                    <a:p>
                      <a:pPr marL="0" marR="0" algn="ctr">
                        <a:spcBef>
                          <a:spcPts val="0"/>
                        </a:spcBef>
                        <a:spcAft>
                          <a:spcPts val="0"/>
                        </a:spcAft>
                      </a:pPr>
                      <a:endParaRPr lang="en-US" sz="1050" i="0" dirty="0">
                        <a:effectLst/>
                        <a:latin typeface="+mj-lt"/>
                        <a:ea typeface="Calibri"/>
                        <a:cs typeface="Times New Roman"/>
                      </a:endParaRPr>
                    </a:p>
                  </a:txBody>
                  <a:tcPr marT="91440" marB="91440" anchor="ctr"/>
                </a:tc>
                <a:tc>
                  <a:txBody>
                    <a:bodyPr/>
                    <a:lstStyle/>
                    <a:p>
                      <a:pPr marL="0" marR="0" algn="ctr">
                        <a:spcBef>
                          <a:spcPts val="0"/>
                        </a:spcBef>
                        <a:spcAft>
                          <a:spcPts val="0"/>
                        </a:spcAft>
                      </a:pPr>
                      <a:r>
                        <a:rPr lang="en-US" sz="1050" b="1" i="0" dirty="0">
                          <a:effectLst/>
                          <a:latin typeface="+mj-lt"/>
                          <a:ea typeface="Myriad Pro"/>
                          <a:cs typeface="Myriad Pro"/>
                        </a:rPr>
                        <a:t> </a:t>
                      </a:r>
                      <a:endParaRPr lang="en-US" sz="1050" i="0" dirty="0">
                        <a:effectLst/>
                        <a:latin typeface="+mj-lt"/>
                        <a:ea typeface="Calibri"/>
                        <a:cs typeface="Times New Roman"/>
                      </a:endParaRPr>
                    </a:p>
                  </a:txBody>
                  <a:tcPr marT="91440" marB="91440" anchor="ctr"/>
                </a:tc>
              </a:tr>
            </a:tbl>
          </a:graphicData>
        </a:graphic>
      </p:graphicFrame>
      <p:sp>
        <p:nvSpPr>
          <p:cNvPr id="18" name="Rectangle 17"/>
          <p:cNvSpPr/>
          <p:nvPr/>
        </p:nvSpPr>
        <p:spPr>
          <a:xfrm>
            <a:off x="429243" y="2348490"/>
            <a:ext cx="1192634" cy="161583"/>
          </a:xfrm>
          <a:prstGeom prst="rect">
            <a:avLst/>
          </a:prstGeom>
        </p:spPr>
        <p:txBody>
          <a:bodyPr wrap="none" lIns="0" tIns="0" rIns="0" bIns="0" anchor="ctr">
            <a:noAutofit/>
          </a:bodyPr>
          <a:lstStyle/>
          <a:p>
            <a:pPr algn="ctr" defTabSz="457200"/>
            <a:r>
              <a:rPr lang="en-US" sz="1200" dirty="0"/>
              <a:t>Biological </a:t>
            </a:r>
            <a:r>
              <a:rPr lang="en-US" sz="1200" dirty="0" smtClean="0"/>
              <a:t/>
            </a:r>
            <a:br>
              <a:rPr lang="en-US" sz="1200" dirty="0" smtClean="0"/>
            </a:br>
            <a:r>
              <a:rPr lang="en-US" sz="1200" dirty="0" smtClean="0"/>
              <a:t>Therapy </a:t>
            </a:r>
            <a:endParaRPr lang="en-US" sz="1200" dirty="0">
              <a:solidFill>
                <a:srgbClr val="262626"/>
              </a:solidFill>
              <a:latin typeface="Century Gothic"/>
              <a:ea typeface="Calibri"/>
              <a:cs typeface="Times New Roman"/>
            </a:endParaRPr>
          </a:p>
        </p:txBody>
      </p:sp>
      <p:sp>
        <p:nvSpPr>
          <p:cNvPr id="19" name="Rectangle 18"/>
          <p:cNvSpPr/>
          <p:nvPr/>
        </p:nvSpPr>
        <p:spPr>
          <a:xfrm>
            <a:off x="1905000" y="2171032"/>
            <a:ext cx="1362590" cy="484748"/>
          </a:xfrm>
          <a:prstGeom prst="rect">
            <a:avLst/>
          </a:prstGeom>
        </p:spPr>
        <p:txBody>
          <a:bodyPr wrap="square" lIns="0" tIns="0" rIns="0" bIns="0" anchor="ctr">
            <a:noAutofit/>
          </a:bodyPr>
          <a:lstStyle/>
          <a:p>
            <a:pPr algn="ctr" defTabSz="457200"/>
            <a:r>
              <a:rPr lang="en-US" sz="1200" dirty="0">
                <a:solidFill>
                  <a:srgbClr val="262626"/>
                </a:solidFill>
                <a:ea typeface="Calibri"/>
                <a:cs typeface="Times New Roman"/>
              </a:rPr>
              <a:t>Binds to sites on cells and blocks proteins allowing cancer cells to grow </a:t>
            </a:r>
            <a:endParaRPr lang="en-US" sz="1200" dirty="0">
              <a:solidFill>
                <a:srgbClr val="262626"/>
              </a:solidFill>
              <a:latin typeface="Century Gothic"/>
              <a:ea typeface="Calibri"/>
              <a:cs typeface="Times New Roman"/>
            </a:endParaRPr>
          </a:p>
        </p:txBody>
      </p:sp>
      <p:sp>
        <p:nvSpPr>
          <p:cNvPr id="20" name="Rectangle 19"/>
          <p:cNvSpPr/>
          <p:nvPr/>
        </p:nvSpPr>
        <p:spPr>
          <a:xfrm>
            <a:off x="3694893" y="2251824"/>
            <a:ext cx="656693" cy="323165"/>
          </a:xfrm>
          <a:prstGeom prst="rect">
            <a:avLst/>
          </a:prstGeom>
        </p:spPr>
        <p:txBody>
          <a:bodyPr wrap="none" lIns="0" tIns="0" rIns="0" bIns="0" anchor="ctr">
            <a:noAutofit/>
          </a:bodyPr>
          <a:lstStyle/>
          <a:p>
            <a:pPr algn="ctr" defTabSz="457200"/>
            <a:r>
              <a:rPr lang="en-US" sz="1200" dirty="0" smtClean="0">
                <a:solidFill>
                  <a:srgbClr val="262626"/>
                </a:solidFill>
                <a:latin typeface="Century Gothic"/>
                <a:ea typeface="Myriad Pro"/>
                <a:cs typeface="Myriad Pro"/>
              </a:rPr>
              <a:t>Drugs</a:t>
            </a:r>
            <a:endParaRPr lang="en-US" sz="1200" dirty="0">
              <a:solidFill>
                <a:srgbClr val="262626"/>
              </a:solidFill>
              <a:latin typeface="Century Gothic"/>
              <a:ea typeface="Calibri"/>
              <a:cs typeface="Times New Roman"/>
            </a:endParaRPr>
          </a:p>
        </p:txBody>
      </p:sp>
      <p:sp>
        <p:nvSpPr>
          <p:cNvPr id="21" name="Rectangle 20"/>
          <p:cNvSpPr/>
          <p:nvPr/>
        </p:nvSpPr>
        <p:spPr>
          <a:xfrm>
            <a:off x="4831863" y="2251824"/>
            <a:ext cx="1593166" cy="323165"/>
          </a:xfrm>
          <a:prstGeom prst="rect">
            <a:avLst/>
          </a:prstGeom>
        </p:spPr>
        <p:txBody>
          <a:bodyPr wrap="square" lIns="0" tIns="0" rIns="0" bIns="0" anchor="ctr">
            <a:noAutofit/>
          </a:bodyPr>
          <a:lstStyle/>
          <a:p>
            <a:pPr algn="ctr" defTabSz="457200"/>
            <a:r>
              <a:rPr lang="en-US" sz="1200" spc="-15" dirty="0">
                <a:solidFill>
                  <a:srgbClr val="262626"/>
                </a:solidFill>
                <a:ea typeface="Calibri"/>
                <a:cs typeface="Times New Roman"/>
              </a:rPr>
              <a:t>Can affect the heart’s ability to pump blood </a:t>
            </a:r>
            <a:endParaRPr lang="en-US" sz="1200" dirty="0">
              <a:solidFill>
                <a:srgbClr val="262626"/>
              </a:solidFill>
              <a:latin typeface="Century Gothic"/>
              <a:ea typeface="Calibri"/>
              <a:cs typeface="Times New Roman"/>
            </a:endParaRPr>
          </a:p>
        </p:txBody>
      </p:sp>
      <p:sp>
        <p:nvSpPr>
          <p:cNvPr id="22" name="Rectangle 21"/>
          <p:cNvSpPr/>
          <p:nvPr/>
        </p:nvSpPr>
        <p:spPr>
          <a:xfrm>
            <a:off x="6722591" y="2113034"/>
            <a:ext cx="1913510" cy="600744"/>
          </a:xfrm>
          <a:prstGeom prst="rect">
            <a:avLst/>
          </a:prstGeom>
        </p:spPr>
        <p:txBody>
          <a:bodyPr wrap="square" lIns="0" tIns="0" rIns="0" bIns="0" anchor="ctr">
            <a:noAutofit/>
          </a:bodyPr>
          <a:lstStyle/>
          <a:p>
            <a:pPr algn="ctr" defTabSz="457200"/>
            <a:r>
              <a:rPr lang="en-US" sz="1200" dirty="0">
                <a:solidFill>
                  <a:srgbClr val="262626"/>
                </a:solidFill>
                <a:ea typeface="Calibri"/>
                <a:cs typeface="Times New Roman"/>
              </a:rPr>
              <a:t>Patient tests </a:t>
            </a:r>
            <a:r>
              <a:rPr lang="en-US" sz="1200" dirty="0" smtClean="0">
                <a:solidFill>
                  <a:srgbClr val="262626"/>
                </a:solidFill>
                <a:ea typeface="Calibri"/>
                <a:cs typeface="Times New Roman"/>
              </a:rPr>
              <a:t/>
            </a:r>
            <a:br>
              <a:rPr lang="en-US" sz="1200" dirty="0" smtClean="0">
                <a:solidFill>
                  <a:srgbClr val="262626"/>
                </a:solidFill>
                <a:ea typeface="Calibri"/>
                <a:cs typeface="Times New Roman"/>
              </a:rPr>
            </a:br>
            <a:r>
              <a:rPr lang="en-US" sz="1200" dirty="0" smtClean="0">
                <a:solidFill>
                  <a:srgbClr val="262626"/>
                </a:solidFill>
                <a:ea typeface="Calibri"/>
                <a:cs typeface="Times New Roman"/>
              </a:rPr>
              <a:t>HER2</a:t>
            </a:r>
            <a:r>
              <a:rPr lang="en-US" sz="1200" dirty="0">
                <a:solidFill>
                  <a:srgbClr val="262626"/>
                </a:solidFill>
                <a:ea typeface="Calibri"/>
                <a:cs typeface="Times New Roman"/>
              </a:rPr>
              <a:t>/</a:t>
            </a:r>
            <a:r>
              <a:rPr lang="en-US" sz="1200" dirty="0" err="1">
                <a:solidFill>
                  <a:srgbClr val="262626"/>
                </a:solidFill>
                <a:ea typeface="Calibri"/>
                <a:cs typeface="Times New Roman"/>
              </a:rPr>
              <a:t>neu</a:t>
            </a:r>
            <a:endParaRPr lang="en-US" sz="1200" dirty="0">
              <a:solidFill>
                <a:srgbClr val="262626"/>
              </a:solidFill>
              <a:ea typeface="Calibri"/>
              <a:cs typeface="Times New Roman"/>
            </a:endParaRPr>
          </a:p>
          <a:p>
            <a:pPr algn="ctr" defTabSz="457200"/>
            <a:r>
              <a:rPr lang="en-US" sz="1200" dirty="0">
                <a:solidFill>
                  <a:srgbClr val="262626"/>
                </a:solidFill>
                <a:ea typeface="Calibri"/>
                <a:cs typeface="Times New Roman"/>
              </a:rPr>
              <a:t>positive </a:t>
            </a:r>
            <a:endParaRPr lang="en-US" sz="1200" dirty="0">
              <a:solidFill>
                <a:srgbClr val="262626"/>
              </a:solidFill>
              <a:latin typeface="Century Gothic"/>
              <a:ea typeface="Calibri"/>
              <a:cs typeface="Times New Roman"/>
            </a:endParaRPr>
          </a:p>
        </p:txBody>
      </p:sp>
      <p:sp>
        <p:nvSpPr>
          <p:cNvPr id="23" name="Rectangle 22"/>
          <p:cNvSpPr/>
          <p:nvPr/>
        </p:nvSpPr>
        <p:spPr>
          <a:xfrm>
            <a:off x="535222" y="3528575"/>
            <a:ext cx="1077218" cy="276999"/>
          </a:xfrm>
          <a:prstGeom prst="rect">
            <a:avLst/>
          </a:prstGeom>
        </p:spPr>
        <p:txBody>
          <a:bodyPr wrap="none" lIns="0" tIns="0" rIns="0" bIns="0">
            <a:noAutofit/>
          </a:bodyPr>
          <a:lstStyle/>
          <a:p>
            <a:pPr algn="ctr">
              <a:lnSpc>
                <a:spcPct val="110000"/>
              </a:lnSpc>
            </a:pPr>
            <a:r>
              <a:rPr lang="en-US" sz="1200" b="1" dirty="0">
                <a:ea typeface="Myriad Pro"/>
                <a:cs typeface="Myriad Pro"/>
              </a:rPr>
              <a:t> </a:t>
            </a:r>
            <a:r>
              <a:rPr lang="en-US" sz="1200" spc="-15" dirty="0">
                <a:ea typeface="Calibri"/>
                <a:cs typeface="Times New Roman"/>
              </a:rPr>
              <a:t>Chemotherapy</a:t>
            </a:r>
            <a:endParaRPr lang="en-US" sz="1200" dirty="0">
              <a:ea typeface="Calibri"/>
              <a:cs typeface="Times New Roman"/>
            </a:endParaRPr>
          </a:p>
        </p:txBody>
      </p:sp>
      <p:sp>
        <p:nvSpPr>
          <p:cNvPr id="36" name="Rectangle 35"/>
          <p:cNvSpPr/>
          <p:nvPr/>
        </p:nvSpPr>
        <p:spPr>
          <a:xfrm>
            <a:off x="1846854" y="3364333"/>
            <a:ext cx="1417179" cy="781954"/>
          </a:xfrm>
          <a:prstGeom prst="rect">
            <a:avLst/>
          </a:prstGeom>
        </p:spPr>
        <p:txBody>
          <a:bodyPr wrap="square" lIns="0" tIns="0" rIns="0" bIns="0">
            <a:noAutofit/>
          </a:bodyPr>
          <a:lstStyle/>
          <a:p>
            <a:pPr lvl="0" algn="ctr" defTabSz="457200">
              <a:lnSpc>
                <a:spcPct val="110000"/>
              </a:lnSpc>
            </a:pPr>
            <a:r>
              <a:rPr lang="en-US" sz="1200" b="1" dirty="0">
                <a:solidFill>
                  <a:srgbClr val="262626"/>
                </a:solidFill>
                <a:ea typeface="Myriad Pro"/>
                <a:cs typeface="Myriad Pro"/>
              </a:rPr>
              <a:t> </a:t>
            </a:r>
            <a:r>
              <a:rPr lang="en-US" sz="1200" dirty="0">
                <a:solidFill>
                  <a:srgbClr val="262626"/>
                </a:solidFill>
                <a:ea typeface="Calibri"/>
                <a:cs typeface="Times New Roman"/>
              </a:rPr>
              <a:t>Destroys</a:t>
            </a:r>
            <a:r>
              <a:rPr lang="en-US" sz="1200" spc="-105" dirty="0">
                <a:solidFill>
                  <a:srgbClr val="262626"/>
                </a:solidFill>
                <a:ea typeface="Calibri"/>
                <a:cs typeface="Times New Roman"/>
              </a:rPr>
              <a:t> </a:t>
            </a:r>
            <a:r>
              <a:rPr lang="en-US" sz="1200" dirty="0" smtClean="0">
                <a:solidFill>
                  <a:srgbClr val="262626"/>
                </a:solidFill>
                <a:ea typeface="Calibri"/>
                <a:cs typeface="Times New Roman"/>
              </a:rPr>
              <a:t>cells</a:t>
            </a:r>
            <a:br>
              <a:rPr lang="en-US" sz="1200" dirty="0" smtClean="0">
                <a:solidFill>
                  <a:srgbClr val="262626"/>
                </a:solidFill>
                <a:ea typeface="Calibri"/>
                <a:cs typeface="Times New Roman"/>
              </a:rPr>
            </a:br>
            <a:r>
              <a:rPr lang="en-US" sz="1200" spc="-105" dirty="0" smtClean="0">
                <a:solidFill>
                  <a:srgbClr val="262626"/>
                </a:solidFill>
                <a:ea typeface="Calibri"/>
                <a:cs typeface="Times New Roman"/>
              </a:rPr>
              <a:t> </a:t>
            </a:r>
            <a:r>
              <a:rPr lang="en-US" sz="1200" dirty="0">
                <a:solidFill>
                  <a:srgbClr val="262626"/>
                </a:solidFill>
                <a:ea typeface="Calibri"/>
                <a:cs typeface="Times New Roman"/>
              </a:rPr>
              <a:t>with </a:t>
            </a:r>
            <a:r>
              <a:rPr lang="en-US" sz="1200" spc="-15" dirty="0">
                <a:solidFill>
                  <a:srgbClr val="262626"/>
                </a:solidFill>
                <a:ea typeface="Calibri"/>
                <a:cs typeface="Times New Roman"/>
              </a:rPr>
              <a:t>anticancer</a:t>
            </a:r>
            <a:r>
              <a:rPr lang="en-US" sz="1200" spc="30" dirty="0">
                <a:solidFill>
                  <a:srgbClr val="262626"/>
                </a:solidFill>
                <a:ea typeface="Calibri"/>
                <a:cs typeface="Times New Roman"/>
              </a:rPr>
              <a:t> </a:t>
            </a:r>
            <a:r>
              <a:rPr lang="en-US" sz="1200" spc="-15" dirty="0">
                <a:solidFill>
                  <a:srgbClr val="262626"/>
                </a:solidFill>
                <a:ea typeface="Calibri"/>
                <a:cs typeface="Times New Roman"/>
              </a:rPr>
              <a:t>drugs</a:t>
            </a:r>
            <a:endParaRPr lang="en-US" sz="1200" dirty="0">
              <a:solidFill>
                <a:srgbClr val="262626"/>
              </a:solidFill>
              <a:ea typeface="Calibri"/>
              <a:cs typeface="Times New Roman"/>
            </a:endParaRPr>
          </a:p>
        </p:txBody>
      </p:sp>
      <p:sp>
        <p:nvSpPr>
          <p:cNvPr id="37" name="Rectangle 36"/>
          <p:cNvSpPr/>
          <p:nvPr/>
        </p:nvSpPr>
        <p:spPr>
          <a:xfrm>
            <a:off x="3610587" y="3383342"/>
            <a:ext cx="979554" cy="567464"/>
          </a:xfrm>
          <a:prstGeom prst="rect">
            <a:avLst/>
          </a:prstGeom>
        </p:spPr>
        <p:txBody>
          <a:bodyPr wrap="square" lIns="0" tIns="0" rIns="0" bIns="0">
            <a:noAutofit/>
          </a:bodyPr>
          <a:lstStyle/>
          <a:p>
            <a:pPr lvl="0" algn="ctr" defTabSz="457200">
              <a:lnSpc>
                <a:spcPct val="110000"/>
              </a:lnSpc>
            </a:pPr>
            <a:r>
              <a:rPr lang="en-US" sz="1200" dirty="0">
                <a:solidFill>
                  <a:srgbClr val="262626"/>
                </a:solidFill>
                <a:ea typeface="Calibri"/>
                <a:cs typeface="Times New Roman"/>
              </a:rPr>
              <a:t>Drugs: </a:t>
            </a:r>
            <a:r>
              <a:rPr lang="en-US" sz="1200" spc="-20" dirty="0">
                <a:solidFill>
                  <a:srgbClr val="262626"/>
                </a:solidFill>
                <a:ea typeface="Calibri"/>
                <a:cs typeface="Times New Roman"/>
              </a:rPr>
              <a:t>IVs</a:t>
            </a:r>
            <a:r>
              <a:rPr lang="en-US" sz="1200" spc="-120" dirty="0">
                <a:solidFill>
                  <a:srgbClr val="262626"/>
                </a:solidFill>
                <a:ea typeface="Calibri"/>
                <a:cs typeface="Times New Roman"/>
              </a:rPr>
              <a:t> </a:t>
            </a:r>
            <a:r>
              <a:rPr lang="en-US" sz="1200" dirty="0">
                <a:solidFill>
                  <a:srgbClr val="262626"/>
                </a:solidFill>
                <a:ea typeface="Calibri"/>
                <a:cs typeface="Times New Roman"/>
              </a:rPr>
              <a:t>and/ or</a:t>
            </a:r>
            <a:r>
              <a:rPr lang="en-US" sz="1200" spc="-80" dirty="0">
                <a:solidFill>
                  <a:srgbClr val="262626"/>
                </a:solidFill>
                <a:ea typeface="Calibri"/>
                <a:cs typeface="Times New Roman"/>
              </a:rPr>
              <a:t> </a:t>
            </a:r>
            <a:r>
              <a:rPr lang="en-US" sz="1200" dirty="0">
                <a:solidFill>
                  <a:srgbClr val="262626"/>
                </a:solidFill>
                <a:ea typeface="Calibri"/>
                <a:cs typeface="Times New Roman"/>
              </a:rPr>
              <a:t>pills</a:t>
            </a:r>
          </a:p>
        </p:txBody>
      </p:sp>
      <p:sp>
        <p:nvSpPr>
          <p:cNvPr id="38" name="Rectangle 37"/>
          <p:cNvSpPr/>
          <p:nvPr/>
        </p:nvSpPr>
        <p:spPr>
          <a:xfrm>
            <a:off x="4989368" y="3209263"/>
            <a:ext cx="1465161" cy="915623"/>
          </a:xfrm>
          <a:prstGeom prst="rect">
            <a:avLst/>
          </a:prstGeom>
        </p:spPr>
        <p:txBody>
          <a:bodyPr wrap="square" lIns="0" tIns="0" rIns="0" bIns="0">
            <a:noAutofit/>
          </a:bodyPr>
          <a:lstStyle/>
          <a:p>
            <a:pPr lvl="0" algn="ctr" defTabSz="457200">
              <a:lnSpc>
                <a:spcPct val="110000"/>
              </a:lnSpc>
            </a:pPr>
            <a:r>
              <a:rPr lang="en-US" sz="1200" b="1" dirty="0">
                <a:solidFill>
                  <a:srgbClr val="262626"/>
                </a:solidFill>
                <a:ea typeface="Myriad Pro"/>
                <a:cs typeface="Myriad Pro"/>
              </a:rPr>
              <a:t> </a:t>
            </a:r>
            <a:r>
              <a:rPr lang="en-US" sz="1200" spc="-15" dirty="0">
                <a:solidFill>
                  <a:srgbClr val="262626"/>
                </a:solidFill>
                <a:ea typeface="Calibri"/>
                <a:cs typeface="Times New Roman"/>
              </a:rPr>
              <a:t>Hair loss, bruising, more susceptible</a:t>
            </a:r>
            <a:r>
              <a:rPr lang="en-US" sz="1200" spc="-40" dirty="0">
                <a:solidFill>
                  <a:srgbClr val="262626"/>
                </a:solidFill>
                <a:ea typeface="Calibri"/>
                <a:cs typeface="Times New Roman"/>
              </a:rPr>
              <a:t> </a:t>
            </a:r>
            <a:r>
              <a:rPr lang="en-US" sz="1200" dirty="0">
                <a:solidFill>
                  <a:srgbClr val="262626"/>
                </a:solidFill>
                <a:ea typeface="Calibri"/>
                <a:cs typeface="Times New Roman"/>
              </a:rPr>
              <a:t>to </a:t>
            </a:r>
            <a:r>
              <a:rPr lang="en-US" sz="1200" spc="-15" dirty="0">
                <a:solidFill>
                  <a:srgbClr val="262626"/>
                </a:solidFill>
                <a:ea typeface="Calibri"/>
                <a:cs typeface="Times New Roman"/>
              </a:rPr>
              <a:t>infections, fatigue, nausea,</a:t>
            </a:r>
            <a:r>
              <a:rPr lang="en-US" sz="1200" dirty="0">
                <a:solidFill>
                  <a:srgbClr val="262626"/>
                </a:solidFill>
                <a:ea typeface="Calibri"/>
                <a:cs typeface="Times New Roman"/>
              </a:rPr>
              <a:t> </a:t>
            </a:r>
            <a:r>
              <a:rPr lang="en-US" sz="1200" spc="-15" dirty="0">
                <a:solidFill>
                  <a:srgbClr val="262626"/>
                </a:solidFill>
                <a:ea typeface="Calibri"/>
                <a:cs typeface="Times New Roman"/>
              </a:rPr>
              <a:t>diarrhea</a:t>
            </a:r>
            <a:endParaRPr lang="en-US" sz="1200" dirty="0">
              <a:solidFill>
                <a:srgbClr val="262626"/>
              </a:solidFill>
              <a:ea typeface="Calibri"/>
              <a:cs typeface="Times New Roman"/>
            </a:endParaRPr>
          </a:p>
        </p:txBody>
      </p:sp>
      <p:sp>
        <p:nvSpPr>
          <p:cNvPr id="39" name="Rectangle 38"/>
          <p:cNvSpPr/>
          <p:nvPr/>
        </p:nvSpPr>
        <p:spPr>
          <a:xfrm>
            <a:off x="6876841" y="3010103"/>
            <a:ext cx="1759260" cy="1313943"/>
          </a:xfrm>
          <a:prstGeom prst="rect">
            <a:avLst/>
          </a:prstGeom>
        </p:spPr>
        <p:txBody>
          <a:bodyPr wrap="square" lIns="0" tIns="0" rIns="0" bIns="0">
            <a:noAutofit/>
          </a:bodyPr>
          <a:lstStyle/>
          <a:p>
            <a:pPr lvl="0" algn="ctr" defTabSz="457200">
              <a:lnSpc>
                <a:spcPct val="110000"/>
              </a:lnSpc>
            </a:pPr>
            <a:r>
              <a:rPr lang="en-US" sz="1200" dirty="0">
                <a:solidFill>
                  <a:srgbClr val="262626"/>
                </a:solidFill>
                <a:ea typeface="Calibri"/>
                <a:cs typeface="Times New Roman"/>
              </a:rPr>
              <a:t>A tumor is large </a:t>
            </a:r>
            <a:r>
              <a:rPr lang="en-US" sz="1200" spc="-10" dirty="0">
                <a:solidFill>
                  <a:srgbClr val="262626"/>
                </a:solidFill>
                <a:ea typeface="Calibri"/>
                <a:cs typeface="Times New Roman"/>
              </a:rPr>
              <a:t>and </a:t>
            </a:r>
            <a:r>
              <a:rPr lang="en-US" sz="1200" dirty="0">
                <a:solidFill>
                  <a:srgbClr val="262626"/>
                </a:solidFill>
                <a:ea typeface="Calibri"/>
                <a:cs typeface="Times New Roman"/>
              </a:rPr>
              <a:t>needs to be </a:t>
            </a:r>
            <a:r>
              <a:rPr lang="en-US" sz="1200" spc="-10" dirty="0">
                <a:solidFill>
                  <a:srgbClr val="262626"/>
                </a:solidFill>
                <a:ea typeface="Calibri"/>
                <a:cs typeface="Times New Roman"/>
              </a:rPr>
              <a:t>shrunk before </a:t>
            </a:r>
            <a:r>
              <a:rPr lang="en-US" sz="1200" dirty="0">
                <a:solidFill>
                  <a:srgbClr val="262626"/>
                </a:solidFill>
                <a:ea typeface="Calibri"/>
                <a:cs typeface="Times New Roman"/>
              </a:rPr>
              <a:t>surgery or as</a:t>
            </a:r>
            <a:r>
              <a:rPr lang="en-US" sz="1200" spc="-145" dirty="0">
                <a:solidFill>
                  <a:srgbClr val="262626"/>
                </a:solidFill>
                <a:ea typeface="Calibri"/>
                <a:cs typeface="Times New Roman"/>
              </a:rPr>
              <a:t> </a:t>
            </a:r>
            <a:r>
              <a:rPr lang="en-US" sz="1200" dirty="0">
                <a:solidFill>
                  <a:srgbClr val="262626"/>
                </a:solidFill>
                <a:ea typeface="Calibri"/>
                <a:cs typeface="Times New Roman"/>
              </a:rPr>
              <a:t>part of </a:t>
            </a:r>
            <a:r>
              <a:rPr lang="en-US" sz="1200" spc="-15" dirty="0">
                <a:solidFill>
                  <a:srgbClr val="262626"/>
                </a:solidFill>
                <a:ea typeface="Calibri"/>
                <a:cs typeface="Times New Roman"/>
              </a:rPr>
              <a:t>therapy </a:t>
            </a:r>
            <a:r>
              <a:rPr lang="en-US" sz="1200" dirty="0">
                <a:solidFill>
                  <a:srgbClr val="262626"/>
                </a:solidFill>
                <a:ea typeface="Calibri"/>
                <a:cs typeface="Times New Roman"/>
              </a:rPr>
              <a:t>after surgery has </a:t>
            </a:r>
            <a:r>
              <a:rPr lang="en-US" sz="1200" spc="-15" dirty="0">
                <a:solidFill>
                  <a:srgbClr val="262626"/>
                </a:solidFill>
                <a:ea typeface="Calibri"/>
                <a:cs typeface="Times New Roman"/>
              </a:rPr>
              <a:t>removed </a:t>
            </a:r>
            <a:r>
              <a:rPr lang="en-US" sz="1200" dirty="0">
                <a:solidFill>
                  <a:srgbClr val="262626"/>
                </a:solidFill>
                <a:ea typeface="Calibri"/>
                <a:cs typeface="Times New Roman"/>
              </a:rPr>
              <a:t>part or </a:t>
            </a:r>
            <a:r>
              <a:rPr lang="en-US" sz="1200" spc="-10" dirty="0">
                <a:solidFill>
                  <a:srgbClr val="262626"/>
                </a:solidFill>
                <a:ea typeface="Calibri"/>
                <a:cs typeface="Times New Roman"/>
              </a:rPr>
              <a:t>all </a:t>
            </a:r>
            <a:r>
              <a:rPr lang="en-US" sz="1200" dirty="0">
                <a:solidFill>
                  <a:srgbClr val="262626"/>
                </a:solidFill>
                <a:ea typeface="Calibri"/>
                <a:cs typeface="Times New Roman"/>
              </a:rPr>
              <a:t>of the</a:t>
            </a:r>
            <a:r>
              <a:rPr lang="en-US" sz="1200" spc="-50" dirty="0">
                <a:solidFill>
                  <a:srgbClr val="262626"/>
                </a:solidFill>
                <a:ea typeface="Calibri"/>
                <a:cs typeface="Times New Roman"/>
              </a:rPr>
              <a:t> </a:t>
            </a:r>
            <a:r>
              <a:rPr lang="en-US" sz="1200" spc="-15" dirty="0">
                <a:solidFill>
                  <a:srgbClr val="262626"/>
                </a:solidFill>
                <a:ea typeface="Calibri"/>
                <a:cs typeface="Times New Roman"/>
              </a:rPr>
              <a:t>breast</a:t>
            </a:r>
            <a:endParaRPr lang="en-US" sz="1200" dirty="0">
              <a:solidFill>
                <a:srgbClr val="262626"/>
              </a:solidFill>
              <a:ea typeface="Calibri"/>
              <a:cs typeface="Times New Roman"/>
            </a:endParaRPr>
          </a:p>
        </p:txBody>
      </p:sp>
      <p:sp>
        <p:nvSpPr>
          <p:cNvPr id="40" name="Rectangle 39"/>
          <p:cNvSpPr/>
          <p:nvPr/>
        </p:nvSpPr>
        <p:spPr>
          <a:xfrm>
            <a:off x="784100" y="5134146"/>
            <a:ext cx="525785" cy="161583"/>
          </a:xfrm>
          <a:prstGeom prst="rect">
            <a:avLst/>
          </a:prstGeom>
        </p:spPr>
        <p:txBody>
          <a:bodyPr wrap="none" lIns="0" tIns="0" rIns="0" bIns="0" anchor="ctr">
            <a:noAutofit/>
          </a:bodyPr>
          <a:lstStyle/>
          <a:p>
            <a:pPr algn="ctr" defTabSz="457200"/>
            <a:r>
              <a:rPr lang="en-US" sz="1200" dirty="0"/>
              <a:t>Hormone </a:t>
            </a:r>
            <a:r>
              <a:rPr lang="en-US" sz="1200" dirty="0" smtClean="0"/>
              <a:t/>
            </a:r>
            <a:br>
              <a:rPr lang="en-US" sz="1200" dirty="0" smtClean="0"/>
            </a:br>
            <a:r>
              <a:rPr lang="en-US" sz="1200" dirty="0" smtClean="0"/>
              <a:t>Therapy </a:t>
            </a:r>
            <a:endParaRPr lang="en-US" sz="1200" dirty="0">
              <a:solidFill>
                <a:srgbClr val="262626"/>
              </a:solidFill>
              <a:latin typeface="Century Gothic"/>
              <a:ea typeface="Calibri"/>
              <a:cs typeface="Times New Roman"/>
            </a:endParaRPr>
          </a:p>
        </p:txBody>
      </p:sp>
      <p:sp>
        <p:nvSpPr>
          <p:cNvPr id="41" name="Rectangle 40"/>
          <p:cNvSpPr/>
          <p:nvPr/>
        </p:nvSpPr>
        <p:spPr>
          <a:xfrm>
            <a:off x="1926432" y="4706937"/>
            <a:ext cx="1216818" cy="1016000"/>
          </a:xfrm>
          <a:prstGeom prst="rect">
            <a:avLst/>
          </a:prstGeom>
        </p:spPr>
        <p:txBody>
          <a:bodyPr wrap="square" lIns="0" tIns="0" rIns="0" bIns="0" anchor="ctr">
            <a:noAutofit/>
          </a:bodyPr>
          <a:lstStyle/>
          <a:p>
            <a:pPr algn="ctr"/>
            <a:r>
              <a:rPr lang="en-US" sz="1200" spc="-15" dirty="0">
                <a:solidFill>
                  <a:srgbClr val="262626"/>
                </a:solidFill>
                <a:ea typeface="Calibri"/>
                <a:cs typeface="Times New Roman"/>
              </a:rPr>
              <a:t>Prevents cancer cells from getting or using the hormones they need </a:t>
            </a:r>
            <a:endParaRPr lang="en-US" sz="1200" dirty="0">
              <a:solidFill>
                <a:srgbClr val="262626"/>
              </a:solidFill>
              <a:latin typeface="Century Gothic"/>
            </a:endParaRPr>
          </a:p>
        </p:txBody>
      </p:sp>
      <p:sp>
        <p:nvSpPr>
          <p:cNvPr id="42" name="Rectangle 41"/>
          <p:cNvSpPr/>
          <p:nvPr/>
        </p:nvSpPr>
        <p:spPr>
          <a:xfrm>
            <a:off x="3422861" y="4759923"/>
            <a:ext cx="1129391" cy="782456"/>
          </a:xfrm>
          <a:prstGeom prst="rect">
            <a:avLst/>
          </a:prstGeom>
        </p:spPr>
        <p:txBody>
          <a:bodyPr wrap="square" lIns="0" tIns="0" rIns="0" bIns="0" anchor="ctr">
            <a:noAutofit/>
          </a:bodyPr>
          <a:lstStyle/>
          <a:p>
            <a:pPr algn="ctr" defTabSz="457200"/>
            <a:r>
              <a:rPr lang="en-US" sz="1200" spc="-10" dirty="0">
                <a:solidFill>
                  <a:srgbClr val="262626"/>
                </a:solidFill>
                <a:ea typeface="Calibri"/>
                <a:cs typeface="Times New Roman"/>
              </a:rPr>
              <a:t>Drugs and possible surgery to remove ovaries </a:t>
            </a:r>
            <a:endParaRPr lang="en-US" sz="1200" dirty="0">
              <a:solidFill>
                <a:srgbClr val="262626"/>
              </a:solidFill>
              <a:latin typeface="Century Gothic"/>
              <a:ea typeface="Calibri"/>
              <a:cs typeface="Times New Roman"/>
            </a:endParaRPr>
          </a:p>
        </p:txBody>
      </p:sp>
      <p:sp>
        <p:nvSpPr>
          <p:cNvPr id="43" name="Rectangle 42"/>
          <p:cNvSpPr/>
          <p:nvPr/>
        </p:nvSpPr>
        <p:spPr>
          <a:xfrm>
            <a:off x="4831863" y="5053355"/>
            <a:ext cx="1678157" cy="323165"/>
          </a:xfrm>
          <a:prstGeom prst="rect">
            <a:avLst/>
          </a:prstGeom>
        </p:spPr>
        <p:txBody>
          <a:bodyPr wrap="square" lIns="0" tIns="0" rIns="0" bIns="0" anchor="ctr">
            <a:noAutofit/>
          </a:bodyPr>
          <a:lstStyle/>
          <a:p>
            <a:pPr algn="ctr" defTabSz="457200"/>
            <a:r>
              <a:rPr lang="en-US" sz="1200" spc="-15" dirty="0">
                <a:solidFill>
                  <a:srgbClr val="262626"/>
                </a:solidFill>
                <a:ea typeface="Calibri"/>
                <a:cs typeface="Times New Roman"/>
              </a:rPr>
              <a:t>Symptoms of </a:t>
            </a:r>
            <a:r>
              <a:rPr lang="en-US" sz="1200" spc="-15" dirty="0" smtClean="0">
                <a:solidFill>
                  <a:srgbClr val="262626"/>
                </a:solidFill>
                <a:ea typeface="Calibri"/>
                <a:cs typeface="Times New Roman"/>
              </a:rPr>
              <a:t/>
            </a:r>
            <a:br>
              <a:rPr lang="en-US" sz="1200" spc="-15" dirty="0" smtClean="0">
                <a:solidFill>
                  <a:srgbClr val="262626"/>
                </a:solidFill>
                <a:ea typeface="Calibri"/>
                <a:cs typeface="Times New Roman"/>
              </a:rPr>
            </a:br>
            <a:r>
              <a:rPr lang="en-US" sz="1200" spc="-15" dirty="0" smtClean="0">
                <a:solidFill>
                  <a:srgbClr val="262626"/>
                </a:solidFill>
                <a:ea typeface="Calibri"/>
                <a:cs typeface="Times New Roman"/>
              </a:rPr>
              <a:t>menopause </a:t>
            </a:r>
            <a:endParaRPr lang="en-US" sz="1200" dirty="0">
              <a:solidFill>
                <a:srgbClr val="262626"/>
              </a:solidFill>
              <a:latin typeface="Century Gothic"/>
              <a:ea typeface="Calibri"/>
              <a:cs typeface="Times New Roman"/>
            </a:endParaRPr>
          </a:p>
        </p:txBody>
      </p:sp>
      <p:sp>
        <p:nvSpPr>
          <p:cNvPr id="44" name="Rectangle 43"/>
          <p:cNvSpPr/>
          <p:nvPr/>
        </p:nvSpPr>
        <p:spPr>
          <a:xfrm>
            <a:off x="6961655" y="4720521"/>
            <a:ext cx="1404470" cy="988832"/>
          </a:xfrm>
          <a:prstGeom prst="rect">
            <a:avLst/>
          </a:prstGeom>
        </p:spPr>
        <p:txBody>
          <a:bodyPr wrap="square" lIns="0" tIns="0" rIns="0" bIns="0" anchor="ctr">
            <a:noAutofit/>
          </a:bodyPr>
          <a:lstStyle/>
          <a:p>
            <a:pPr algn="ctr" defTabSz="457200"/>
            <a:r>
              <a:rPr lang="en-US" sz="1200" spc="-15" dirty="0">
                <a:solidFill>
                  <a:srgbClr val="262626"/>
                </a:solidFill>
                <a:ea typeface="Calibri"/>
                <a:cs typeface="Times New Roman"/>
              </a:rPr>
              <a:t>Patient tests positive for estrogen and progesterone receptors </a:t>
            </a:r>
            <a:endParaRPr lang="en-US" sz="1200" dirty="0">
              <a:solidFill>
                <a:srgbClr val="262626"/>
              </a:solidFill>
              <a:latin typeface="Century Gothic"/>
              <a:ea typeface="Calibri"/>
              <a:cs typeface="Times New Roman"/>
            </a:endParaRPr>
          </a:p>
        </p:txBody>
      </p:sp>
    </p:spTree>
    <p:extLst>
      <p:ext uri="{BB962C8B-B14F-4D97-AF65-F5344CB8AC3E}">
        <p14:creationId xmlns:p14="http://schemas.microsoft.com/office/powerpoint/2010/main" val="307270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36" grpId="0"/>
      <p:bldP spid="37" grpId="0"/>
      <p:bldP spid="38" grpId="0"/>
      <p:bldP spid="39" grpId="0"/>
      <p:bldP spid="40" grpId="0"/>
      <p:bldP spid="41" grpId="0"/>
      <p:bldP spid="42" grpId="0"/>
      <p:bldP spid="43" grpId="0"/>
      <p:bldP spid="4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55812134"/>
              </p:ext>
            </p:extLst>
          </p:nvPr>
        </p:nvGraphicFramePr>
        <p:xfrm>
          <a:off x="300808" y="1435732"/>
          <a:ext cx="8467182" cy="3517267"/>
        </p:xfrm>
        <a:graphic>
          <a:graphicData uri="http://schemas.openxmlformats.org/drawingml/2006/table">
            <a:tbl>
              <a:tblPr firstRow="1" bandRow="1">
                <a:tableStyleId>{5940675A-B579-460E-94D1-54222C63F5DA}</a:tableStyleId>
              </a:tblPr>
              <a:tblGrid>
                <a:gridCol w="1481757"/>
                <a:gridCol w="1725810"/>
                <a:gridCol w="1603375"/>
                <a:gridCol w="1682750"/>
                <a:gridCol w="1973490"/>
              </a:tblGrid>
              <a:tr h="762919">
                <a:tc>
                  <a:txBody>
                    <a:bodyPr/>
                    <a:lstStyle/>
                    <a:p>
                      <a:pPr marL="0" marR="0" indent="0" algn="ctr">
                        <a:lnSpc>
                          <a:spcPct val="110000"/>
                        </a:lnSpc>
                        <a:spcBef>
                          <a:spcPts val="0"/>
                        </a:spcBef>
                        <a:spcAft>
                          <a:spcPts val="0"/>
                        </a:spcAft>
                      </a:pPr>
                      <a:r>
                        <a:rPr lang="en-US" sz="1400" b="1" spc="-25" dirty="0">
                          <a:solidFill>
                            <a:schemeClr val="bg1"/>
                          </a:solidFill>
                          <a:effectLst/>
                          <a:latin typeface="+mj-lt"/>
                          <a:ea typeface="Calibri"/>
                          <a:cs typeface="Times New Roman"/>
                        </a:rPr>
                        <a:t>Treatment</a:t>
                      </a:r>
                      <a:endParaRPr lang="en-US" sz="1400" dirty="0">
                        <a:solidFill>
                          <a:schemeClr val="bg1"/>
                        </a:solidFill>
                        <a:effectLst/>
                        <a:latin typeface="+mj-lt"/>
                        <a:ea typeface="Calibri"/>
                        <a:cs typeface="Times New Roman"/>
                      </a:endParaRPr>
                    </a:p>
                  </a:txBody>
                  <a:tcPr marL="0" marR="0" marT="0" marB="0" anchor="ctr">
                    <a:solidFill>
                      <a:srgbClr val="E12947"/>
                    </a:solidFill>
                  </a:tcPr>
                </a:tc>
                <a:tc>
                  <a:txBody>
                    <a:bodyPr/>
                    <a:lstStyle/>
                    <a:p>
                      <a:pPr marL="0" marR="128905" indent="0" algn="ctr">
                        <a:lnSpc>
                          <a:spcPct val="110000"/>
                        </a:lnSpc>
                        <a:spcBef>
                          <a:spcPts val="0"/>
                        </a:spcBef>
                        <a:spcAft>
                          <a:spcPts val="0"/>
                        </a:spcAft>
                      </a:pPr>
                      <a:r>
                        <a:rPr lang="en-US" sz="1400" b="1" dirty="0">
                          <a:solidFill>
                            <a:schemeClr val="bg1"/>
                          </a:solidFill>
                          <a:effectLst/>
                          <a:latin typeface="+mj-lt"/>
                          <a:ea typeface="Calibri"/>
                          <a:cs typeface="Times New Roman"/>
                        </a:rPr>
                        <a:t>Impact on</a:t>
                      </a:r>
                      <a:r>
                        <a:rPr lang="en-US" sz="1400" b="1" spc="-100" dirty="0">
                          <a:solidFill>
                            <a:schemeClr val="bg1"/>
                          </a:solidFill>
                          <a:effectLst/>
                          <a:latin typeface="+mj-lt"/>
                          <a:ea typeface="Calibri"/>
                          <a:cs typeface="Times New Roman"/>
                        </a:rPr>
                        <a:t> </a:t>
                      </a:r>
                      <a:r>
                        <a:rPr lang="en-US" sz="1400" b="1" spc="-100" dirty="0" smtClean="0">
                          <a:solidFill>
                            <a:schemeClr val="bg1"/>
                          </a:solidFill>
                          <a:effectLst/>
                          <a:latin typeface="+mj-lt"/>
                          <a:ea typeface="Calibri"/>
                          <a:cs typeface="Times New Roman"/>
                        </a:rPr>
                        <a:t/>
                      </a:r>
                      <a:br>
                        <a:rPr lang="en-US" sz="1400" b="1" spc="-100" dirty="0" smtClean="0">
                          <a:solidFill>
                            <a:schemeClr val="bg1"/>
                          </a:solidFill>
                          <a:effectLst/>
                          <a:latin typeface="+mj-lt"/>
                          <a:ea typeface="Calibri"/>
                          <a:cs typeface="Times New Roman"/>
                        </a:rPr>
                      </a:br>
                      <a:r>
                        <a:rPr lang="en-US" sz="1400" b="1" spc="-20" dirty="0" smtClean="0">
                          <a:solidFill>
                            <a:schemeClr val="bg1"/>
                          </a:solidFill>
                          <a:effectLst/>
                          <a:latin typeface="+mj-lt"/>
                          <a:ea typeface="Calibri"/>
                          <a:cs typeface="Times New Roman"/>
                        </a:rPr>
                        <a:t>cell</a:t>
                      </a:r>
                      <a:r>
                        <a:rPr lang="en-US" sz="1400" b="1" spc="-20" baseline="0" dirty="0" smtClean="0">
                          <a:solidFill>
                            <a:schemeClr val="bg1"/>
                          </a:solidFill>
                          <a:effectLst/>
                          <a:latin typeface="+mj-lt"/>
                          <a:ea typeface="Calibri"/>
                          <a:cs typeface="Times New Roman"/>
                        </a:rPr>
                        <a:t> </a:t>
                      </a:r>
                      <a:r>
                        <a:rPr lang="en-US" sz="1400" b="1" dirty="0" smtClean="0">
                          <a:solidFill>
                            <a:schemeClr val="bg1"/>
                          </a:solidFill>
                          <a:effectLst/>
                          <a:latin typeface="+mj-lt"/>
                          <a:ea typeface="Calibri"/>
                          <a:cs typeface="Times New Roman"/>
                        </a:rPr>
                        <a:t>activity</a:t>
                      </a:r>
                      <a:endParaRPr lang="en-US" sz="1400" dirty="0">
                        <a:solidFill>
                          <a:schemeClr val="bg1"/>
                        </a:solidFill>
                        <a:effectLst/>
                        <a:latin typeface="+mj-lt"/>
                        <a:ea typeface="Calibri"/>
                        <a:cs typeface="Times New Roman"/>
                      </a:endParaRPr>
                    </a:p>
                  </a:txBody>
                  <a:tcPr marL="0" marR="0" marT="0" marB="0" anchor="ctr">
                    <a:solidFill>
                      <a:srgbClr val="E12947"/>
                    </a:solidFill>
                  </a:tcPr>
                </a:tc>
                <a:tc>
                  <a:txBody>
                    <a:bodyPr/>
                    <a:lstStyle/>
                    <a:p>
                      <a:pPr marL="0" marR="172720" indent="0" algn="ctr">
                        <a:lnSpc>
                          <a:spcPct val="110000"/>
                        </a:lnSpc>
                        <a:spcBef>
                          <a:spcPts val="0"/>
                        </a:spcBef>
                        <a:spcAft>
                          <a:spcPts val="0"/>
                        </a:spcAft>
                      </a:pPr>
                      <a:r>
                        <a:rPr lang="en-US" sz="1400" b="1" spc="-15" dirty="0">
                          <a:solidFill>
                            <a:schemeClr val="bg1"/>
                          </a:solidFill>
                          <a:effectLst/>
                          <a:latin typeface="+mj-lt"/>
                          <a:ea typeface="Calibri"/>
                          <a:cs typeface="Times New Roman"/>
                        </a:rPr>
                        <a:t>Materials </a:t>
                      </a:r>
                      <a:r>
                        <a:rPr lang="en-US" sz="1400" b="1" dirty="0">
                          <a:solidFill>
                            <a:schemeClr val="bg1"/>
                          </a:solidFill>
                          <a:effectLst/>
                          <a:latin typeface="+mj-lt"/>
                          <a:ea typeface="Calibri"/>
                          <a:cs typeface="Times New Roman"/>
                        </a:rPr>
                        <a:t>&amp; </a:t>
                      </a:r>
                      <a:r>
                        <a:rPr lang="en-US" sz="1400" b="1" spc="-15" dirty="0">
                          <a:solidFill>
                            <a:schemeClr val="bg1"/>
                          </a:solidFill>
                          <a:effectLst/>
                          <a:latin typeface="+mj-lt"/>
                          <a:ea typeface="Calibri"/>
                          <a:cs typeface="Times New Roman"/>
                        </a:rPr>
                        <a:t>Equipment</a:t>
                      </a:r>
                      <a:endParaRPr lang="en-US" sz="1400" dirty="0">
                        <a:solidFill>
                          <a:schemeClr val="bg1"/>
                        </a:solidFill>
                        <a:effectLst/>
                        <a:latin typeface="+mj-lt"/>
                        <a:ea typeface="Calibri"/>
                        <a:cs typeface="Times New Roman"/>
                      </a:endParaRPr>
                    </a:p>
                  </a:txBody>
                  <a:tcPr marL="0" marR="0" marT="0" marB="0" anchor="ctr">
                    <a:solidFill>
                      <a:srgbClr val="E12947"/>
                    </a:solidFill>
                  </a:tcPr>
                </a:tc>
                <a:tc>
                  <a:txBody>
                    <a:bodyPr/>
                    <a:lstStyle/>
                    <a:p>
                      <a:pPr marL="0" marR="0" indent="0" algn="ctr">
                        <a:lnSpc>
                          <a:spcPct val="110000"/>
                        </a:lnSpc>
                        <a:spcBef>
                          <a:spcPts val="0"/>
                        </a:spcBef>
                        <a:spcAft>
                          <a:spcPts val="0"/>
                        </a:spcAft>
                      </a:pPr>
                      <a:r>
                        <a:rPr lang="en-US" sz="1400" b="1" spc="-15" dirty="0">
                          <a:solidFill>
                            <a:schemeClr val="bg1"/>
                          </a:solidFill>
                          <a:effectLst/>
                          <a:latin typeface="+mj-lt"/>
                          <a:ea typeface="Calibri"/>
                          <a:cs typeface="Times New Roman"/>
                        </a:rPr>
                        <a:t>Side</a:t>
                      </a:r>
                      <a:r>
                        <a:rPr lang="en-US" sz="1400" b="1" spc="-25" dirty="0">
                          <a:solidFill>
                            <a:schemeClr val="bg1"/>
                          </a:solidFill>
                          <a:effectLst/>
                          <a:latin typeface="+mj-lt"/>
                          <a:ea typeface="Calibri"/>
                          <a:cs typeface="Times New Roman"/>
                        </a:rPr>
                        <a:t> </a:t>
                      </a:r>
                      <a:r>
                        <a:rPr lang="en-US" sz="1400" b="1" spc="-15" dirty="0">
                          <a:solidFill>
                            <a:schemeClr val="bg1"/>
                          </a:solidFill>
                          <a:effectLst/>
                          <a:latin typeface="+mj-lt"/>
                          <a:ea typeface="Calibri"/>
                          <a:cs typeface="Times New Roman"/>
                        </a:rPr>
                        <a:t>effects</a:t>
                      </a:r>
                      <a:endParaRPr lang="en-US" sz="1400" dirty="0">
                        <a:solidFill>
                          <a:schemeClr val="bg1"/>
                        </a:solidFill>
                        <a:effectLst/>
                        <a:latin typeface="+mj-lt"/>
                        <a:ea typeface="Calibri"/>
                        <a:cs typeface="Times New Roman"/>
                      </a:endParaRPr>
                    </a:p>
                  </a:txBody>
                  <a:tcPr marL="0" marR="0" marT="0" marB="0" anchor="ctr">
                    <a:solidFill>
                      <a:srgbClr val="E12947"/>
                    </a:solidFill>
                  </a:tcPr>
                </a:tc>
                <a:tc>
                  <a:txBody>
                    <a:bodyPr/>
                    <a:lstStyle/>
                    <a:p>
                      <a:pPr marL="0" marR="0" indent="0" algn="ctr">
                        <a:lnSpc>
                          <a:spcPct val="110000"/>
                        </a:lnSpc>
                        <a:spcBef>
                          <a:spcPts val="0"/>
                        </a:spcBef>
                        <a:spcAft>
                          <a:spcPts val="0"/>
                        </a:spcAft>
                      </a:pPr>
                      <a:r>
                        <a:rPr lang="en-US" sz="1400" b="1" spc="-15" dirty="0">
                          <a:solidFill>
                            <a:schemeClr val="bg1"/>
                          </a:solidFill>
                          <a:effectLst/>
                          <a:latin typeface="+mj-lt"/>
                          <a:ea typeface="Myriad Pro"/>
                          <a:cs typeface="Myriad Pro"/>
                        </a:rPr>
                        <a:t>Used when</a:t>
                      </a:r>
                      <a:r>
                        <a:rPr lang="en-US" sz="1400" b="1" spc="-20" dirty="0">
                          <a:solidFill>
                            <a:schemeClr val="bg1"/>
                          </a:solidFill>
                          <a:effectLst/>
                          <a:latin typeface="+mj-lt"/>
                          <a:ea typeface="Myriad Pro"/>
                          <a:cs typeface="Myriad Pro"/>
                        </a:rPr>
                        <a:t> </a:t>
                      </a:r>
                      <a:r>
                        <a:rPr lang="en-US" sz="1400" b="1" dirty="0">
                          <a:solidFill>
                            <a:schemeClr val="bg1"/>
                          </a:solidFill>
                          <a:effectLst/>
                          <a:latin typeface="+mj-lt"/>
                          <a:ea typeface="Myriad Pro"/>
                          <a:cs typeface="Myriad Pro"/>
                        </a:rPr>
                        <a:t>…</a:t>
                      </a:r>
                      <a:endParaRPr lang="en-US" sz="1400" dirty="0">
                        <a:solidFill>
                          <a:schemeClr val="bg1"/>
                        </a:solidFill>
                        <a:effectLst/>
                        <a:latin typeface="+mj-lt"/>
                        <a:ea typeface="Calibri"/>
                        <a:cs typeface="Times New Roman"/>
                      </a:endParaRPr>
                    </a:p>
                  </a:txBody>
                  <a:tcPr marL="0" marR="0" marT="0" marB="0" anchor="ctr">
                    <a:solidFill>
                      <a:srgbClr val="E12947"/>
                    </a:solidFill>
                  </a:tcPr>
                </a:tc>
              </a:tr>
              <a:tr h="1283081">
                <a:tc>
                  <a:txBody>
                    <a:bodyPr/>
                    <a:lstStyle/>
                    <a:p>
                      <a:pPr marL="0" marR="0" algn="ctr">
                        <a:spcBef>
                          <a:spcPts val="0"/>
                        </a:spcBef>
                        <a:spcAft>
                          <a:spcPts val="0"/>
                        </a:spcAft>
                      </a:pPr>
                      <a:endParaRPr lang="en-US" sz="1050" i="0" dirty="0">
                        <a:effectLst/>
                        <a:latin typeface="+mj-lt"/>
                        <a:ea typeface="Calibri"/>
                        <a:cs typeface="Times New Roman"/>
                      </a:endParaRPr>
                    </a:p>
                  </a:txBody>
                  <a:tcPr marT="91440" marB="91440" anchor="ctr"/>
                </a:tc>
                <a:tc>
                  <a:txBody>
                    <a:bodyPr/>
                    <a:lstStyle/>
                    <a:p>
                      <a:pPr marL="0" marR="0" algn="ctr">
                        <a:spcBef>
                          <a:spcPts val="0"/>
                        </a:spcBef>
                        <a:spcAft>
                          <a:spcPts val="0"/>
                        </a:spcAft>
                      </a:pPr>
                      <a:r>
                        <a:rPr lang="en-US" sz="1050" b="1" i="0" dirty="0">
                          <a:effectLst/>
                          <a:latin typeface="+mj-lt"/>
                          <a:ea typeface="Myriad Pro"/>
                          <a:cs typeface="Myriad Pro"/>
                        </a:rPr>
                        <a:t> </a:t>
                      </a:r>
                      <a:endParaRPr lang="en-US" sz="1050" i="0" dirty="0">
                        <a:effectLst/>
                        <a:latin typeface="+mj-lt"/>
                        <a:ea typeface="Calibri"/>
                        <a:cs typeface="Times New Roman"/>
                      </a:endParaRPr>
                    </a:p>
                  </a:txBody>
                  <a:tcPr marT="91440" marB="91440" anchor="ctr"/>
                </a:tc>
                <a:tc>
                  <a:txBody>
                    <a:bodyPr/>
                    <a:lstStyle/>
                    <a:p>
                      <a:pPr marL="0" marR="0" algn="ctr">
                        <a:spcBef>
                          <a:spcPts val="0"/>
                        </a:spcBef>
                        <a:spcAft>
                          <a:spcPts val="0"/>
                        </a:spcAft>
                      </a:pPr>
                      <a:r>
                        <a:rPr lang="en-US" sz="1050" b="1" i="0" dirty="0">
                          <a:effectLst/>
                          <a:latin typeface="+mj-lt"/>
                          <a:ea typeface="Myriad Pro"/>
                          <a:cs typeface="Myriad Pro"/>
                        </a:rPr>
                        <a:t> </a:t>
                      </a:r>
                      <a:endParaRPr lang="en-US" sz="1050" i="0" dirty="0">
                        <a:effectLst/>
                        <a:latin typeface="+mj-lt"/>
                        <a:ea typeface="Calibri"/>
                        <a:cs typeface="Times New Roman"/>
                      </a:endParaRPr>
                    </a:p>
                  </a:txBody>
                  <a:tcPr marT="91440" marB="91440" anchor="ctr"/>
                </a:tc>
                <a:tc>
                  <a:txBody>
                    <a:bodyPr/>
                    <a:lstStyle/>
                    <a:p>
                      <a:pPr marL="0" marR="0" algn="ctr">
                        <a:spcBef>
                          <a:spcPts val="0"/>
                        </a:spcBef>
                        <a:spcAft>
                          <a:spcPts val="0"/>
                        </a:spcAft>
                      </a:pPr>
                      <a:r>
                        <a:rPr lang="en-US" sz="1050" b="1" i="0" dirty="0">
                          <a:effectLst/>
                          <a:latin typeface="+mj-lt"/>
                          <a:ea typeface="Myriad Pro"/>
                          <a:cs typeface="Myriad Pro"/>
                        </a:rPr>
                        <a:t> </a:t>
                      </a:r>
                      <a:endParaRPr lang="en-US" sz="1050" i="0" dirty="0">
                        <a:effectLst/>
                        <a:latin typeface="+mj-lt"/>
                        <a:ea typeface="Calibri"/>
                        <a:cs typeface="Times New Roman"/>
                      </a:endParaRPr>
                    </a:p>
                  </a:txBody>
                  <a:tcPr marT="91440" marB="91440" anchor="ctr"/>
                </a:tc>
                <a:tc>
                  <a:txBody>
                    <a:bodyPr/>
                    <a:lstStyle/>
                    <a:p>
                      <a:pPr marL="0" marR="0" algn="ctr">
                        <a:spcBef>
                          <a:spcPts val="0"/>
                        </a:spcBef>
                        <a:spcAft>
                          <a:spcPts val="0"/>
                        </a:spcAft>
                      </a:pPr>
                      <a:r>
                        <a:rPr lang="en-US" sz="1050" b="1" i="0" dirty="0">
                          <a:effectLst/>
                          <a:latin typeface="+mj-lt"/>
                          <a:ea typeface="Myriad Pro"/>
                          <a:cs typeface="Myriad Pro"/>
                        </a:rPr>
                        <a:t> </a:t>
                      </a:r>
                      <a:endParaRPr lang="en-US" sz="1050" i="0" dirty="0">
                        <a:effectLst/>
                        <a:latin typeface="+mj-lt"/>
                        <a:ea typeface="Calibri"/>
                        <a:cs typeface="Times New Roman"/>
                      </a:endParaRPr>
                    </a:p>
                  </a:txBody>
                  <a:tcPr marT="91440" marB="91440" anchor="ctr"/>
                </a:tc>
              </a:tr>
              <a:tr h="1471267">
                <a:tc>
                  <a:txBody>
                    <a:bodyPr/>
                    <a:lstStyle/>
                    <a:p>
                      <a:pPr marL="0" marR="0" algn="ctr">
                        <a:spcBef>
                          <a:spcPts val="0"/>
                        </a:spcBef>
                        <a:spcAft>
                          <a:spcPts val="0"/>
                        </a:spcAft>
                      </a:pPr>
                      <a:r>
                        <a:rPr lang="en-US" sz="1050" b="1" i="0" dirty="0">
                          <a:effectLst/>
                          <a:latin typeface="+mj-lt"/>
                          <a:ea typeface="Myriad Pro"/>
                          <a:cs typeface="Myriad Pro"/>
                        </a:rPr>
                        <a:t> </a:t>
                      </a:r>
                      <a:r>
                        <a:rPr lang="en-US" sz="1050" b="1" i="0" dirty="0" smtClean="0">
                          <a:effectLst/>
                          <a:latin typeface="+mj-lt"/>
                          <a:ea typeface="Myriad Pro"/>
                          <a:cs typeface="Myriad Pro"/>
                        </a:rPr>
                        <a:t/>
                      </a:r>
                      <a:br>
                        <a:rPr lang="en-US" sz="1050" b="1" i="0" dirty="0" smtClean="0">
                          <a:effectLst/>
                          <a:latin typeface="+mj-lt"/>
                          <a:ea typeface="Myriad Pro"/>
                          <a:cs typeface="Myriad Pro"/>
                        </a:rPr>
                      </a:br>
                      <a:endParaRPr lang="en-US" sz="1050" i="0" dirty="0">
                        <a:effectLst/>
                        <a:latin typeface="+mj-lt"/>
                        <a:ea typeface="Calibri"/>
                        <a:cs typeface="Times New Roman"/>
                      </a:endParaRPr>
                    </a:p>
                  </a:txBody>
                  <a:tcPr marT="91440" marB="91440" anchor="ctr"/>
                </a:tc>
                <a:tc>
                  <a:txBody>
                    <a:bodyPr/>
                    <a:lstStyle/>
                    <a:p>
                      <a:pPr marL="0" marR="0" algn="ctr">
                        <a:spcBef>
                          <a:spcPts val="0"/>
                        </a:spcBef>
                        <a:spcAft>
                          <a:spcPts val="0"/>
                        </a:spcAft>
                      </a:pPr>
                      <a:r>
                        <a:rPr lang="en-US" sz="1050" b="1" i="0" dirty="0">
                          <a:effectLst/>
                          <a:latin typeface="+mj-lt"/>
                          <a:ea typeface="Myriad Pro"/>
                          <a:cs typeface="Myriad Pro"/>
                        </a:rPr>
                        <a:t> </a:t>
                      </a:r>
                      <a:endParaRPr lang="en-US" sz="1050" i="0" dirty="0">
                        <a:effectLst/>
                        <a:latin typeface="+mj-lt"/>
                        <a:ea typeface="Calibri"/>
                        <a:cs typeface="Times New Roman"/>
                      </a:endParaRPr>
                    </a:p>
                  </a:txBody>
                  <a:tcPr marT="91440" marB="91440" anchor="ctr"/>
                </a:tc>
                <a:tc>
                  <a:txBody>
                    <a:bodyPr/>
                    <a:lstStyle/>
                    <a:p>
                      <a:pPr marL="0" marR="0" algn="ctr">
                        <a:spcBef>
                          <a:spcPts val="0"/>
                        </a:spcBef>
                        <a:spcAft>
                          <a:spcPts val="0"/>
                        </a:spcAft>
                      </a:pPr>
                      <a:endParaRPr lang="en-US" sz="1050" i="0" dirty="0">
                        <a:effectLst/>
                        <a:latin typeface="+mj-lt"/>
                        <a:ea typeface="Calibri"/>
                        <a:cs typeface="Times New Roman"/>
                      </a:endParaRPr>
                    </a:p>
                  </a:txBody>
                  <a:tcPr marT="91440" marB="91440" anchor="ctr"/>
                </a:tc>
                <a:tc>
                  <a:txBody>
                    <a:bodyPr/>
                    <a:lstStyle/>
                    <a:p>
                      <a:pPr marL="0" marR="0" algn="ctr">
                        <a:spcBef>
                          <a:spcPts val="0"/>
                        </a:spcBef>
                        <a:spcAft>
                          <a:spcPts val="0"/>
                        </a:spcAft>
                      </a:pPr>
                      <a:r>
                        <a:rPr lang="en-US" sz="1050" b="1" i="0" dirty="0">
                          <a:effectLst/>
                          <a:latin typeface="+mj-lt"/>
                          <a:ea typeface="Myriad Pro"/>
                          <a:cs typeface="Myriad Pro"/>
                        </a:rPr>
                        <a:t> </a:t>
                      </a:r>
                      <a:endParaRPr lang="en-US" sz="1050" i="0" dirty="0">
                        <a:effectLst/>
                        <a:latin typeface="+mj-lt"/>
                        <a:ea typeface="Calibri"/>
                        <a:cs typeface="Times New Roman"/>
                      </a:endParaRPr>
                    </a:p>
                  </a:txBody>
                  <a:tcPr marT="91440" marB="91440" anchor="ctr"/>
                </a:tc>
                <a:tc>
                  <a:txBody>
                    <a:bodyPr/>
                    <a:lstStyle/>
                    <a:p>
                      <a:pPr marL="0" marR="0" algn="ctr">
                        <a:spcBef>
                          <a:spcPts val="0"/>
                        </a:spcBef>
                        <a:spcAft>
                          <a:spcPts val="0"/>
                        </a:spcAft>
                      </a:pPr>
                      <a:endParaRPr lang="en-US" sz="1050" i="0" dirty="0">
                        <a:effectLst/>
                        <a:latin typeface="+mj-lt"/>
                        <a:ea typeface="Calibri"/>
                        <a:cs typeface="Times New Roman"/>
                      </a:endParaRPr>
                    </a:p>
                  </a:txBody>
                  <a:tcPr marT="91440" marB="91440" anchor="ctr"/>
                </a:tc>
              </a:tr>
            </a:tbl>
          </a:graphicData>
        </a:graphic>
      </p:graphicFrame>
      <p:sp>
        <p:nvSpPr>
          <p:cNvPr id="13" name="Rectangle 12"/>
          <p:cNvSpPr/>
          <p:nvPr/>
        </p:nvSpPr>
        <p:spPr>
          <a:xfrm>
            <a:off x="534551" y="2523619"/>
            <a:ext cx="987810" cy="564154"/>
          </a:xfrm>
          <a:prstGeom prst="rect">
            <a:avLst/>
          </a:prstGeom>
        </p:spPr>
        <p:txBody>
          <a:bodyPr wrap="none" lIns="0" tIns="0" rIns="0" bIns="0" anchor="ctr">
            <a:noAutofit/>
          </a:bodyPr>
          <a:lstStyle/>
          <a:p>
            <a:pPr lvl="0" algn="ctr" defTabSz="457200">
              <a:lnSpc>
                <a:spcPct val="110000"/>
              </a:lnSpc>
            </a:pPr>
            <a:r>
              <a:rPr lang="en-US" sz="1200" spc="-15" dirty="0">
                <a:solidFill>
                  <a:srgbClr val="262626"/>
                </a:solidFill>
                <a:ea typeface="Calibri"/>
                <a:cs typeface="Times New Roman"/>
              </a:rPr>
              <a:t>Radiation </a:t>
            </a:r>
            <a:r>
              <a:rPr lang="en-US" sz="1200" spc="-15" dirty="0" smtClean="0">
                <a:solidFill>
                  <a:srgbClr val="262626"/>
                </a:solidFill>
                <a:ea typeface="Calibri"/>
                <a:cs typeface="Times New Roman"/>
              </a:rPr>
              <a:t/>
            </a:r>
            <a:br>
              <a:rPr lang="en-US" sz="1200" spc="-15" dirty="0" smtClean="0">
                <a:solidFill>
                  <a:srgbClr val="262626"/>
                </a:solidFill>
                <a:ea typeface="Calibri"/>
                <a:cs typeface="Times New Roman"/>
              </a:rPr>
            </a:br>
            <a:r>
              <a:rPr lang="en-US" sz="1200" spc="-15" dirty="0" smtClean="0">
                <a:solidFill>
                  <a:srgbClr val="262626"/>
                </a:solidFill>
                <a:ea typeface="Calibri"/>
                <a:cs typeface="Times New Roman"/>
              </a:rPr>
              <a:t>Therapy</a:t>
            </a:r>
            <a:endParaRPr lang="en-US" sz="1200" dirty="0">
              <a:solidFill>
                <a:srgbClr val="262626"/>
              </a:solidFill>
              <a:ea typeface="Calibri"/>
              <a:cs typeface="Times New Roman"/>
            </a:endParaRPr>
          </a:p>
        </p:txBody>
      </p:sp>
      <p:sp>
        <p:nvSpPr>
          <p:cNvPr id="14" name="Rectangle 13"/>
          <p:cNvSpPr/>
          <p:nvPr/>
        </p:nvSpPr>
        <p:spPr>
          <a:xfrm>
            <a:off x="1808531" y="2491248"/>
            <a:ext cx="1490809" cy="628897"/>
          </a:xfrm>
          <a:prstGeom prst="rect">
            <a:avLst/>
          </a:prstGeom>
        </p:spPr>
        <p:txBody>
          <a:bodyPr wrap="square" lIns="0" tIns="0" rIns="0" bIns="0" anchor="ctr">
            <a:noAutofit/>
          </a:bodyPr>
          <a:lstStyle/>
          <a:p>
            <a:pPr lvl="0" algn="ctr" defTabSz="457200">
              <a:lnSpc>
                <a:spcPct val="110000"/>
              </a:lnSpc>
            </a:pPr>
            <a:r>
              <a:rPr lang="en-US" sz="1200" dirty="0">
                <a:solidFill>
                  <a:srgbClr val="262626"/>
                </a:solidFill>
                <a:ea typeface="Calibri"/>
                <a:cs typeface="Times New Roman"/>
              </a:rPr>
              <a:t>Destroys </a:t>
            </a:r>
            <a:r>
              <a:rPr lang="en-US" sz="1200" spc="-15" dirty="0" smtClean="0">
                <a:solidFill>
                  <a:srgbClr val="262626"/>
                </a:solidFill>
                <a:ea typeface="Calibri"/>
                <a:cs typeface="Times New Roman"/>
              </a:rPr>
              <a:t>cells</a:t>
            </a:r>
            <a:br>
              <a:rPr lang="en-US" sz="1200" spc="-15" dirty="0" smtClean="0">
                <a:solidFill>
                  <a:srgbClr val="262626"/>
                </a:solidFill>
                <a:ea typeface="Calibri"/>
                <a:cs typeface="Times New Roman"/>
              </a:rPr>
            </a:br>
            <a:r>
              <a:rPr lang="en-US" sz="1200" spc="-15" dirty="0" smtClean="0">
                <a:solidFill>
                  <a:srgbClr val="262626"/>
                </a:solidFill>
                <a:ea typeface="Calibri"/>
                <a:cs typeface="Times New Roman"/>
              </a:rPr>
              <a:t> </a:t>
            </a:r>
            <a:r>
              <a:rPr lang="en-US" sz="1200" dirty="0">
                <a:solidFill>
                  <a:srgbClr val="262626"/>
                </a:solidFill>
                <a:ea typeface="Calibri"/>
                <a:cs typeface="Times New Roman"/>
              </a:rPr>
              <a:t>with internal or external</a:t>
            </a:r>
            <a:r>
              <a:rPr lang="en-US" sz="1200" spc="-60" dirty="0">
                <a:solidFill>
                  <a:srgbClr val="262626"/>
                </a:solidFill>
                <a:ea typeface="Calibri"/>
                <a:cs typeface="Times New Roman"/>
              </a:rPr>
              <a:t> </a:t>
            </a:r>
            <a:r>
              <a:rPr lang="en-US" sz="1200" spc="-15" dirty="0">
                <a:solidFill>
                  <a:srgbClr val="262626"/>
                </a:solidFill>
                <a:ea typeface="Calibri"/>
                <a:cs typeface="Times New Roman"/>
              </a:rPr>
              <a:t>radiation</a:t>
            </a:r>
            <a:endParaRPr lang="en-US" sz="1200" dirty="0">
              <a:solidFill>
                <a:srgbClr val="262626"/>
              </a:solidFill>
              <a:ea typeface="Calibri"/>
              <a:cs typeface="Times New Roman"/>
            </a:endParaRPr>
          </a:p>
        </p:txBody>
      </p:sp>
      <p:sp>
        <p:nvSpPr>
          <p:cNvPr id="15" name="Rectangle 14"/>
          <p:cNvSpPr/>
          <p:nvPr/>
        </p:nvSpPr>
        <p:spPr>
          <a:xfrm>
            <a:off x="3869518" y="2531644"/>
            <a:ext cx="656693" cy="548105"/>
          </a:xfrm>
          <a:prstGeom prst="rect">
            <a:avLst/>
          </a:prstGeom>
        </p:spPr>
        <p:txBody>
          <a:bodyPr wrap="none" lIns="0" tIns="0" rIns="0" bIns="0" anchor="ctr">
            <a:noAutofit/>
          </a:bodyPr>
          <a:lstStyle/>
          <a:p>
            <a:pPr lvl="0" algn="ctr" defTabSz="457200">
              <a:lnSpc>
                <a:spcPct val="110000"/>
              </a:lnSpc>
            </a:pPr>
            <a:r>
              <a:rPr lang="en-US" sz="1200" b="1" dirty="0">
                <a:solidFill>
                  <a:srgbClr val="262626"/>
                </a:solidFill>
                <a:ea typeface="Myriad Pro"/>
                <a:cs typeface="Myriad Pro"/>
              </a:rPr>
              <a:t> </a:t>
            </a:r>
            <a:r>
              <a:rPr lang="en-US" sz="1200" spc="-15" dirty="0">
                <a:solidFill>
                  <a:srgbClr val="262626"/>
                </a:solidFill>
                <a:ea typeface="Calibri"/>
                <a:cs typeface="Times New Roman"/>
              </a:rPr>
              <a:t>Source of </a:t>
            </a:r>
            <a:r>
              <a:rPr lang="en-US" sz="1200" spc="-15" dirty="0" smtClean="0">
                <a:solidFill>
                  <a:srgbClr val="262626"/>
                </a:solidFill>
                <a:ea typeface="Calibri"/>
                <a:cs typeface="Times New Roman"/>
              </a:rPr>
              <a:t/>
            </a:r>
            <a:br>
              <a:rPr lang="en-US" sz="1200" spc="-15" dirty="0" smtClean="0">
                <a:solidFill>
                  <a:srgbClr val="262626"/>
                </a:solidFill>
                <a:ea typeface="Calibri"/>
                <a:cs typeface="Times New Roman"/>
              </a:rPr>
            </a:br>
            <a:r>
              <a:rPr lang="en-US" sz="1200" spc="-20" dirty="0" smtClean="0">
                <a:solidFill>
                  <a:srgbClr val="262626"/>
                </a:solidFill>
                <a:ea typeface="Calibri"/>
                <a:cs typeface="Times New Roman"/>
              </a:rPr>
              <a:t>radiation</a:t>
            </a:r>
            <a:endParaRPr lang="en-US" sz="1200" dirty="0">
              <a:solidFill>
                <a:srgbClr val="262626"/>
              </a:solidFill>
              <a:ea typeface="Calibri"/>
              <a:cs typeface="Times New Roman"/>
            </a:endParaRPr>
          </a:p>
        </p:txBody>
      </p:sp>
      <p:sp>
        <p:nvSpPr>
          <p:cNvPr id="16" name="Rectangle 15"/>
          <p:cNvSpPr/>
          <p:nvPr/>
        </p:nvSpPr>
        <p:spPr>
          <a:xfrm>
            <a:off x="5270499" y="2531644"/>
            <a:ext cx="1317625" cy="548105"/>
          </a:xfrm>
          <a:prstGeom prst="rect">
            <a:avLst/>
          </a:prstGeom>
        </p:spPr>
        <p:txBody>
          <a:bodyPr wrap="square" lIns="0" tIns="0" rIns="0" bIns="0" anchor="ctr">
            <a:noAutofit/>
          </a:bodyPr>
          <a:lstStyle/>
          <a:p>
            <a:pPr lvl="0" algn="ctr" defTabSz="457200">
              <a:lnSpc>
                <a:spcPct val="110000"/>
              </a:lnSpc>
            </a:pPr>
            <a:r>
              <a:rPr lang="en-US" sz="1200" spc="-15" dirty="0">
                <a:solidFill>
                  <a:srgbClr val="262626"/>
                </a:solidFill>
                <a:ea typeface="Calibri"/>
                <a:cs typeface="Times New Roman"/>
              </a:rPr>
              <a:t>Redness, swelling, fatigue</a:t>
            </a:r>
            <a:endParaRPr lang="en-US" sz="1200" dirty="0">
              <a:solidFill>
                <a:srgbClr val="262626"/>
              </a:solidFill>
              <a:ea typeface="Calibri"/>
              <a:cs typeface="Times New Roman"/>
            </a:endParaRPr>
          </a:p>
        </p:txBody>
      </p:sp>
      <p:sp>
        <p:nvSpPr>
          <p:cNvPr id="17" name="Rectangle 16"/>
          <p:cNvSpPr/>
          <p:nvPr/>
        </p:nvSpPr>
        <p:spPr>
          <a:xfrm>
            <a:off x="6921499" y="2346987"/>
            <a:ext cx="1746351" cy="917419"/>
          </a:xfrm>
          <a:prstGeom prst="rect">
            <a:avLst/>
          </a:prstGeom>
        </p:spPr>
        <p:txBody>
          <a:bodyPr wrap="square" lIns="0" tIns="0" rIns="0" bIns="0" anchor="ctr">
            <a:noAutofit/>
          </a:bodyPr>
          <a:lstStyle/>
          <a:p>
            <a:pPr lvl="0" algn="ctr" defTabSz="457200">
              <a:lnSpc>
                <a:spcPct val="110000"/>
              </a:lnSpc>
            </a:pPr>
            <a:r>
              <a:rPr lang="en-US" sz="1200" dirty="0">
                <a:solidFill>
                  <a:srgbClr val="262626"/>
                </a:solidFill>
                <a:ea typeface="Calibri"/>
                <a:cs typeface="Times New Roman"/>
              </a:rPr>
              <a:t>A lumpectomy is performed, or after a </a:t>
            </a:r>
            <a:r>
              <a:rPr lang="en-US" sz="1200" spc="-15" dirty="0">
                <a:solidFill>
                  <a:srgbClr val="262626"/>
                </a:solidFill>
                <a:ea typeface="Calibri"/>
                <a:cs typeface="Times New Roman"/>
              </a:rPr>
              <a:t>mastectomy </a:t>
            </a:r>
            <a:r>
              <a:rPr lang="en-US" sz="1200" dirty="0">
                <a:solidFill>
                  <a:srgbClr val="262626"/>
                </a:solidFill>
                <a:ea typeface="Calibri"/>
                <a:cs typeface="Times New Roman"/>
              </a:rPr>
              <a:t>when</a:t>
            </a:r>
            <a:r>
              <a:rPr lang="en-US" sz="1200" spc="-10" dirty="0">
                <a:solidFill>
                  <a:srgbClr val="262626"/>
                </a:solidFill>
                <a:ea typeface="Calibri"/>
                <a:cs typeface="Times New Roman"/>
              </a:rPr>
              <a:t> the </a:t>
            </a:r>
            <a:r>
              <a:rPr lang="en-US" sz="1200" dirty="0">
                <a:solidFill>
                  <a:srgbClr val="262626"/>
                </a:solidFill>
                <a:ea typeface="Calibri"/>
                <a:cs typeface="Times New Roman"/>
              </a:rPr>
              <a:t>tumor is</a:t>
            </a:r>
            <a:r>
              <a:rPr lang="en-US" sz="1200" spc="-70" dirty="0">
                <a:solidFill>
                  <a:srgbClr val="262626"/>
                </a:solidFill>
                <a:ea typeface="Calibri"/>
                <a:cs typeface="Times New Roman"/>
              </a:rPr>
              <a:t> </a:t>
            </a:r>
            <a:r>
              <a:rPr lang="en-US" sz="1200" spc="-15" dirty="0">
                <a:solidFill>
                  <a:srgbClr val="262626"/>
                </a:solidFill>
                <a:ea typeface="Calibri"/>
                <a:cs typeface="Times New Roman"/>
              </a:rPr>
              <a:t>larger</a:t>
            </a:r>
            <a:endParaRPr lang="en-US" sz="1200" dirty="0">
              <a:solidFill>
                <a:srgbClr val="262626"/>
              </a:solidFill>
              <a:ea typeface="Calibri"/>
              <a:cs typeface="Times New Roman"/>
            </a:endParaRPr>
          </a:p>
        </p:txBody>
      </p:sp>
      <p:sp>
        <p:nvSpPr>
          <p:cNvPr id="18" name="Rectangle 17"/>
          <p:cNvSpPr/>
          <p:nvPr/>
        </p:nvSpPr>
        <p:spPr>
          <a:xfrm>
            <a:off x="733814" y="4086442"/>
            <a:ext cx="525785" cy="161583"/>
          </a:xfrm>
          <a:prstGeom prst="rect">
            <a:avLst/>
          </a:prstGeom>
        </p:spPr>
        <p:txBody>
          <a:bodyPr wrap="none" lIns="0" tIns="0" rIns="0" bIns="0" anchor="ctr">
            <a:noAutofit/>
          </a:bodyPr>
          <a:lstStyle/>
          <a:p>
            <a:pPr lvl="0" algn="ctr" defTabSz="457200">
              <a:lnSpc>
                <a:spcPct val="110000"/>
              </a:lnSpc>
            </a:pPr>
            <a:r>
              <a:rPr lang="en-US" sz="1200" b="1" dirty="0">
                <a:solidFill>
                  <a:srgbClr val="262626"/>
                </a:solidFill>
                <a:ea typeface="Myriad Pro"/>
                <a:cs typeface="Myriad Pro"/>
              </a:rPr>
              <a:t> </a:t>
            </a:r>
            <a:r>
              <a:rPr lang="en-US" sz="1200" dirty="0">
                <a:solidFill>
                  <a:srgbClr val="262626"/>
                </a:solidFill>
                <a:ea typeface="Calibri"/>
                <a:cs typeface="Times New Roman"/>
              </a:rPr>
              <a:t>Surgery</a:t>
            </a:r>
          </a:p>
        </p:txBody>
      </p:sp>
      <p:sp>
        <p:nvSpPr>
          <p:cNvPr id="19" name="Rectangle 18"/>
          <p:cNvSpPr/>
          <p:nvPr/>
        </p:nvSpPr>
        <p:spPr>
          <a:xfrm>
            <a:off x="1897706" y="3800633"/>
            <a:ext cx="1248958" cy="733200"/>
          </a:xfrm>
          <a:prstGeom prst="rect">
            <a:avLst/>
          </a:prstGeom>
        </p:spPr>
        <p:txBody>
          <a:bodyPr wrap="square" lIns="0" tIns="0" rIns="0" bIns="0" anchor="ctr">
            <a:noAutofit/>
          </a:bodyPr>
          <a:lstStyle/>
          <a:p>
            <a:pPr algn="ctr">
              <a:lnSpc>
                <a:spcPct val="110000"/>
              </a:lnSpc>
            </a:pPr>
            <a:r>
              <a:rPr lang="en-US" sz="1200" spc="-15" dirty="0">
                <a:solidFill>
                  <a:srgbClr val="262626"/>
                </a:solidFill>
                <a:ea typeface="Calibri"/>
                <a:cs typeface="Times New Roman"/>
              </a:rPr>
              <a:t>Removes some </a:t>
            </a:r>
            <a:r>
              <a:rPr lang="en-US" sz="1200" dirty="0">
                <a:solidFill>
                  <a:srgbClr val="262626"/>
                </a:solidFill>
                <a:ea typeface="Calibri"/>
                <a:cs typeface="Times New Roman"/>
              </a:rPr>
              <a:t>or all </a:t>
            </a:r>
            <a:r>
              <a:rPr lang="en-US" sz="1200" spc="-15" dirty="0">
                <a:solidFill>
                  <a:srgbClr val="262626"/>
                </a:solidFill>
                <a:ea typeface="Calibri"/>
                <a:cs typeface="Times New Roman"/>
              </a:rPr>
              <a:t>cancer</a:t>
            </a:r>
            <a:r>
              <a:rPr lang="en-US" sz="1200" spc="-85" dirty="0">
                <a:solidFill>
                  <a:srgbClr val="262626"/>
                </a:solidFill>
                <a:ea typeface="Calibri"/>
                <a:cs typeface="Times New Roman"/>
              </a:rPr>
              <a:t> </a:t>
            </a:r>
            <a:r>
              <a:rPr lang="en-US" sz="1200" spc="-20" dirty="0">
                <a:solidFill>
                  <a:srgbClr val="262626"/>
                </a:solidFill>
                <a:ea typeface="Calibri"/>
                <a:cs typeface="Times New Roman"/>
              </a:rPr>
              <a:t>cells/ </a:t>
            </a:r>
            <a:r>
              <a:rPr lang="en-US" sz="1200" spc="-15" dirty="0">
                <a:solidFill>
                  <a:srgbClr val="262626"/>
                </a:solidFill>
                <a:ea typeface="Calibri"/>
                <a:cs typeface="Times New Roman"/>
              </a:rPr>
              <a:t>tissues</a:t>
            </a:r>
            <a:endParaRPr lang="en-US" sz="1200" dirty="0"/>
          </a:p>
        </p:txBody>
      </p:sp>
      <p:sp>
        <p:nvSpPr>
          <p:cNvPr id="20" name="Rectangle 19"/>
          <p:cNvSpPr/>
          <p:nvPr/>
        </p:nvSpPr>
        <p:spPr>
          <a:xfrm>
            <a:off x="3694925" y="3914265"/>
            <a:ext cx="1110820" cy="505937"/>
          </a:xfrm>
          <a:prstGeom prst="rect">
            <a:avLst/>
          </a:prstGeom>
        </p:spPr>
        <p:txBody>
          <a:bodyPr wrap="square" lIns="0" tIns="0" rIns="0" bIns="0" anchor="ctr">
            <a:noAutofit/>
          </a:bodyPr>
          <a:lstStyle/>
          <a:p>
            <a:pPr lvl="0" algn="ctr" defTabSz="457200">
              <a:lnSpc>
                <a:spcPct val="110000"/>
              </a:lnSpc>
            </a:pPr>
            <a:r>
              <a:rPr lang="en-US" sz="1200" spc="-10" dirty="0">
                <a:solidFill>
                  <a:srgbClr val="262626"/>
                </a:solidFill>
                <a:ea typeface="Calibri"/>
                <a:cs typeface="Times New Roman"/>
              </a:rPr>
              <a:t>Anesthesia, </a:t>
            </a:r>
            <a:r>
              <a:rPr lang="en-US" sz="1200" spc="-15" dirty="0">
                <a:solidFill>
                  <a:srgbClr val="262626"/>
                </a:solidFill>
                <a:ea typeface="Calibri"/>
                <a:cs typeface="Times New Roman"/>
              </a:rPr>
              <a:t>Scalpel,</a:t>
            </a:r>
            <a:r>
              <a:rPr lang="en-US" sz="1200" spc="-25" dirty="0">
                <a:solidFill>
                  <a:srgbClr val="262626"/>
                </a:solidFill>
                <a:ea typeface="Calibri"/>
                <a:cs typeface="Times New Roman"/>
              </a:rPr>
              <a:t> </a:t>
            </a:r>
            <a:r>
              <a:rPr lang="en-US" sz="1200" dirty="0" err="1">
                <a:solidFill>
                  <a:srgbClr val="262626"/>
                </a:solidFill>
                <a:ea typeface="Calibri"/>
                <a:cs typeface="Times New Roman"/>
              </a:rPr>
              <a:t>etc</a:t>
            </a:r>
            <a:endParaRPr lang="en-US" sz="1200" dirty="0">
              <a:solidFill>
                <a:srgbClr val="262626"/>
              </a:solidFill>
              <a:ea typeface="Calibri"/>
              <a:cs typeface="Times New Roman"/>
            </a:endParaRPr>
          </a:p>
        </p:txBody>
      </p:sp>
      <p:sp>
        <p:nvSpPr>
          <p:cNvPr id="21" name="Rectangle 20"/>
          <p:cNvSpPr/>
          <p:nvPr/>
        </p:nvSpPr>
        <p:spPr>
          <a:xfrm>
            <a:off x="5270499" y="3800633"/>
            <a:ext cx="1213403" cy="619569"/>
          </a:xfrm>
          <a:prstGeom prst="rect">
            <a:avLst/>
          </a:prstGeom>
        </p:spPr>
        <p:txBody>
          <a:bodyPr wrap="square" lIns="0" tIns="0" rIns="0" bIns="0" anchor="ctr">
            <a:noAutofit/>
          </a:bodyPr>
          <a:lstStyle/>
          <a:p>
            <a:pPr lvl="0" algn="ctr" defTabSz="457200">
              <a:lnSpc>
                <a:spcPct val="110000"/>
              </a:lnSpc>
            </a:pPr>
            <a:r>
              <a:rPr lang="en-US" sz="1200" spc="-15" dirty="0">
                <a:solidFill>
                  <a:srgbClr val="262626"/>
                </a:solidFill>
                <a:ea typeface="Calibri"/>
                <a:cs typeface="Times New Roman"/>
              </a:rPr>
              <a:t>Wound</a:t>
            </a:r>
            <a:r>
              <a:rPr lang="en-US" sz="1200" spc="-120" dirty="0">
                <a:solidFill>
                  <a:srgbClr val="262626"/>
                </a:solidFill>
                <a:ea typeface="Calibri"/>
                <a:cs typeface="Times New Roman"/>
              </a:rPr>
              <a:t> </a:t>
            </a:r>
            <a:r>
              <a:rPr lang="en-US" sz="1200" dirty="0">
                <a:solidFill>
                  <a:srgbClr val="262626"/>
                </a:solidFill>
                <a:ea typeface="Calibri"/>
                <a:cs typeface="Times New Roman"/>
              </a:rPr>
              <a:t>infections, </a:t>
            </a:r>
            <a:r>
              <a:rPr lang="en-US" sz="1200" dirty="0" smtClean="0">
                <a:solidFill>
                  <a:srgbClr val="262626"/>
                </a:solidFill>
                <a:ea typeface="Calibri"/>
                <a:cs typeface="Times New Roman"/>
              </a:rPr>
              <a:t/>
            </a:r>
            <a:br>
              <a:rPr lang="en-US" sz="1200" dirty="0" smtClean="0">
                <a:solidFill>
                  <a:srgbClr val="262626"/>
                </a:solidFill>
                <a:ea typeface="Calibri"/>
                <a:cs typeface="Times New Roman"/>
              </a:rPr>
            </a:br>
            <a:r>
              <a:rPr lang="en-US" sz="1200" dirty="0" smtClean="0">
                <a:solidFill>
                  <a:srgbClr val="262626"/>
                </a:solidFill>
                <a:ea typeface="Calibri"/>
                <a:cs typeface="Times New Roman"/>
              </a:rPr>
              <a:t>pain</a:t>
            </a:r>
            <a:r>
              <a:rPr lang="en-US" sz="1200" dirty="0">
                <a:solidFill>
                  <a:srgbClr val="262626"/>
                </a:solidFill>
                <a:ea typeface="Calibri"/>
                <a:cs typeface="Times New Roman"/>
              </a:rPr>
              <a:t>,</a:t>
            </a:r>
            <a:r>
              <a:rPr lang="en-US" sz="1200" spc="-15" dirty="0">
                <a:solidFill>
                  <a:srgbClr val="262626"/>
                </a:solidFill>
                <a:ea typeface="Calibri"/>
                <a:cs typeface="Times New Roman"/>
              </a:rPr>
              <a:t> tenderness</a:t>
            </a:r>
            <a:endParaRPr lang="en-US" sz="1200" dirty="0">
              <a:solidFill>
                <a:srgbClr val="262626"/>
              </a:solidFill>
              <a:ea typeface="Calibri"/>
              <a:cs typeface="Times New Roman"/>
            </a:endParaRPr>
          </a:p>
        </p:txBody>
      </p:sp>
      <p:sp>
        <p:nvSpPr>
          <p:cNvPr id="22" name="Rectangle 21"/>
          <p:cNvSpPr/>
          <p:nvPr/>
        </p:nvSpPr>
        <p:spPr>
          <a:xfrm>
            <a:off x="6969124" y="3800633"/>
            <a:ext cx="1527270" cy="733200"/>
          </a:xfrm>
          <a:prstGeom prst="rect">
            <a:avLst/>
          </a:prstGeom>
        </p:spPr>
        <p:txBody>
          <a:bodyPr wrap="square" lIns="0" tIns="0" rIns="0" bIns="0" anchor="ctr">
            <a:noAutofit/>
          </a:bodyPr>
          <a:lstStyle/>
          <a:p>
            <a:pPr lvl="0" algn="ctr" defTabSz="457200">
              <a:lnSpc>
                <a:spcPct val="110000"/>
              </a:lnSpc>
            </a:pPr>
            <a:r>
              <a:rPr lang="en-US" sz="1200" spc="-15" dirty="0">
                <a:solidFill>
                  <a:srgbClr val="262626"/>
                </a:solidFill>
                <a:ea typeface="Calibri"/>
                <a:cs typeface="Times New Roman"/>
              </a:rPr>
              <a:t>Patient </a:t>
            </a:r>
            <a:r>
              <a:rPr lang="en-US" sz="1200" dirty="0">
                <a:solidFill>
                  <a:srgbClr val="262626"/>
                </a:solidFill>
                <a:ea typeface="Calibri"/>
                <a:cs typeface="Times New Roman"/>
              </a:rPr>
              <a:t>is </a:t>
            </a:r>
            <a:r>
              <a:rPr lang="en-US" sz="1200" spc="-15" dirty="0">
                <a:solidFill>
                  <a:srgbClr val="262626"/>
                </a:solidFill>
                <a:ea typeface="Calibri"/>
                <a:cs typeface="Times New Roman"/>
              </a:rPr>
              <a:t>recommended </a:t>
            </a:r>
            <a:r>
              <a:rPr lang="en-US" sz="1200" dirty="0">
                <a:solidFill>
                  <a:srgbClr val="262626"/>
                </a:solidFill>
                <a:ea typeface="Calibri"/>
                <a:cs typeface="Times New Roman"/>
              </a:rPr>
              <a:t>to </a:t>
            </a:r>
            <a:r>
              <a:rPr lang="en-US" sz="1200" spc="-15" dirty="0">
                <a:solidFill>
                  <a:srgbClr val="262626"/>
                </a:solidFill>
                <a:ea typeface="Calibri"/>
                <a:cs typeface="Times New Roman"/>
              </a:rPr>
              <a:t>remove </a:t>
            </a:r>
            <a:r>
              <a:rPr lang="en-US" sz="1200" dirty="0">
                <a:solidFill>
                  <a:srgbClr val="262626"/>
                </a:solidFill>
                <a:ea typeface="Calibri"/>
                <a:cs typeface="Times New Roman"/>
              </a:rPr>
              <a:t>part or all of the</a:t>
            </a:r>
            <a:r>
              <a:rPr lang="en-US" sz="1200" spc="-20" dirty="0">
                <a:solidFill>
                  <a:srgbClr val="262626"/>
                </a:solidFill>
                <a:ea typeface="Calibri"/>
                <a:cs typeface="Times New Roman"/>
              </a:rPr>
              <a:t> </a:t>
            </a:r>
            <a:r>
              <a:rPr lang="en-US" sz="1200" spc="-15" dirty="0">
                <a:solidFill>
                  <a:srgbClr val="262626"/>
                </a:solidFill>
                <a:ea typeface="Calibri"/>
                <a:cs typeface="Times New Roman"/>
              </a:rPr>
              <a:t>breast</a:t>
            </a:r>
            <a:endParaRPr lang="en-US" sz="1200" dirty="0">
              <a:solidFill>
                <a:srgbClr val="262626"/>
              </a:solidFill>
              <a:ea typeface="Calibri"/>
              <a:cs typeface="Times New Roman"/>
            </a:endParaRPr>
          </a:p>
        </p:txBody>
      </p:sp>
    </p:spTree>
    <p:extLst>
      <p:ext uri="{BB962C8B-B14F-4D97-AF65-F5344CB8AC3E}">
        <p14:creationId xmlns:p14="http://schemas.microsoft.com/office/powerpoint/2010/main" val="387353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1"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222006322"/>
              </p:ext>
            </p:extLst>
          </p:nvPr>
        </p:nvGraphicFramePr>
        <p:xfrm>
          <a:off x="623454" y="2251915"/>
          <a:ext cx="8063345" cy="39456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Rectangle 15"/>
          <p:cNvSpPr/>
          <p:nvPr/>
        </p:nvSpPr>
        <p:spPr>
          <a:xfrm>
            <a:off x="1776550" y="1771951"/>
            <a:ext cx="5433474" cy="487313"/>
          </a:xfrm>
          <a:prstGeom prst="rect">
            <a:avLst/>
          </a:prstGeom>
        </p:spPr>
        <p:txBody>
          <a:bodyPr wrap="none">
            <a:spAutoFit/>
          </a:bodyPr>
          <a:lstStyle/>
          <a:p>
            <a:pPr lvl="0" defTabSz="533400">
              <a:lnSpc>
                <a:spcPct val="90000"/>
              </a:lnSpc>
              <a:spcBef>
                <a:spcPct val="0"/>
              </a:spcBef>
              <a:spcAft>
                <a:spcPct val="35000"/>
              </a:spcAft>
            </a:pPr>
            <a:r>
              <a:rPr lang="en-US" sz="2800" b="1" dirty="0">
                <a:solidFill>
                  <a:srgbClr val="CA6522"/>
                </a:solidFill>
              </a:rPr>
              <a:t>Clinical Trials: Facts and Myths</a:t>
            </a:r>
            <a:endParaRPr lang="en-US" sz="2800" dirty="0">
              <a:solidFill>
                <a:srgbClr val="CA6522"/>
              </a:solidFill>
            </a:endParaRPr>
          </a:p>
        </p:txBody>
      </p:sp>
    </p:spTree>
    <p:extLst>
      <p:ext uri="{BB962C8B-B14F-4D97-AF65-F5344CB8AC3E}">
        <p14:creationId xmlns:p14="http://schemas.microsoft.com/office/powerpoint/2010/main" val="219132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graphicEl>
                                              <a:dgm id="{2BE522CF-66C0-1048-B38F-EC54969A34B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8D51C577-F83B-1B4E-8675-0DF84CD85B8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E2ACD345-93AB-BD44-8F41-D84CEBAFC97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C0373DE4-43BE-FF4F-AA93-4AFC8449D6F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EE061B73-83EA-894A-B589-E6DD1E1AC3CB}"/>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FAB57FEA-6D87-1942-B911-186ACA56C19D}"/>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05EF4F58-A020-F849-A0C4-C8EADC6CAB55}"/>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graphicEl>
                                              <a:dgm id="{86517193-5AD6-E14A-812E-E83A35C29165}"/>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graphicEl>
                                              <a:dgm id="{AB125761-4194-884A-BCCF-8E2298AD5F4A}"/>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graphicEl>
                                              <a:dgm id="{AB9C9155-8398-6A48-ACB9-9B97A4D4F0C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solidFill>
            <a:schemeClr val="accent3"/>
          </a:solidFill>
        </p:spPr>
        <p:txBody>
          <a:bodyPr/>
          <a:lstStyle/>
          <a:p>
            <a:pPr algn="ctr"/>
            <a:r>
              <a:rPr lang="en-US" sz="2400" b="1" dirty="0" smtClean="0">
                <a:solidFill>
                  <a:schemeClr val="bg1"/>
                </a:solidFill>
              </a:rPr>
              <a:t>MYTH</a:t>
            </a:r>
            <a:endParaRPr lang="en-US" dirty="0" smtClean="0">
              <a:solidFill>
                <a:schemeClr val="bg1"/>
              </a:solidFill>
            </a:endParaRPr>
          </a:p>
          <a:p>
            <a:endParaRPr lang="en-US" dirty="0">
              <a:solidFill>
                <a:schemeClr val="bg1"/>
              </a:solidFill>
            </a:endParaRPr>
          </a:p>
          <a:p>
            <a:r>
              <a:rPr lang="en-US" dirty="0"/>
              <a:t>Explanation: </a:t>
            </a:r>
            <a:r>
              <a:rPr lang="en-US" dirty="0" smtClean="0">
                <a:solidFill>
                  <a:schemeClr val="bg1"/>
                </a:solidFill>
              </a:rPr>
              <a:t>People who decide to take part in a clinical trial are called participants, and strict guidelines are in place to ensure that these volunteers are treated humanely and provide opportunities to access new therapies that are not commercially available. </a:t>
            </a:r>
          </a:p>
        </p:txBody>
      </p:sp>
      <p:sp>
        <p:nvSpPr>
          <p:cNvPr id="2" name="Slide Number Placeholder 1"/>
          <p:cNvSpPr>
            <a:spLocks noGrp="1"/>
          </p:cNvSpPr>
          <p:nvPr>
            <p:ph type="sldNum" sz="quarter" idx="12"/>
          </p:nvPr>
        </p:nvSpPr>
        <p:spPr>
          <a:xfrm>
            <a:off x="457200" y="6385480"/>
            <a:ext cx="701524" cy="449690"/>
          </a:xfrm>
        </p:spPr>
        <p:txBody>
          <a:bodyPr/>
          <a:lstStyle/>
          <a:p>
            <a:fld id="{CFE4BAC9-6D41-4691-9299-18EF07EF0177}" type="slidenum">
              <a:rPr lang="en-US" smtClean="0"/>
              <a:pPr/>
              <a:t>39</a:t>
            </a:fld>
            <a:endParaRPr lang="en-US" dirty="0"/>
          </a:p>
        </p:txBody>
      </p:sp>
      <p:sp>
        <p:nvSpPr>
          <p:cNvPr id="3" name="Text Placeholder 2"/>
          <p:cNvSpPr>
            <a:spLocks noGrp="1"/>
          </p:cNvSpPr>
          <p:nvPr>
            <p:ph type="body" sz="quarter" idx="11"/>
          </p:nvPr>
        </p:nvSpPr>
        <p:spPr>
          <a:xfrm>
            <a:off x="668338" y="1577473"/>
            <a:ext cx="3235241" cy="4548689"/>
          </a:xfrm>
        </p:spPr>
        <p:txBody>
          <a:bodyPr anchor="ctr"/>
          <a:lstStyle/>
          <a:p>
            <a:r>
              <a:rPr lang="en-US" dirty="0" smtClean="0"/>
              <a:t>People who join clinical trials are just “guinea pigs” for research.</a:t>
            </a:r>
          </a:p>
          <a:p>
            <a:endParaRPr lang="en-US" dirty="0"/>
          </a:p>
        </p:txBody>
      </p:sp>
    </p:spTree>
    <p:extLst>
      <p:ext uri="{BB962C8B-B14F-4D97-AF65-F5344CB8AC3E}">
        <p14:creationId xmlns:p14="http://schemas.microsoft.com/office/powerpoint/2010/main" val="206517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4125" y="2283679"/>
            <a:ext cx="3622674" cy="3842484"/>
          </a:xfrm>
        </p:spPr>
        <p:txBody>
          <a:bodyPr>
            <a:normAutofit/>
          </a:bodyPr>
          <a:lstStyle/>
          <a:p>
            <a:pPr marL="0" indent="0">
              <a:buNone/>
            </a:pPr>
            <a:r>
              <a:rPr lang="en-US" dirty="0" smtClean="0"/>
              <a:t>Steve and Nikki have heard their parents refer to a pathology report, but they are not sure what it is. </a:t>
            </a:r>
            <a:endParaRPr lang="en-US" dirty="0"/>
          </a:p>
        </p:txBody>
      </p:sp>
      <p:sp>
        <p:nvSpPr>
          <p:cNvPr id="2" name="Slide Number Placeholder 1"/>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4</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334962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solidFill>
            <a:srgbClr val="CF5AB6"/>
          </a:solidFill>
        </p:spPr>
        <p:txBody>
          <a:bodyPr/>
          <a:lstStyle/>
          <a:p>
            <a:pPr lvl="0" algn="ctr"/>
            <a:r>
              <a:rPr lang="en-US" sz="2400" b="1" dirty="0" smtClean="0">
                <a:solidFill>
                  <a:prstClr val="white"/>
                </a:solidFill>
              </a:rPr>
              <a:t>FACT</a:t>
            </a:r>
          </a:p>
          <a:p>
            <a:pPr lvl="0" algn="ctr"/>
            <a:endParaRPr lang="en-US" sz="2400" b="1" dirty="0">
              <a:solidFill>
                <a:prstClr val="white"/>
              </a:solidFill>
            </a:endParaRPr>
          </a:p>
          <a:p>
            <a:r>
              <a:rPr lang="en-US" dirty="0" smtClean="0"/>
              <a:t>Explanation: People who decide to take part in a clinical trial can leave the study at any time.</a:t>
            </a:r>
          </a:p>
        </p:txBody>
      </p:sp>
      <p:sp>
        <p:nvSpPr>
          <p:cNvPr id="2" name="Slide Number Placeholder 1"/>
          <p:cNvSpPr>
            <a:spLocks noGrp="1"/>
          </p:cNvSpPr>
          <p:nvPr>
            <p:ph type="sldNum" sz="quarter" idx="12"/>
          </p:nvPr>
        </p:nvSpPr>
        <p:spPr>
          <a:xfrm>
            <a:off x="457200" y="6385480"/>
            <a:ext cx="701524" cy="449690"/>
          </a:xfrm>
        </p:spPr>
        <p:txBody>
          <a:bodyPr/>
          <a:lstStyle/>
          <a:p>
            <a:fld id="{CFE4BAC9-6D41-4691-9299-18EF07EF0177}" type="slidenum">
              <a:rPr lang="en-US" smtClean="0"/>
              <a:pPr/>
              <a:t>40</a:t>
            </a:fld>
            <a:endParaRPr lang="en-US" dirty="0"/>
          </a:p>
        </p:txBody>
      </p:sp>
      <p:sp>
        <p:nvSpPr>
          <p:cNvPr id="3" name="Text Placeholder 2"/>
          <p:cNvSpPr>
            <a:spLocks noGrp="1"/>
          </p:cNvSpPr>
          <p:nvPr>
            <p:ph type="body" sz="quarter" idx="11"/>
          </p:nvPr>
        </p:nvSpPr>
        <p:spPr/>
        <p:txBody>
          <a:bodyPr/>
          <a:lstStyle/>
          <a:p>
            <a:r>
              <a:rPr lang="en-US" dirty="0" smtClean="0"/>
              <a:t>A person can leave a clinical trial whenever they want.</a:t>
            </a:r>
          </a:p>
          <a:p>
            <a:endParaRPr lang="en-US" dirty="0"/>
          </a:p>
        </p:txBody>
      </p:sp>
    </p:spTree>
    <p:extLst>
      <p:ext uri="{BB962C8B-B14F-4D97-AF65-F5344CB8AC3E}">
        <p14:creationId xmlns:p14="http://schemas.microsoft.com/office/powerpoint/2010/main" val="234239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4237789" y="1203157"/>
            <a:ext cx="4449011" cy="4923005"/>
          </a:xfrm>
          <a:solidFill>
            <a:srgbClr val="0C3690"/>
          </a:solidFill>
        </p:spPr>
        <p:txBody>
          <a:bodyPr anchor="ctr"/>
          <a:lstStyle/>
          <a:p>
            <a:pPr lvl="0" algn="ctr"/>
            <a:r>
              <a:rPr lang="en-US" sz="2400" b="1" dirty="0">
                <a:solidFill>
                  <a:srgbClr val="FFFFFF"/>
                </a:solidFill>
              </a:rPr>
              <a:t>MYTH</a:t>
            </a:r>
          </a:p>
          <a:p>
            <a:endParaRPr lang="en-US" dirty="0"/>
          </a:p>
          <a:p>
            <a:r>
              <a:rPr lang="en-US" dirty="0"/>
              <a:t>Explanation: </a:t>
            </a:r>
            <a:r>
              <a:rPr lang="en-US" dirty="0" smtClean="0">
                <a:solidFill>
                  <a:srgbClr val="FFFFFF"/>
                </a:solidFill>
              </a:rPr>
              <a:t>Cancer clinical trials are not only for patients in the end stages of their disease, but for many newly diagnosed cancer patients as well.</a:t>
            </a:r>
          </a:p>
          <a:p>
            <a:endParaRPr lang="en-US" dirty="0">
              <a:solidFill>
                <a:srgbClr val="FFFFFF"/>
              </a:solidFill>
            </a:endParaRPr>
          </a:p>
        </p:txBody>
      </p:sp>
      <p:sp>
        <p:nvSpPr>
          <p:cNvPr id="2" name="Slide Number Placeholder 1"/>
          <p:cNvSpPr>
            <a:spLocks noGrp="1"/>
          </p:cNvSpPr>
          <p:nvPr>
            <p:ph type="sldNum" sz="quarter" idx="12"/>
          </p:nvPr>
        </p:nvSpPr>
        <p:spPr>
          <a:xfrm>
            <a:off x="457200" y="6385480"/>
            <a:ext cx="701524" cy="449690"/>
          </a:xfrm>
        </p:spPr>
        <p:txBody>
          <a:bodyPr/>
          <a:lstStyle/>
          <a:p>
            <a:fld id="{CFE4BAC9-6D41-4691-9299-18EF07EF0177}" type="slidenum">
              <a:rPr lang="en-US" smtClean="0"/>
              <a:pPr/>
              <a:t>41</a:t>
            </a:fld>
            <a:endParaRPr lang="en-US" dirty="0"/>
          </a:p>
        </p:txBody>
      </p:sp>
      <p:sp>
        <p:nvSpPr>
          <p:cNvPr id="3" name="Text Placeholder 2"/>
          <p:cNvSpPr>
            <a:spLocks noGrp="1"/>
          </p:cNvSpPr>
          <p:nvPr>
            <p:ph type="body" sz="quarter" idx="11"/>
          </p:nvPr>
        </p:nvSpPr>
        <p:spPr/>
        <p:txBody>
          <a:bodyPr/>
          <a:lstStyle/>
          <a:p>
            <a:r>
              <a:rPr lang="en-US" dirty="0" smtClean="0"/>
              <a:t>Cancer treatment clinical trials only provide “last resort” treatment.</a:t>
            </a:r>
            <a:endParaRPr lang="en-US" dirty="0"/>
          </a:p>
        </p:txBody>
      </p:sp>
    </p:spTree>
    <p:extLst>
      <p:ext uri="{BB962C8B-B14F-4D97-AF65-F5344CB8AC3E}">
        <p14:creationId xmlns:p14="http://schemas.microsoft.com/office/powerpoint/2010/main" val="381674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solidFill>
            <a:srgbClr val="CF5AB6"/>
          </a:solidFill>
        </p:spPr>
        <p:txBody>
          <a:bodyPr/>
          <a:lstStyle/>
          <a:p>
            <a:pPr lvl="0" algn="ctr"/>
            <a:r>
              <a:rPr lang="en-US" sz="2400" b="1" dirty="0" smtClean="0">
                <a:solidFill>
                  <a:prstClr val="white"/>
                </a:solidFill>
              </a:rPr>
              <a:t>FACT</a:t>
            </a:r>
            <a:endParaRPr lang="en-US" dirty="0" smtClean="0"/>
          </a:p>
          <a:p>
            <a:endParaRPr lang="en-US" dirty="0"/>
          </a:p>
          <a:p>
            <a:r>
              <a:rPr lang="en-US" dirty="0"/>
              <a:t>Explanation: Three </a:t>
            </a:r>
            <a:r>
              <a:rPr lang="en-US" dirty="0" smtClean="0"/>
              <a:t>types of trials are available to people without cancer: </a:t>
            </a:r>
            <a:br>
              <a:rPr lang="en-US" dirty="0" smtClean="0"/>
            </a:br>
            <a:r>
              <a:rPr lang="en-US" dirty="0" smtClean="0"/>
              <a:t>(1) Prevention, </a:t>
            </a:r>
            <a:br>
              <a:rPr lang="en-US" dirty="0" smtClean="0"/>
            </a:br>
            <a:r>
              <a:rPr lang="en-US" dirty="0" smtClean="0"/>
              <a:t>(2) Early detection/screening, and </a:t>
            </a:r>
            <a:br>
              <a:rPr lang="en-US" dirty="0" smtClean="0"/>
            </a:br>
            <a:r>
              <a:rPr lang="en-US" dirty="0" smtClean="0"/>
              <a:t>(3) Diagnostic. </a:t>
            </a:r>
          </a:p>
        </p:txBody>
      </p:sp>
      <p:sp>
        <p:nvSpPr>
          <p:cNvPr id="2" name="Slide Number Placeholder 1"/>
          <p:cNvSpPr>
            <a:spLocks noGrp="1"/>
          </p:cNvSpPr>
          <p:nvPr>
            <p:ph type="sldNum" sz="quarter" idx="12"/>
          </p:nvPr>
        </p:nvSpPr>
        <p:spPr>
          <a:xfrm>
            <a:off x="457200" y="6385480"/>
            <a:ext cx="701524" cy="449690"/>
          </a:xfrm>
        </p:spPr>
        <p:txBody>
          <a:bodyPr/>
          <a:lstStyle/>
          <a:p>
            <a:fld id="{CFE4BAC9-6D41-4691-9299-18EF07EF0177}" type="slidenum">
              <a:rPr lang="en-US" smtClean="0"/>
              <a:pPr/>
              <a:t>42</a:t>
            </a:fld>
            <a:endParaRPr lang="en-US" dirty="0"/>
          </a:p>
        </p:txBody>
      </p:sp>
      <p:sp>
        <p:nvSpPr>
          <p:cNvPr id="3" name="Text Placeholder 2"/>
          <p:cNvSpPr>
            <a:spLocks noGrp="1"/>
          </p:cNvSpPr>
          <p:nvPr>
            <p:ph type="body" sz="quarter" idx="11"/>
          </p:nvPr>
        </p:nvSpPr>
        <p:spPr/>
        <p:txBody>
          <a:bodyPr/>
          <a:lstStyle/>
          <a:p>
            <a:r>
              <a:rPr lang="en-US" dirty="0" smtClean="0"/>
              <a:t>You do not have to have cancer to participate in a cancer clinical trial.</a:t>
            </a:r>
            <a:endParaRPr lang="en-US" dirty="0"/>
          </a:p>
        </p:txBody>
      </p:sp>
    </p:spTree>
    <p:extLst>
      <p:ext uri="{BB962C8B-B14F-4D97-AF65-F5344CB8AC3E}">
        <p14:creationId xmlns:p14="http://schemas.microsoft.com/office/powerpoint/2010/main" val="301810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solidFill>
            <a:srgbClr val="0C3690"/>
          </a:solidFill>
        </p:spPr>
        <p:txBody>
          <a:bodyPr/>
          <a:lstStyle/>
          <a:p>
            <a:pPr lvl="0" algn="ctr"/>
            <a:r>
              <a:rPr lang="en-US" sz="2400" b="1" dirty="0" smtClean="0">
                <a:solidFill>
                  <a:srgbClr val="FFFFFF"/>
                </a:solidFill>
              </a:rPr>
              <a:t>MYTH</a:t>
            </a:r>
            <a:endParaRPr lang="en-US" dirty="0" smtClean="0">
              <a:solidFill>
                <a:srgbClr val="FFFFFF"/>
              </a:solidFill>
            </a:endParaRPr>
          </a:p>
          <a:p>
            <a:endParaRPr lang="en-US" dirty="0"/>
          </a:p>
          <a:p>
            <a:r>
              <a:rPr lang="en-US" dirty="0"/>
              <a:t>Explanation: </a:t>
            </a:r>
            <a:r>
              <a:rPr lang="en-US" dirty="0" smtClean="0">
                <a:solidFill>
                  <a:srgbClr val="FFFFFF"/>
                </a:solidFill>
              </a:rPr>
              <a:t>Placebos are rarely used in cancer treatment trials. No one is ever given a placebo when an effective treatment is available. However, in rare cases, a placebo may be used when testing a new drug if there is no known effective treatment.</a:t>
            </a:r>
          </a:p>
        </p:txBody>
      </p:sp>
      <p:sp>
        <p:nvSpPr>
          <p:cNvPr id="2" name="Slide Number Placeholder 1"/>
          <p:cNvSpPr>
            <a:spLocks noGrp="1"/>
          </p:cNvSpPr>
          <p:nvPr>
            <p:ph type="sldNum" sz="quarter" idx="12"/>
          </p:nvPr>
        </p:nvSpPr>
        <p:spPr>
          <a:xfrm>
            <a:off x="457200" y="6385480"/>
            <a:ext cx="701524" cy="449690"/>
          </a:xfrm>
        </p:spPr>
        <p:txBody>
          <a:bodyPr/>
          <a:lstStyle/>
          <a:p>
            <a:fld id="{CFE4BAC9-6D41-4691-9299-18EF07EF0177}" type="slidenum">
              <a:rPr lang="en-US" smtClean="0"/>
              <a:pPr/>
              <a:t>43</a:t>
            </a:fld>
            <a:endParaRPr lang="en-US" dirty="0"/>
          </a:p>
        </p:txBody>
      </p:sp>
      <p:sp>
        <p:nvSpPr>
          <p:cNvPr id="3" name="Text Placeholder 2"/>
          <p:cNvSpPr>
            <a:spLocks noGrp="1"/>
          </p:cNvSpPr>
          <p:nvPr>
            <p:ph type="body" sz="quarter" idx="11"/>
          </p:nvPr>
        </p:nvSpPr>
        <p:spPr/>
        <p:txBody>
          <a:bodyPr/>
          <a:lstStyle/>
          <a:p>
            <a:r>
              <a:rPr lang="en-US" dirty="0" smtClean="0"/>
              <a:t>Many people who join cancer treatment clinical trials get a sugar pill (placebo) instead of being treated.</a:t>
            </a:r>
          </a:p>
          <a:p>
            <a:endParaRPr lang="en-US" dirty="0"/>
          </a:p>
        </p:txBody>
      </p:sp>
    </p:spTree>
    <p:extLst>
      <p:ext uri="{BB962C8B-B14F-4D97-AF65-F5344CB8AC3E}">
        <p14:creationId xmlns:p14="http://schemas.microsoft.com/office/powerpoint/2010/main" val="323788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solidFill>
            <a:srgbClr val="CF5AB6"/>
          </a:solidFill>
        </p:spPr>
        <p:txBody>
          <a:bodyPr/>
          <a:lstStyle/>
          <a:p>
            <a:pPr lvl="0" algn="ctr"/>
            <a:r>
              <a:rPr lang="en-US" sz="2400" b="1" dirty="0" smtClean="0">
                <a:solidFill>
                  <a:prstClr val="white"/>
                </a:solidFill>
              </a:rPr>
              <a:t>FACT</a:t>
            </a:r>
          </a:p>
          <a:p>
            <a:pPr lvl="0" algn="ctr"/>
            <a:endParaRPr lang="en-US" dirty="0" smtClean="0"/>
          </a:p>
          <a:p>
            <a:r>
              <a:rPr lang="en-US" dirty="0"/>
              <a:t>Explanation: A </a:t>
            </a:r>
            <a:r>
              <a:rPr lang="en-US" dirty="0" smtClean="0"/>
              <a:t>clinical trial is one of the steps of a long and careful cancer research process. Getting promising results from testing a new drug on mice, for example, is a preliminary step to human research studies. Treatments that work well in mice do not always work well in people.</a:t>
            </a:r>
          </a:p>
        </p:txBody>
      </p:sp>
      <p:sp>
        <p:nvSpPr>
          <p:cNvPr id="2" name="Slide Number Placeholder 1"/>
          <p:cNvSpPr>
            <a:spLocks noGrp="1"/>
          </p:cNvSpPr>
          <p:nvPr>
            <p:ph type="sldNum" sz="quarter" idx="12"/>
          </p:nvPr>
        </p:nvSpPr>
        <p:spPr>
          <a:xfrm>
            <a:off x="457200" y="6385480"/>
            <a:ext cx="701524" cy="449690"/>
          </a:xfrm>
        </p:spPr>
        <p:txBody>
          <a:bodyPr/>
          <a:lstStyle/>
          <a:p>
            <a:fld id="{CFE4BAC9-6D41-4691-9299-18EF07EF0177}" type="slidenum">
              <a:rPr lang="en-US" smtClean="0"/>
              <a:pPr/>
              <a:t>44</a:t>
            </a:fld>
            <a:endParaRPr lang="en-US" dirty="0"/>
          </a:p>
        </p:txBody>
      </p:sp>
      <p:sp>
        <p:nvSpPr>
          <p:cNvPr id="3" name="Text Placeholder 2"/>
          <p:cNvSpPr>
            <a:spLocks noGrp="1"/>
          </p:cNvSpPr>
          <p:nvPr>
            <p:ph type="body" sz="quarter" idx="11"/>
          </p:nvPr>
        </p:nvSpPr>
        <p:spPr/>
        <p:txBody>
          <a:bodyPr/>
          <a:lstStyle/>
          <a:p>
            <a:r>
              <a:rPr lang="en-US" dirty="0" smtClean="0"/>
              <a:t>Positive results from studies conducted on mice may not translate into positive outcomes for humans.</a:t>
            </a:r>
          </a:p>
          <a:p>
            <a:endParaRPr lang="en-US" dirty="0"/>
          </a:p>
        </p:txBody>
      </p:sp>
    </p:spTree>
    <p:extLst>
      <p:ext uri="{BB962C8B-B14F-4D97-AF65-F5344CB8AC3E}">
        <p14:creationId xmlns:p14="http://schemas.microsoft.com/office/powerpoint/2010/main" val="367286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solidFill>
            <a:srgbClr val="0C3690"/>
          </a:solidFill>
        </p:spPr>
        <p:txBody>
          <a:bodyPr/>
          <a:lstStyle/>
          <a:p>
            <a:pPr lvl="0" algn="ctr"/>
            <a:r>
              <a:rPr lang="en-US" sz="2400" b="1" dirty="0" smtClean="0">
                <a:solidFill>
                  <a:srgbClr val="FFFFFF"/>
                </a:solidFill>
              </a:rPr>
              <a:t>MYTH</a:t>
            </a:r>
          </a:p>
          <a:p>
            <a:pPr lvl="0" algn="ctr"/>
            <a:endParaRPr lang="en-US" sz="2400" b="1" dirty="0">
              <a:solidFill>
                <a:srgbClr val="FFFFFF"/>
              </a:solidFill>
            </a:endParaRPr>
          </a:p>
          <a:p>
            <a:r>
              <a:rPr lang="en-US" dirty="0"/>
              <a:t>Explanation: </a:t>
            </a:r>
            <a:r>
              <a:rPr lang="en-US" dirty="0" smtClean="0">
                <a:solidFill>
                  <a:srgbClr val="FFFFFF"/>
                </a:solidFill>
              </a:rPr>
              <a:t>Clinical trials are underway all over the country-in cancer centers, major medical centers, community hospitals and clinics, physicians’ offices and veterans’ and military hospitals in numerous cities and towns around the United States.</a:t>
            </a:r>
          </a:p>
        </p:txBody>
      </p:sp>
      <p:sp>
        <p:nvSpPr>
          <p:cNvPr id="2" name="Slide Number Placeholder 1"/>
          <p:cNvSpPr>
            <a:spLocks noGrp="1"/>
          </p:cNvSpPr>
          <p:nvPr>
            <p:ph type="sldNum" sz="quarter" idx="12"/>
          </p:nvPr>
        </p:nvSpPr>
        <p:spPr>
          <a:xfrm>
            <a:off x="457200" y="6385480"/>
            <a:ext cx="701524" cy="449690"/>
          </a:xfrm>
        </p:spPr>
        <p:txBody>
          <a:bodyPr/>
          <a:lstStyle/>
          <a:p>
            <a:fld id="{CFE4BAC9-6D41-4691-9299-18EF07EF0177}" type="slidenum">
              <a:rPr lang="en-US" smtClean="0"/>
              <a:pPr/>
              <a:t>45</a:t>
            </a:fld>
            <a:endParaRPr lang="en-US" dirty="0"/>
          </a:p>
        </p:txBody>
      </p:sp>
      <p:sp>
        <p:nvSpPr>
          <p:cNvPr id="3" name="Text Placeholder 2"/>
          <p:cNvSpPr>
            <a:spLocks noGrp="1"/>
          </p:cNvSpPr>
          <p:nvPr>
            <p:ph type="body" sz="quarter" idx="11"/>
          </p:nvPr>
        </p:nvSpPr>
        <p:spPr/>
        <p:txBody>
          <a:bodyPr/>
          <a:lstStyle/>
          <a:p>
            <a:r>
              <a:rPr lang="en-US" dirty="0" smtClean="0"/>
              <a:t>Clinical trials are only held in large cities.</a:t>
            </a:r>
          </a:p>
          <a:p>
            <a:endParaRPr lang="en-US" dirty="0"/>
          </a:p>
        </p:txBody>
      </p:sp>
    </p:spTree>
    <p:extLst>
      <p:ext uri="{BB962C8B-B14F-4D97-AF65-F5344CB8AC3E}">
        <p14:creationId xmlns:p14="http://schemas.microsoft.com/office/powerpoint/2010/main" val="52502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4424947" y="1243263"/>
            <a:ext cx="4261853" cy="4995611"/>
          </a:xfrm>
          <a:solidFill>
            <a:srgbClr val="CF5AB6"/>
          </a:solidFill>
        </p:spPr>
        <p:txBody>
          <a:bodyPr/>
          <a:lstStyle/>
          <a:p>
            <a:pPr lvl="0" algn="ctr"/>
            <a:r>
              <a:rPr lang="en-US" sz="2400" b="1" dirty="0">
                <a:solidFill>
                  <a:prstClr val="white"/>
                </a:solidFill>
              </a:rPr>
              <a:t>FACT</a:t>
            </a:r>
          </a:p>
          <a:p>
            <a:r>
              <a:rPr lang="en-US" dirty="0"/>
              <a:t>Explanation: New </a:t>
            </a:r>
            <a:r>
              <a:rPr lang="en-US" dirty="0" smtClean="0"/>
              <a:t>treatments under study are not always better than, or even as good as, standard treatments—and they may have unexpected side effects. Through a process called informed consent, participants learn about a study’s treatments and tests, and their possible benefits and risks, before deciding whether or not to participate.</a:t>
            </a:r>
          </a:p>
        </p:txBody>
      </p:sp>
      <p:sp>
        <p:nvSpPr>
          <p:cNvPr id="2" name="Slide Number Placeholder 1"/>
          <p:cNvSpPr>
            <a:spLocks noGrp="1"/>
          </p:cNvSpPr>
          <p:nvPr>
            <p:ph type="sldNum" sz="quarter" idx="12"/>
          </p:nvPr>
        </p:nvSpPr>
        <p:spPr>
          <a:xfrm>
            <a:off x="457200" y="6385480"/>
            <a:ext cx="701524" cy="449690"/>
          </a:xfrm>
        </p:spPr>
        <p:txBody>
          <a:bodyPr/>
          <a:lstStyle/>
          <a:p>
            <a:fld id="{CFE4BAC9-6D41-4691-9299-18EF07EF0177}" type="slidenum">
              <a:rPr lang="en-US" smtClean="0"/>
              <a:pPr/>
              <a:t>46</a:t>
            </a:fld>
            <a:endParaRPr lang="en-US" dirty="0"/>
          </a:p>
        </p:txBody>
      </p:sp>
      <p:sp>
        <p:nvSpPr>
          <p:cNvPr id="3" name="Text Placeholder 2"/>
          <p:cNvSpPr>
            <a:spLocks noGrp="1"/>
          </p:cNvSpPr>
          <p:nvPr>
            <p:ph type="body" sz="quarter" idx="11"/>
          </p:nvPr>
        </p:nvSpPr>
        <p:spPr/>
        <p:txBody>
          <a:bodyPr/>
          <a:lstStyle/>
          <a:p>
            <a:r>
              <a:rPr lang="en-US" dirty="0" smtClean="0"/>
              <a:t>New treatments may not always be better than standard treatments.</a:t>
            </a:r>
            <a:endParaRPr lang="en-US" dirty="0"/>
          </a:p>
        </p:txBody>
      </p:sp>
    </p:spTree>
    <p:extLst>
      <p:ext uri="{BB962C8B-B14F-4D97-AF65-F5344CB8AC3E}">
        <p14:creationId xmlns:p14="http://schemas.microsoft.com/office/powerpoint/2010/main" val="44711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solidFill>
            <a:srgbClr val="0C3690"/>
          </a:solidFill>
        </p:spPr>
        <p:txBody>
          <a:bodyPr/>
          <a:lstStyle/>
          <a:p>
            <a:pPr lvl="0" algn="ctr"/>
            <a:r>
              <a:rPr lang="en-US" sz="2400" b="1" dirty="0" smtClean="0">
                <a:solidFill>
                  <a:srgbClr val="FFFFFF"/>
                </a:solidFill>
              </a:rPr>
              <a:t>MYTH</a:t>
            </a:r>
          </a:p>
          <a:p>
            <a:pPr lvl="0" algn="ctr"/>
            <a:endParaRPr lang="en-US" sz="2400" b="1" dirty="0">
              <a:solidFill>
                <a:srgbClr val="FFFFFF"/>
              </a:solidFill>
            </a:endParaRPr>
          </a:p>
          <a:p>
            <a:r>
              <a:rPr lang="en-US" dirty="0"/>
              <a:t>Explanation: </a:t>
            </a:r>
            <a:r>
              <a:rPr lang="en-US" dirty="0" smtClean="0">
                <a:solidFill>
                  <a:srgbClr val="FFFFFF"/>
                </a:solidFill>
              </a:rPr>
              <a:t>People can benefit from clinical trials. In treatment trials, for example, participants receive high-quality cancer care and will be among the first to benefit if a new approach is proven to work.</a:t>
            </a:r>
          </a:p>
        </p:txBody>
      </p:sp>
      <p:sp>
        <p:nvSpPr>
          <p:cNvPr id="2" name="Slide Number Placeholder 1"/>
          <p:cNvSpPr>
            <a:spLocks noGrp="1"/>
          </p:cNvSpPr>
          <p:nvPr>
            <p:ph type="sldNum" sz="quarter" idx="12"/>
          </p:nvPr>
        </p:nvSpPr>
        <p:spPr>
          <a:xfrm>
            <a:off x="457200" y="6385480"/>
            <a:ext cx="701524" cy="449690"/>
          </a:xfrm>
        </p:spPr>
        <p:txBody>
          <a:bodyPr/>
          <a:lstStyle/>
          <a:p>
            <a:fld id="{CFE4BAC9-6D41-4691-9299-18EF07EF0177}" type="slidenum">
              <a:rPr lang="en-US" smtClean="0"/>
              <a:pPr/>
              <a:t>47</a:t>
            </a:fld>
            <a:endParaRPr lang="en-US" dirty="0"/>
          </a:p>
        </p:txBody>
      </p:sp>
      <p:sp>
        <p:nvSpPr>
          <p:cNvPr id="3" name="Text Placeholder 2"/>
          <p:cNvSpPr>
            <a:spLocks noGrp="1"/>
          </p:cNvSpPr>
          <p:nvPr>
            <p:ph type="body" sz="quarter" idx="11"/>
          </p:nvPr>
        </p:nvSpPr>
        <p:spPr/>
        <p:txBody>
          <a:bodyPr/>
          <a:lstStyle/>
          <a:p>
            <a:r>
              <a:rPr lang="en-US" dirty="0" smtClean="0"/>
              <a:t>There are no real benefits to participating in a clinical trial.</a:t>
            </a:r>
            <a:endParaRPr lang="en-US" dirty="0"/>
          </a:p>
        </p:txBody>
      </p:sp>
    </p:spTree>
    <p:extLst>
      <p:ext uri="{BB962C8B-B14F-4D97-AF65-F5344CB8AC3E}">
        <p14:creationId xmlns:p14="http://schemas.microsoft.com/office/powerpoint/2010/main" val="208714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4143375" y="1243264"/>
            <a:ext cx="4543425" cy="4882900"/>
          </a:xfrm>
          <a:solidFill>
            <a:srgbClr val="CF5AB6"/>
          </a:solidFill>
        </p:spPr>
        <p:txBody>
          <a:bodyPr/>
          <a:lstStyle/>
          <a:p>
            <a:pPr lvl="0" algn="ctr"/>
            <a:r>
              <a:rPr lang="en-US" sz="2400" b="1" dirty="0">
                <a:solidFill>
                  <a:prstClr val="white"/>
                </a:solidFill>
              </a:rPr>
              <a:t>FACT</a:t>
            </a:r>
          </a:p>
          <a:p>
            <a:r>
              <a:rPr lang="en-US" dirty="0"/>
              <a:t>Explanation: Researchers </a:t>
            </a:r>
            <a:r>
              <a:rPr lang="en-US" dirty="0" smtClean="0"/>
              <a:t>running the clinical trial are required by law to present and explain the study as part of the informed consent process. This process includes signing an informed consent document, discussing with the research team what the trial entails and understanding the</a:t>
            </a:r>
            <a:r>
              <a:rPr lang="en-US" dirty="0"/>
              <a:t> </a:t>
            </a:r>
            <a:r>
              <a:rPr lang="en-US" dirty="0" smtClean="0"/>
              <a:t>potential risks and benefits </a:t>
            </a:r>
            <a:br>
              <a:rPr lang="en-US" dirty="0" smtClean="0"/>
            </a:br>
            <a:r>
              <a:rPr lang="en-US" dirty="0" smtClean="0"/>
              <a:t> of participating.</a:t>
            </a:r>
          </a:p>
        </p:txBody>
      </p:sp>
      <p:sp>
        <p:nvSpPr>
          <p:cNvPr id="2" name="Slide Number Placeholder 1"/>
          <p:cNvSpPr>
            <a:spLocks noGrp="1"/>
          </p:cNvSpPr>
          <p:nvPr>
            <p:ph type="sldNum" sz="quarter" idx="12"/>
          </p:nvPr>
        </p:nvSpPr>
        <p:spPr>
          <a:xfrm>
            <a:off x="457200" y="6385480"/>
            <a:ext cx="701524" cy="449690"/>
          </a:xfrm>
        </p:spPr>
        <p:txBody>
          <a:bodyPr/>
          <a:lstStyle/>
          <a:p>
            <a:fld id="{CFE4BAC9-6D41-4691-9299-18EF07EF0177}" type="slidenum">
              <a:rPr lang="en-US" smtClean="0"/>
              <a:pPr/>
              <a:t>48</a:t>
            </a:fld>
            <a:endParaRPr lang="en-US" dirty="0"/>
          </a:p>
        </p:txBody>
      </p:sp>
      <p:sp>
        <p:nvSpPr>
          <p:cNvPr id="3" name="Text Placeholder 2"/>
          <p:cNvSpPr>
            <a:spLocks noGrp="1"/>
          </p:cNvSpPr>
          <p:nvPr>
            <p:ph type="body" sz="quarter" idx="11"/>
          </p:nvPr>
        </p:nvSpPr>
        <p:spPr/>
        <p:txBody>
          <a:bodyPr/>
          <a:lstStyle/>
          <a:p>
            <a:r>
              <a:rPr lang="en-US" dirty="0" smtClean="0"/>
              <a:t>A person can only sign up for a clinical trial if they agree to it.</a:t>
            </a:r>
            <a:endParaRPr lang="en-US" dirty="0"/>
          </a:p>
        </p:txBody>
      </p:sp>
    </p:spTree>
    <p:extLst>
      <p:ext uri="{BB962C8B-B14F-4D97-AF65-F5344CB8AC3E}">
        <p14:creationId xmlns:p14="http://schemas.microsoft.com/office/powerpoint/2010/main" val="366508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346269341"/>
              </p:ext>
            </p:extLst>
          </p:nvPr>
        </p:nvGraphicFramePr>
        <p:xfrm>
          <a:off x="4237788" y="1968500"/>
          <a:ext cx="4449011" cy="4225564"/>
        </p:xfrm>
        <a:graphic>
          <a:graphicData uri="http://schemas.openxmlformats.org/drawingml/2006/table">
            <a:tbl>
              <a:tblPr firstRow="1" bandRow="1">
                <a:tableStyleId>{93296810-A885-4BE3-A3E7-6D5BEEA58F35}</a:tableStyleId>
              </a:tblPr>
              <a:tblGrid>
                <a:gridCol w="2232528"/>
                <a:gridCol w="2216483"/>
              </a:tblGrid>
              <a:tr h="507751">
                <a:tc>
                  <a:txBody>
                    <a:bodyPr/>
                    <a:lstStyle/>
                    <a:p>
                      <a:pPr algn="ctr"/>
                      <a:r>
                        <a:rPr lang="en-US" dirty="0" smtClean="0">
                          <a:solidFill>
                            <a:schemeClr val="tx1"/>
                          </a:solidFill>
                        </a:rPr>
                        <a:t>Item</a:t>
                      </a:r>
                      <a:endParaRPr lang="en-US" dirty="0">
                        <a:solidFill>
                          <a:schemeClr val="tx1"/>
                        </a:solidFill>
                      </a:endParaRPr>
                    </a:p>
                  </a:txBody>
                  <a:tcPr marL="51224" marR="51224">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tcPr>
                </a:tc>
                <a:tc>
                  <a:txBody>
                    <a:bodyPr/>
                    <a:lstStyle/>
                    <a:p>
                      <a:pPr algn="ctr"/>
                      <a:r>
                        <a:rPr lang="en-US" dirty="0" smtClean="0">
                          <a:solidFill>
                            <a:srgbClr val="000000"/>
                          </a:solidFill>
                        </a:rPr>
                        <a:t>Notes</a:t>
                      </a:r>
                      <a:endParaRPr lang="en-US" dirty="0">
                        <a:solidFill>
                          <a:srgbClr val="000000"/>
                        </a:solidFill>
                      </a:endParaRPr>
                    </a:p>
                  </a:txBody>
                  <a:tcPr marL="51224" marR="51224">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tcPr>
                </a:tc>
              </a:tr>
              <a:tr h="507751">
                <a:tc>
                  <a:txBody>
                    <a:bodyPr/>
                    <a:lstStyle/>
                    <a:p>
                      <a:r>
                        <a:rPr lang="en-US" dirty="0" smtClean="0"/>
                        <a:t>Name / Age</a:t>
                      </a:r>
                      <a:endParaRPr lang="en-US" dirty="0"/>
                    </a:p>
                  </a:txBody>
                  <a:tcPr marL="51224" marR="51224" anchor="ct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noFill/>
                  </a:tcPr>
                </a:tc>
                <a:tc>
                  <a:txBody>
                    <a:bodyPr/>
                    <a:lstStyle/>
                    <a:p>
                      <a:endParaRPr lang="en-US" dirty="0"/>
                    </a:p>
                  </a:txBody>
                  <a:tcPr marL="51224" marR="51224">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noFill/>
                  </a:tcPr>
                </a:tc>
              </a:tr>
              <a:tr h="507751">
                <a:tc>
                  <a:txBody>
                    <a:bodyPr/>
                    <a:lstStyle/>
                    <a:p>
                      <a:r>
                        <a:rPr lang="en-US" dirty="0" smtClean="0"/>
                        <a:t>Clinical</a:t>
                      </a:r>
                      <a:r>
                        <a:rPr lang="en-US" baseline="0" dirty="0" smtClean="0"/>
                        <a:t> history</a:t>
                      </a:r>
                      <a:endParaRPr lang="en-US" dirty="0"/>
                    </a:p>
                  </a:txBody>
                  <a:tcPr marL="51224" marR="51224" anchor="ct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noFill/>
                  </a:tcPr>
                </a:tc>
                <a:tc>
                  <a:txBody>
                    <a:bodyPr/>
                    <a:lstStyle/>
                    <a:p>
                      <a:endParaRPr lang="en-US" dirty="0"/>
                    </a:p>
                  </a:txBody>
                  <a:tcPr marL="51224" marR="51224">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noFill/>
                  </a:tcPr>
                </a:tc>
              </a:tr>
              <a:tr h="599781">
                <a:tc>
                  <a:txBody>
                    <a:bodyPr/>
                    <a:lstStyle/>
                    <a:p>
                      <a:r>
                        <a:rPr lang="en-US" dirty="0" smtClean="0"/>
                        <a:t>Staging / Overall</a:t>
                      </a:r>
                      <a:r>
                        <a:rPr lang="en-US" baseline="0" dirty="0" smtClean="0"/>
                        <a:t> stage</a:t>
                      </a:r>
                      <a:endParaRPr lang="en-US" dirty="0"/>
                    </a:p>
                  </a:txBody>
                  <a:tcPr marL="51224" marR="51224" anchor="ct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noFill/>
                  </a:tcPr>
                </a:tc>
                <a:tc>
                  <a:txBody>
                    <a:bodyPr/>
                    <a:lstStyle/>
                    <a:p>
                      <a:endParaRPr lang="en-US" dirty="0"/>
                    </a:p>
                  </a:txBody>
                  <a:tcPr marL="51224" marR="51224">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noFill/>
                  </a:tcPr>
                </a:tc>
              </a:tr>
              <a:tr h="856830">
                <a:tc>
                  <a:txBody>
                    <a:bodyPr/>
                    <a:lstStyle/>
                    <a:p>
                      <a:r>
                        <a:rPr lang="en-US" dirty="0" smtClean="0"/>
                        <a:t>Estrogen</a:t>
                      </a:r>
                      <a:r>
                        <a:rPr lang="en-US" baseline="0" dirty="0" smtClean="0"/>
                        <a:t> / Progesterone receptor test</a:t>
                      </a:r>
                      <a:endParaRPr lang="en-US" dirty="0"/>
                    </a:p>
                  </a:txBody>
                  <a:tcPr marL="51224" marR="51224" anchor="ct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noFill/>
                  </a:tcPr>
                </a:tc>
                <a:tc>
                  <a:txBody>
                    <a:bodyPr/>
                    <a:lstStyle/>
                    <a:p>
                      <a:endParaRPr lang="en-US" dirty="0"/>
                    </a:p>
                  </a:txBody>
                  <a:tcPr marL="51224" marR="51224">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noFill/>
                  </a:tcPr>
                </a:tc>
              </a:tr>
              <a:tr h="507751">
                <a:tc>
                  <a:txBody>
                    <a:bodyPr/>
                    <a:lstStyle/>
                    <a:p>
                      <a:r>
                        <a:rPr lang="en-US" dirty="0" smtClean="0"/>
                        <a:t>HER2/</a:t>
                      </a:r>
                      <a:r>
                        <a:rPr lang="en-US" dirty="0" err="1" smtClean="0"/>
                        <a:t>neu</a:t>
                      </a:r>
                      <a:r>
                        <a:rPr lang="en-US" dirty="0" smtClean="0"/>
                        <a:t> test</a:t>
                      </a:r>
                      <a:endParaRPr lang="en-US" dirty="0"/>
                    </a:p>
                  </a:txBody>
                  <a:tcPr marL="51224" marR="51224" anchor="ct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noFill/>
                  </a:tcPr>
                </a:tc>
                <a:tc>
                  <a:txBody>
                    <a:bodyPr/>
                    <a:lstStyle/>
                    <a:p>
                      <a:endParaRPr lang="en-US" dirty="0"/>
                    </a:p>
                  </a:txBody>
                  <a:tcPr marL="51224" marR="51224">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noFill/>
                  </a:tcPr>
                </a:tc>
              </a:tr>
              <a:tr h="599781">
                <a:tc>
                  <a:txBody>
                    <a:bodyPr/>
                    <a:lstStyle/>
                    <a:p>
                      <a:r>
                        <a:rPr lang="en-US" dirty="0" smtClean="0"/>
                        <a:t>Treatment recommendations</a:t>
                      </a:r>
                      <a:endParaRPr lang="en-US" dirty="0"/>
                    </a:p>
                  </a:txBody>
                  <a:tcPr marL="51224" marR="51224" anchor="ct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noFill/>
                  </a:tcPr>
                </a:tc>
                <a:tc>
                  <a:txBody>
                    <a:bodyPr/>
                    <a:lstStyle/>
                    <a:p>
                      <a:endParaRPr lang="en-US" dirty="0"/>
                    </a:p>
                  </a:txBody>
                  <a:tcPr marL="51224" marR="51224">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rgbClr val="262626"/>
                      </a:solidFill>
                      <a:prstDash val="solid"/>
                      <a:round/>
                      <a:headEnd type="none" w="med" len="med"/>
                      <a:tailEnd type="none" w="med" len="med"/>
                    </a:lnB>
                    <a:noFill/>
                  </a:tcPr>
                </a:tc>
              </a:tr>
            </a:tbl>
          </a:graphicData>
        </a:graphic>
      </p:graphicFrame>
      <p:sp>
        <p:nvSpPr>
          <p:cNvPr id="2" name="Slide Number Placeholder 1"/>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49</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108890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1617128" y="2656835"/>
            <a:ext cx="5537201" cy="2394943"/>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buClr>
                <a:srgbClr val="262626">
                  <a:lumMod val="75000"/>
                  <a:lumOff val="25000"/>
                </a:srgbClr>
              </a:buClr>
              <a:buFont typeface="Arial" pitchFamily="34" charset="0"/>
              <a:buNone/>
            </a:pPr>
            <a:endParaRPr lang="en-US" dirty="0">
              <a:solidFill>
                <a:srgbClr val="262626">
                  <a:lumMod val="75000"/>
                  <a:lumOff val="25000"/>
                </a:srgbClr>
              </a:solidFill>
              <a:latin typeface="Century Gothic"/>
            </a:endParaRPr>
          </a:p>
        </p:txBody>
      </p:sp>
      <p:sp>
        <p:nvSpPr>
          <p:cNvPr id="7" name="Content Placeholder 6"/>
          <p:cNvSpPr>
            <a:spLocks noGrp="1"/>
          </p:cNvSpPr>
          <p:nvPr>
            <p:ph idx="1"/>
          </p:nvPr>
        </p:nvSpPr>
        <p:spPr>
          <a:xfrm>
            <a:off x="3905250" y="1968500"/>
            <a:ext cx="4781550" cy="4157663"/>
          </a:xfrm>
        </p:spPr>
        <p:txBody>
          <a:bodyPr/>
          <a:lstStyle/>
          <a:p>
            <a:r>
              <a:rPr lang="en-US" dirty="0" smtClean="0"/>
              <a:t>Dad </a:t>
            </a:r>
            <a:r>
              <a:rPr lang="en-US" dirty="0"/>
              <a:t>gave me a copy of mom’s pathology report but it doesn’t make any sense to me. I can tell it has a lot of useful information but what is it used for? </a:t>
            </a:r>
            <a:endParaRPr lang="en-US" dirty="0" smtClean="0"/>
          </a:p>
          <a:p>
            <a:r>
              <a:rPr lang="en-US" dirty="0" smtClean="0"/>
              <a:t>How </a:t>
            </a:r>
            <a:r>
              <a:rPr lang="en-US" dirty="0"/>
              <a:t>do I read it</a:t>
            </a:r>
            <a:r>
              <a:rPr lang="en-US" dirty="0" smtClean="0"/>
              <a:t>?</a:t>
            </a:r>
            <a:endParaRPr lang="en-US" dirty="0"/>
          </a:p>
        </p:txBody>
      </p:sp>
      <p:sp>
        <p:nvSpPr>
          <p:cNvPr id="2" name="Slide Number Placeholder 1"/>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5</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241811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1"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p:tgtEl>
                                          <p:spTgt spid="7">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7">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1"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p:tgtEl>
                                          <p:spTgt spid="7">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 name="Content Placeholder 2"/>
          <p:cNvSpPr txBox="1">
            <a:spLocks/>
          </p:cNvSpPr>
          <p:nvPr/>
        </p:nvSpPr>
        <p:spPr>
          <a:xfrm>
            <a:off x="1439333" y="2692400"/>
            <a:ext cx="6293556" cy="2438399"/>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lgn="ctr">
              <a:buNone/>
            </a:pPr>
            <a:endParaRPr lang="en-US" b="1" dirty="0"/>
          </a:p>
        </p:txBody>
      </p:sp>
      <p:sp>
        <p:nvSpPr>
          <p:cNvPr id="5" name="Content Placeholder 4"/>
          <p:cNvSpPr>
            <a:spLocks noGrp="1"/>
          </p:cNvSpPr>
          <p:nvPr>
            <p:ph idx="1"/>
          </p:nvPr>
        </p:nvSpPr>
        <p:spPr>
          <a:xfrm>
            <a:off x="2794001" y="3248526"/>
            <a:ext cx="5892800" cy="2877637"/>
          </a:xfrm>
        </p:spPr>
        <p:txBody>
          <a:bodyPr/>
          <a:lstStyle/>
          <a:p>
            <a:r>
              <a:rPr lang="en-US" dirty="0"/>
              <a:t>Review the pathology report for Sarah Williams and make a recommendation for treatment options based on her breast cancer and the handout </a:t>
            </a:r>
            <a:r>
              <a:rPr lang="en-US" b="1" i="1" dirty="0"/>
              <a:t>Treatment Choices by </a:t>
            </a:r>
            <a:r>
              <a:rPr lang="en-US" b="1" i="1" dirty="0" smtClean="0"/>
              <a:t>Stage</a:t>
            </a:r>
            <a:r>
              <a:rPr lang="en-US" dirty="0" smtClean="0"/>
              <a:t>  Justify </a:t>
            </a:r>
            <a:r>
              <a:rPr lang="en-US" dirty="0"/>
              <a:t>your recommendation for treatment based on what you learned today. </a:t>
            </a:r>
            <a:endParaRPr lang="en-US" b="1" dirty="0"/>
          </a:p>
          <a:p>
            <a:endParaRPr lang="en-US" dirty="0"/>
          </a:p>
        </p:txBody>
      </p:sp>
      <p:sp>
        <p:nvSpPr>
          <p:cNvPr id="2" name="Slide Number Placeholder 1"/>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50</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359973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51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Content Placeholder 2"/>
          <p:cNvSpPr txBox="1">
            <a:spLocks/>
          </p:cNvSpPr>
          <p:nvPr/>
        </p:nvSpPr>
        <p:spPr>
          <a:xfrm>
            <a:off x="1617128" y="2656835"/>
            <a:ext cx="5537201" cy="1971609"/>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a:lstStyle>
          <a:p>
            <a:pPr marL="0" indent="0">
              <a:buNone/>
            </a:pPr>
            <a:endParaRPr lang="en-US" dirty="0">
              <a:solidFill>
                <a:schemeClr val="tx1"/>
              </a:solidFill>
            </a:endParaRPr>
          </a:p>
        </p:txBody>
      </p:sp>
      <p:sp>
        <p:nvSpPr>
          <p:cNvPr id="4" name="Content Placeholder 3"/>
          <p:cNvSpPr>
            <a:spLocks noGrp="1"/>
          </p:cNvSpPr>
          <p:nvPr>
            <p:ph idx="1"/>
          </p:nvPr>
        </p:nvSpPr>
        <p:spPr>
          <a:xfrm>
            <a:off x="5093368" y="1968500"/>
            <a:ext cx="3593432" cy="4157663"/>
          </a:xfrm>
        </p:spPr>
        <p:txBody>
          <a:bodyPr/>
          <a:lstStyle/>
          <a:p>
            <a:r>
              <a:rPr lang="en-US" dirty="0">
                <a:solidFill>
                  <a:schemeClr val="tx1"/>
                </a:solidFill>
              </a:rPr>
              <a:t>Write a letter to a fictional patient who would be an ideal candidate for the study. The letter should describe the study </a:t>
            </a:r>
            <a:r>
              <a:rPr lang="en-US" dirty="0" smtClean="0">
                <a:solidFill>
                  <a:schemeClr val="tx1"/>
                </a:solidFill>
              </a:rPr>
              <a:t/>
            </a:r>
            <a:br>
              <a:rPr lang="en-US" dirty="0" smtClean="0">
                <a:solidFill>
                  <a:schemeClr val="tx1"/>
                </a:solidFill>
              </a:rPr>
            </a:br>
            <a:r>
              <a:rPr lang="en-US" dirty="0" smtClean="0">
                <a:solidFill>
                  <a:schemeClr val="tx1"/>
                </a:solidFill>
              </a:rPr>
              <a:t>and </a:t>
            </a:r>
            <a:r>
              <a:rPr lang="en-US" dirty="0">
                <a:solidFill>
                  <a:schemeClr val="tx1"/>
                </a:solidFill>
              </a:rPr>
              <a:t>summarize the risk and benefits. </a:t>
            </a:r>
          </a:p>
        </p:txBody>
      </p:sp>
      <p:sp>
        <p:nvSpPr>
          <p:cNvPr id="2" name="Slide Number Placeholder 1"/>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52</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411247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457200" y="6385480"/>
            <a:ext cx="701524" cy="449690"/>
          </a:xfrm>
        </p:spPr>
        <p:txBody>
          <a:bodyPr/>
          <a:lstStyle/>
          <a:p>
            <a:fld id="{CFE4BAC9-6D41-4691-9299-18EF07EF0177}" type="slidenum">
              <a:rPr lang="en-US" smtClean="0">
                <a:solidFill>
                  <a:prstClr val="black">
                    <a:lumMod val="65000"/>
                    <a:lumOff val="35000"/>
                  </a:prstClr>
                </a:solidFill>
                <a:latin typeface="Century Gothic"/>
              </a:rPr>
              <a:pPr/>
              <a:t>53</a:t>
            </a:fld>
            <a:endParaRPr lang="en-US">
              <a:solidFill>
                <a:prstClr val="black">
                  <a:lumMod val="65000"/>
                  <a:lumOff val="35000"/>
                </a:prstClr>
              </a:solidFill>
              <a:latin typeface="Century Gothic"/>
            </a:endParaRPr>
          </a:p>
        </p:txBody>
      </p:sp>
    </p:spTree>
    <p:extLst>
      <p:ext uri="{BB962C8B-B14F-4D97-AF65-F5344CB8AC3E}">
        <p14:creationId xmlns:p14="http://schemas.microsoft.com/office/powerpoint/2010/main" val="30876699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813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4159250" y="1968500"/>
            <a:ext cx="4527550" cy="4157663"/>
          </a:xfrm>
        </p:spPr>
        <p:txBody>
          <a:bodyPr/>
          <a:lstStyle/>
          <a:p>
            <a:pPr marL="0" indent="0">
              <a:buNone/>
            </a:pPr>
            <a:r>
              <a:rPr lang="en-US" dirty="0"/>
              <a:t>Pathology is the study and diagnosis of diseases in living things by examining tissues, organs, cells</a:t>
            </a:r>
            <a:r>
              <a:rPr lang="en-US" dirty="0" smtClean="0"/>
              <a:t>, and </a:t>
            </a:r>
            <a:r>
              <a:rPr lang="en-US" dirty="0"/>
              <a:t>fluids</a:t>
            </a:r>
            <a:r>
              <a:rPr lang="en-US" dirty="0" smtClean="0"/>
              <a:t>.</a:t>
            </a:r>
          </a:p>
        </p:txBody>
      </p:sp>
      <p:sp>
        <p:nvSpPr>
          <p:cNvPr id="2" name="Slide Number Placeholder 1"/>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7</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62061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4095750" y="1258810"/>
            <a:ext cx="4591050" cy="4867354"/>
          </a:xfrm>
        </p:spPr>
        <p:txBody>
          <a:bodyPr>
            <a:normAutofit/>
          </a:bodyPr>
          <a:lstStyle/>
          <a:p>
            <a:pPr marL="0" indent="0">
              <a:buNone/>
            </a:pPr>
            <a:r>
              <a:rPr lang="en-US" sz="2200" dirty="0"/>
              <a:t>Pathologists are doctors who study and diagnose diseases or conditions present in tissues, organs</a:t>
            </a:r>
            <a:r>
              <a:rPr lang="en-US" sz="2200" dirty="0" smtClean="0"/>
              <a:t>, cells </a:t>
            </a:r>
            <a:r>
              <a:rPr lang="en-US" sz="2200" dirty="0"/>
              <a:t>and fluids. </a:t>
            </a:r>
            <a:endParaRPr lang="en-US" sz="2200" dirty="0" smtClean="0"/>
          </a:p>
          <a:p>
            <a:pPr marL="0" indent="0">
              <a:buNone/>
            </a:pPr>
            <a:r>
              <a:rPr lang="en-US" sz="2200" dirty="0" smtClean="0"/>
              <a:t>To </a:t>
            </a:r>
            <a:r>
              <a:rPr lang="en-US" sz="2200" dirty="0"/>
              <a:t>become a pathologist, a person goes to college for 4 years, medical school for </a:t>
            </a:r>
            <a:r>
              <a:rPr lang="en-US" sz="2200" dirty="0" smtClean="0"/>
              <a:t>4 years</a:t>
            </a:r>
            <a:r>
              <a:rPr lang="en-US" sz="2200" dirty="0"/>
              <a:t>, and then completes a 4-5 year residency. </a:t>
            </a:r>
            <a:endParaRPr lang="en-US" sz="2200" dirty="0" smtClean="0"/>
          </a:p>
        </p:txBody>
      </p:sp>
      <p:sp>
        <p:nvSpPr>
          <p:cNvPr id="2" name="Slide Number Placeholder 1"/>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8</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386885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p:tgtEl>
                                          <p:spTgt spid="8">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3905250" y="1968500"/>
            <a:ext cx="4781550" cy="4157663"/>
          </a:xfrm>
        </p:spPr>
        <p:txBody>
          <a:bodyPr>
            <a:normAutofit/>
          </a:bodyPr>
          <a:lstStyle/>
          <a:p>
            <a:pPr marL="0" indent="0">
              <a:buNone/>
            </a:pPr>
            <a:r>
              <a:rPr lang="en-US" dirty="0" smtClean="0"/>
              <a:t>Additional </a:t>
            </a:r>
            <a:r>
              <a:rPr lang="en-US" dirty="0"/>
              <a:t>years of study are added if the </a:t>
            </a:r>
            <a:r>
              <a:rPr lang="en-US" dirty="0" smtClean="0"/>
              <a:t>person wants </a:t>
            </a:r>
            <a:r>
              <a:rPr lang="en-US" dirty="0"/>
              <a:t>to specialize in a particular branch of pathology, such as forensics. They generally work </a:t>
            </a:r>
            <a:r>
              <a:rPr lang="en-US" dirty="0" smtClean="0"/>
              <a:t>in hospitals </a:t>
            </a:r>
            <a:r>
              <a:rPr lang="en-US" dirty="0"/>
              <a:t>or medical centers with extensive laboratory equipment. </a:t>
            </a:r>
            <a:endParaRPr lang="en-US" dirty="0" smtClean="0"/>
          </a:p>
        </p:txBody>
      </p:sp>
      <p:sp>
        <p:nvSpPr>
          <p:cNvPr id="2" name="Slide Number Placeholder 1"/>
          <p:cNvSpPr>
            <a:spLocks noGrp="1"/>
          </p:cNvSpPr>
          <p:nvPr>
            <p:ph type="sldNum" sz="quarter" idx="10"/>
          </p:nvPr>
        </p:nvSpPr>
        <p:spPr>
          <a:xfrm>
            <a:off x="457200" y="6385480"/>
            <a:ext cx="701524" cy="449690"/>
          </a:xfrm>
        </p:spPr>
        <p:txBody>
          <a:bodyPr/>
          <a:lstStyle/>
          <a:p>
            <a:fld id="{CFE4BAC9-6D41-4691-9299-18EF07EF0177}" type="slidenum">
              <a:rPr lang="en-US" smtClean="0">
                <a:solidFill>
                  <a:srgbClr val="262626">
                    <a:lumMod val="65000"/>
                    <a:lumOff val="35000"/>
                  </a:srgbClr>
                </a:solidFill>
                <a:latin typeface="Century Gothic"/>
              </a:rPr>
              <a:pPr/>
              <a:t>9</a:t>
            </a:fld>
            <a:endParaRPr lang="en-US" dirty="0">
              <a:solidFill>
                <a:srgbClr val="262626">
                  <a:lumMod val="65000"/>
                  <a:lumOff val="35000"/>
                </a:srgbClr>
              </a:solidFill>
              <a:latin typeface="Century Gothic"/>
            </a:endParaRPr>
          </a:p>
        </p:txBody>
      </p:sp>
    </p:spTree>
    <p:extLst>
      <p:ext uri="{BB962C8B-B14F-4D97-AF65-F5344CB8AC3E}">
        <p14:creationId xmlns:p14="http://schemas.microsoft.com/office/powerpoint/2010/main" val="11564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theme/theme1.xml><?xml version="1.0" encoding="utf-8"?>
<a:theme xmlns:a="http://schemas.openxmlformats.org/drawingml/2006/main" name="discovery ed cancer">
  <a:themeElements>
    <a:clrScheme name="Hortonworks">
      <a:dk1>
        <a:srgbClr val="262626"/>
      </a:dk1>
      <a:lt1>
        <a:sysClr val="window" lastClr="FFFFFF"/>
      </a:lt1>
      <a:dk2>
        <a:srgbClr val="5AB51E"/>
      </a:dk2>
      <a:lt2>
        <a:srgbClr val="E1F0D8"/>
      </a:lt2>
      <a:accent1>
        <a:srgbClr val="1B491C"/>
      </a:accent1>
      <a:accent2>
        <a:srgbClr val="35566A"/>
      </a:accent2>
      <a:accent3>
        <a:srgbClr val="0C3690"/>
      </a:accent3>
      <a:accent4>
        <a:srgbClr val="FF7000"/>
      </a:accent4>
      <a:accent5>
        <a:srgbClr val="757575"/>
      </a:accent5>
      <a:accent6>
        <a:srgbClr val="929292"/>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ivider">
  <a:themeElements>
    <a:clrScheme name="Hortonworks">
      <a:dk1>
        <a:srgbClr val="262626"/>
      </a:dk1>
      <a:lt1>
        <a:sysClr val="window" lastClr="FFFFFF"/>
      </a:lt1>
      <a:dk2>
        <a:srgbClr val="5AB51E"/>
      </a:dk2>
      <a:lt2>
        <a:srgbClr val="E1F0D8"/>
      </a:lt2>
      <a:accent1>
        <a:srgbClr val="1B491C"/>
      </a:accent1>
      <a:accent2>
        <a:srgbClr val="35566A"/>
      </a:accent2>
      <a:accent3>
        <a:srgbClr val="0C3690"/>
      </a:accent3>
      <a:accent4>
        <a:srgbClr val="FF7000"/>
      </a:accent4>
      <a:accent5>
        <a:srgbClr val="757575"/>
      </a:accent5>
      <a:accent6>
        <a:srgbClr val="929292"/>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discovery ed cancer.thmx</Template>
  <TotalTime>31000</TotalTime>
  <Words>5483</Words>
  <Application>Microsoft Macintosh PowerPoint</Application>
  <PresentationFormat>On-screen Show (4:3)</PresentationFormat>
  <Paragraphs>495</Paragraphs>
  <Slides>53</Slides>
  <Notes>53</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53</vt:i4>
      </vt:variant>
    </vt:vector>
  </HeadingPairs>
  <TitlesOfParts>
    <vt:vector size="63" baseType="lpstr">
      <vt:lpstr>Arial</vt:lpstr>
      <vt:lpstr>Calibri</vt:lpstr>
      <vt:lpstr>Calisto MT</vt:lpstr>
      <vt:lpstr>Century Gothic</vt:lpstr>
      <vt:lpstr>MS PGothic</vt:lpstr>
      <vt:lpstr>Myriad Pro</vt:lpstr>
      <vt:lpstr>Times New Roman</vt:lpstr>
      <vt:lpstr>Wingdings</vt:lpstr>
      <vt:lpstr>discovery ed cancer</vt:lpstr>
      <vt:lpstr>Divider</vt:lpstr>
      <vt:lpstr>Pre-Lesson Prep Assignment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Agate Publishing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  What is Breast Cancer</dc:title>
  <dc:creator>Agate5</dc:creator>
  <cp:lastModifiedBy>Microsoft Office User</cp:lastModifiedBy>
  <cp:revision>308</cp:revision>
  <dcterms:created xsi:type="dcterms:W3CDTF">2015-10-20T15:42:57Z</dcterms:created>
  <dcterms:modified xsi:type="dcterms:W3CDTF">2016-04-27T20:23:46Z</dcterms:modified>
</cp:coreProperties>
</file>