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 id="2147483690" r:id="rId2"/>
    <p:sldMasterId id="2147483709" r:id="rId3"/>
  </p:sldMasterIdLst>
  <p:notesMasterIdLst>
    <p:notesMasterId r:id="rId37"/>
  </p:notesMasterIdLst>
  <p:handoutMasterIdLst>
    <p:handoutMasterId r:id="rId38"/>
  </p:handoutMasterIdLst>
  <p:sldIdLst>
    <p:sldId id="317" r:id="rId4"/>
    <p:sldId id="318" r:id="rId5"/>
    <p:sldId id="335" r:id="rId6"/>
    <p:sldId id="324" r:id="rId7"/>
    <p:sldId id="336" r:id="rId8"/>
    <p:sldId id="262" r:id="rId9"/>
    <p:sldId id="322" r:id="rId10"/>
    <p:sldId id="349" r:id="rId11"/>
    <p:sldId id="354" r:id="rId12"/>
    <p:sldId id="371" r:id="rId13"/>
    <p:sldId id="370" r:id="rId14"/>
    <p:sldId id="356" r:id="rId15"/>
    <p:sldId id="360" r:id="rId16"/>
    <p:sldId id="361" r:id="rId17"/>
    <p:sldId id="362" r:id="rId18"/>
    <p:sldId id="363" r:id="rId19"/>
    <p:sldId id="364" r:id="rId20"/>
    <p:sldId id="365" r:id="rId21"/>
    <p:sldId id="366" r:id="rId22"/>
    <p:sldId id="367" r:id="rId23"/>
    <p:sldId id="368" r:id="rId24"/>
    <p:sldId id="298" r:id="rId25"/>
    <p:sldId id="325" r:id="rId26"/>
    <p:sldId id="328" r:id="rId27"/>
    <p:sldId id="327" r:id="rId28"/>
    <p:sldId id="326" r:id="rId29"/>
    <p:sldId id="297" r:id="rId30"/>
    <p:sldId id="275" r:id="rId31"/>
    <p:sldId id="331" r:id="rId32"/>
    <p:sldId id="277" r:id="rId33"/>
    <p:sldId id="337" r:id="rId34"/>
    <p:sldId id="347" r:id="rId35"/>
    <p:sldId id="3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Schlesinger" initials="DS"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B4D2A6"/>
    <a:srgbClr val="97C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167" autoAdjust="0"/>
    <p:restoredTop sz="84068" autoAdjust="0"/>
  </p:normalViewPr>
  <p:slideViewPr>
    <p:cSldViewPr snapToGrid="0" snapToObjects="1">
      <p:cViewPr>
        <p:scale>
          <a:sx n="70" d="100"/>
          <a:sy n="70" d="100"/>
        </p:scale>
        <p:origin x="376" y="864"/>
      </p:cViewPr>
      <p:guideLst>
        <p:guide orient="horz" pos="2160"/>
        <p:guide pos="2880"/>
      </p:guideLst>
    </p:cSldViewPr>
  </p:slideViewPr>
  <p:outlineViewPr>
    <p:cViewPr>
      <p:scale>
        <a:sx n="33" d="100"/>
        <a:sy n="33" d="100"/>
      </p:scale>
      <p:origin x="0" y="17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010F82-CA1A-844E-8432-327AD1FA2801}" type="datetimeFigureOut">
              <a:rPr lang="en-US" smtClean="0"/>
              <a:t>8/18/16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B27A7D-B5D9-6C43-AD83-4D0FDB252927}" type="slidenum">
              <a:rPr lang="en-US" smtClean="0"/>
              <a:t>‹#›</a:t>
            </a:fld>
            <a:endParaRPr lang="en-US"/>
          </a:p>
        </p:txBody>
      </p:sp>
    </p:spTree>
    <p:extLst>
      <p:ext uri="{BB962C8B-B14F-4D97-AF65-F5344CB8AC3E}">
        <p14:creationId xmlns:p14="http://schemas.microsoft.com/office/powerpoint/2010/main" val="40887619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C77A7-0F86-9C4C-8197-A8114BDFF190}" type="datetimeFigureOut">
              <a:rPr lang="en-US" smtClean="0"/>
              <a:t>8/18/16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2054D-6FB6-4543-A583-F8AB5BACC237}" type="slidenum">
              <a:rPr lang="en-US" smtClean="0"/>
              <a:t>‹#›</a:t>
            </a:fld>
            <a:endParaRPr lang="en-US"/>
          </a:p>
        </p:txBody>
      </p:sp>
    </p:spTree>
    <p:extLst>
      <p:ext uri="{BB962C8B-B14F-4D97-AF65-F5344CB8AC3E}">
        <p14:creationId xmlns:p14="http://schemas.microsoft.com/office/powerpoint/2010/main" val="3323864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r>
              <a:rPr lang="en-US" baseline="0" dirty="0" smtClean="0"/>
              <a:t>Doctors and nurses collect samples for analysis. These samples are sent to pathology labs where specialists investigate the samples for information about the patient’s health. Doctors use the pathologist’s analysis to determine the best course of care and to keep patients informed about their illness.</a:t>
            </a:r>
          </a:p>
          <a:p>
            <a:endParaRPr lang="en-US" b="1" baseline="0" dirty="0" smtClean="0"/>
          </a:p>
          <a:p>
            <a:r>
              <a:rPr lang="en-US" b="1" baseline="0" dirty="0" smtClean="0"/>
              <a:t>Optional Learning Activity</a:t>
            </a:r>
          </a:p>
          <a:p>
            <a:r>
              <a:rPr lang="en-US" baseline="0" dirty="0" smtClean="0"/>
              <a:t>Have students work in pairs or small groups to research what pathologists do using the questions below as a guide. Have students share their findings. </a:t>
            </a:r>
          </a:p>
          <a:p>
            <a:r>
              <a:rPr lang="en-US" baseline="0" dirty="0" smtClean="0"/>
              <a:t>Optional resource: What is Pathology? Retrieved from http://www.news-medical.net/health/What-is-Pathology.aspx </a:t>
            </a:r>
          </a:p>
          <a:p>
            <a:endParaRPr lang="en-US" baseline="0" dirty="0" smtClean="0"/>
          </a:p>
          <a:p>
            <a:pPr marL="171450" indent="-171450">
              <a:buFont typeface="Arial"/>
              <a:buChar char="•"/>
            </a:pPr>
            <a:r>
              <a:rPr lang="en-US" baseline="0" dirty="0" smtClean="0"/>
              <a:t>Are pathologists doctors?</a:t>
            </a:r>
          </a:p>
          <a:p>
            <a:pPr marL="171450" indent="-171450">
              <a:buFont typeface="Arial"/>
              <a:buChar char="•"/>
            </a:pPr>
            <a:r>
              <a:rPr lang="en-US" baseline="0" dirty="0" smtClean="0"/>
              <a:t>Where do they work?</a:t>
            </a:r>
          </a:p>
          <a:p>
            <a:pPr marL="171450" indent="-171450">
              <a:buFont typeface="Arial"/>
              <a:buChar char="•"/>
            </a:pPr>
            <a:r>
              <a:rPr lang="en-US" baseline="0" dirty="0" smtClean="0"/>
              <a:t>Do pathologists work exclusively with cancer patients?</a:t>
            </a:r>
          </a:p>
          <a:p>
            <a:pPr marL="171450" indent="-171450">
              <a:buFont typeface="Arial"/>
              <a:buChar char="•"/>
            </a:pPr>
            <a:r>
              <a:rPr lang="en-US" baseline="0" dirty="0" smtClean="0"/>
              <a:t>What do pathologists do?</a:t>
            </a:r>
          </a:p>
          <a:p>
            <a:pPr marL="171450" indent="-171450">
              <a:buFont typeface="Arial"/>
              <a:buChar char="•"/>
            </a:pPr>
            <a:r>
              <a:rPr lang="en-US" baseline="0" dirty="0" smtClean="0"/>
              <a:t>How do pathologists help patient-care teams?</a:t>
            </a:r>
          </a:p>
        </p:txBody>
      </p:sp>
      <p:sp>
        <p:nvSpPr>
          <p:cNvPr id="4" name="Slide Number Placeholder 3"/>
          <p:cNvSpPr>
            <a:spLocks noGrp="1"/>
          </p:cNvSpPr>
          <p:nvPr>
            <p:ph type="sldNum" sz="quarter" idx="10"/>
          </p:nvPr>
        </p:nvSpPr>
        <p:spPr/>
        <p:txBody>
          <a:bodyPr/>
          <a:lstStyle/>
          <a:p>
            <a:fld id="{EE32054D-6FB6-4543-A583-F8AB5BACC237}" type="slidenum">
              <a:rPr lang="en-US" smtClean="0"/>
              <a:t>10</a:t>
            </a:fld>
            <a:endParaRPr lang="en-US"/>
          </a:p>
        </p:txBody>
      </p:sp>
    </p:spTree>
    <p:extLst>
      <p:ext uri="{BB962C8B-B14F-4D97-AF65-F5344CB8AC3E}">
        <p14:creationId xmlns:p14="http://schemas.microsoft.com/office/powerpoint/2010/main" val="359347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r>
              <a:rPr lang="en-US" baseline="0" dirty="0" smtClean="0"/>
              <a:t>Doctors and nurses collect samples for analysis. These samples are sent to pathology labs where specialists investigate the samples for information about the patient’s health. Doctors use the pathologist’s analysis to determine the best course of care and to keep patients informed about their illness.</a:t>
            </a:r>
          </a:p>
          <a:p>
            <a:endParaRPr lang="en-US" b="1" baseline="0" dirty="0" smtClean="0"/>
          </a:p>
          <a:p>
            <a:r>
              <a:rPr lang="en-US" b="1" baseline="0" dirty="0" smtClean="0"/>
              <a:t>Optional Learning Activity</a:t>
            </a:r>
          </a:p>
          <a:p>
            <a:r>
              <a:rPr lang="en-US" baseline="0" dirty="0" smtClean="0"/>
              <a:t>Have students work in pairs or small groups to research what pathologists do using the questions below as a guide. Have students share their findings. </a:t>
            </a:r>
          </a:p>
          <a:p>
            <a:r>
              <a:rPr lang="en-US" baseline="0" dirty="0" smtClean="0"/>
              <a:t>Optional resource: What is Pathology? Retrieved from http://www.news-medical.net/health/What-is-Pathology.aspx </a:t>
            </a:r>
          </a:p>
          <a:p>
            <a:endParaRPr lang="en-US" baseline="0" dirty="0" smtClean="0"/>
          </a:p>
          <a:p>
            <a:pPr marL="171450" indent="-171450">
              <a:buFont typeface="Arial"/>
              <a:buChar char="•"/>
            </a:pPr>
            <a:r>
              <a:rPr lang="en-US" baseline="0" dirty="0" smtClean="0"/>
              <a:t>Are pathologists doctors?</a:t>
            </a:r>
          </a:p>
          <a:p>
            <a:pPr marL="171450" indent="-171450">
              <a:buFont typeface="Arial"/>
              <a:buChar char="•"/>
            </a:pPr>
            <a:r>
              <a:rPr lang="en-US" baseline="0" dirty="0" smtClean="0"/>
              <a:t>Where do they work?</a:t>
            </a:r>
          </a:p>
          <a:p>
            <a:pPr marL="171450" indent="-171450">
              <a:buFont typeface="Arial"/>
              <a:buChar char="•"/>
            </a:pPr>
            <a:r>
              <a:rPr lang="en-US" baseline="0" dirty="0" smtClean="0"/>
              <a:t>Do pathologists work exclusively with cancer patients?</a:t>
            </a:r>
          </a:p>
          <a:p>
            <a:pPr marL="171450" indent="-171450">
              <a:buFont typeface="Arial"/>
              <a:buChar char="•"/>
            </a:pPr>
            <a:r>
              <a:rPr lang="en-US" baseline="0" dirty="0" smtClean="0"/>
              <a:t>What do pathologists do?</a:t>
            </a:r>
          </a:p>
          <a:p>
            <a:pPr marL="171450" indent="-171450">
              <a:buFont typeface="Arial"/>
              <a:buChar char="•"/>
            </a:pPr>
            <a:r>
              <a:rPr lang="en-US" baseline="0" dirty="0" smtClean="0"/>
              <a:t>How do pathologists help patient-care teams?</a:t>
            </a: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59347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Note that ultrasounds</a:t>
            </a:r>
            <a:r>
              <a:rPr lang="en-US" b="0" baseline="0" dirty="0" smtClean="0"/>
              <a:t> are sometimes used to help guide biopsy needles to targeted areas within the breast tissue. You may also want to make the connection that this technology is the same method that is used to get early images of a developing fetus within a pregnant woman. The wand that emits the ultrasonic waves is called a transducer.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 conduct an ultrasound,</a:t>
            </a:r>
            <a:r>
              <a:rPr lang="en-US" sz="1200" baseline="0" dirty="0" smtClean="0"/>
              <a:t> </a:t>
            </a:r>
            <a:r>
              <a:rPr lang="en-US" sz="1200" dirty="0" smtClean="0"/>
              <a:t>a medical professional will cover the skin with a lubricating gel and then</a:t>
            </a:r>
            <a:r>
              <a:rPr lang="en-US" sz="1200" baseline="0" dirty="0" smtClean="0"/>
              <a:t> </a:t>
            </a:r>
            <a:r>
              <a:rPr lang="en-US" sz="1200" dirty="0" smtClean="0"/>
              <a:t>use a wand to direct the sound waves.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a:spcBef>
                <a:spcPts val="0"/>
              </a:spcBef>
            </a:pPr>
            <a:r>
              <a:rPr lang="en-US" sz="1200" dirty="0" smtClean="0"/>
              <a:t>Ultrasounds are not part of regular screenings.</a:t>
            </a:r>
            <a:r>
              <a:rPr lang="en-US" sz="1200" baseline="0" dirty="0" smtClean="0"/>
              <a:t> </a:t>
            </a:r>
            <a:r>
              <a:rPr lang="en-US" sz="1200" dirty="0" smtClean="0"/>
              <a:t>They are an additional diagnostic tool</a:t>
            </a:r>
          </a:p>
        </p:txBody>
      </p:sp>
      <p:sp>
        <p:nvSpPr>
          <p:cNvPr id="4" name="Slide Number Placeholder 3"/>
          <p:cNvSpPr>
            <a:spLocks noGrp="1"/>
          </p:cNvSpPr>
          <p:nvPr>
            <p:ph type="sldNum" sz="quarter" idx="10"/>
          </p:nvPr>
        </p:nvSpPr>
        <p:spPr/>
        <p:txBody>
          <a:bodyPr/>
          <a:lstStyle/>
          <a:p>
            <a:fld id="{EE32054D-6FB6-4543-A583-F8AB5BACC237}" type="slidenum">
              <a:rPr lang="en-US" smtClean="0"/>
              <a:t>12</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b="1" dirty="0" smtClean="0"/>
          </a:p>
          <a:p>
            <a:r>
              <a:rPr lang="en-US" b="1" dirty="0" smtClean="0"/>
              <a:t>Lesson Activity</a:t>
            </a:r>
          </a:p>
          <a:p>
            <a:r>
              <a:rPr lang="en-US" dirty="0" smtClean="0"/>
              <a:t>Allow</a:t>
            </a:r>
            <a:r>
              <a:rPr lang="en-US" baseline="0" dirty="0" smtClean="0"/>
              <a:t> students some time to review the notes they took in their graphic organizers. Then</a:t>
            </a:r>
            <a:r>
              <a:rPr lang="en-US" dirty="0" smtClean="0"/>
              <a:t>, lead them through</a:t>
            </a:r>
            <a:r>
              <a:rPr lang="en-US" baseline="0" dirty="0" smtClean="0"/>
              <a:t> these review exercises as a form of guided practice for the independent practice they will perform for the class’s writing assignments. For each of the following slides, present the slide to the class, invite volunteers to share an answer, and then reveal the correct answer. </a:t>
            </a:r>
          </a:p>
        </p:txBody>
      </p:sp>
      <p:sp>
        <p:nvSpPr>
          <p:cNvPr id="4" name="Slide Number Placeholder 3"/>
          <p:cNvSpPr>
            <a:spLocks noGrp="1"/>
          </p:cNvSpPr>
          <p:nvPr>
            <p:ph type="sldNum" sz="quarter" idx="10"/>
          </p:nvPr>
        </p:nvSpPr>
        <p:spPr/>
        <p:txBody>
          <a:bodyPr/>
          <a:lstStyle/>
          <a:p>
            <a:fld id="{EE32054D-6FB6-4543-A583-F8AB5BACC237}" type="slidenum">
              <a:rPr lang="en-US" smtClean="0"/>
              <a:t>13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Mammogram</a:t>
            </a:r>
            <a:endParaRPr lang="en-US" b="1" baseline="0" dirty="0" smtClean="0"/>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14</a:t>
            </a:fld>
            <a:endParaRPr lang="en-US"/>
          </a:p>
        </p:txBody>
      </p:sp>
    </p:spTree>
    <p:extLst>
      <p:ext uri="{BB962C8B-B14F-4D97-AF65-F5344CB8AC3E}">
        <p14:creationId xmlns:p14="http://schemas.microsoft.com/office/powerpoint/2010/main" val="214031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MRI</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15</a:t>
            </a:fld>
            <a:endParaRPr lang="en-US"/>
          </a:p>
        </p:txBody>
      </p:sp>
    </p:spTree>
    <p:extLst>
      <p:ext uri="{BB962C8B-B14F-4D97-AF65-F5344CB8AC3E}">
        <p14:creationId xmlns:p14="http://schemas.microsoft.com/office/powerpoint/2010/main" val="2140310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Mammogram</a:t>
            </a:r>
          </a:p>
          <a:p>
            <a:endParaRPr lang="en-US" baseline="0"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16</a:t>
            </a:fld>
            <a:endParaRPr lang="en-US"/>
          </a:p>
        </p:txBody>
      </p:sp>
    </p:spTree>
    <p:extLst>
      <p:ext uri="{BB962C8B-B14F-4D97-AF65-F5344CB8AC3E}">
        <p14:creationId xmlns:p14="http://schemas.microsoft.com/office/powerpoint/2010/main" val="214031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Biopsy</a:t>
            </a:r>
          </a:p>
          <a:p>
            <a:endParaRPr lang="en-US" baseline="0"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17</a:t>
            </a:fld>
            <a:endParaRPr lang="en-US"/>
          </a:p>
        </p:txBody>
      </p:sp>
    </p:spTree>
    <p:extLst>
      <p:ext uri="{BB962C8B-B14F-4D97-AF65-F5344CB8AC3E}">
        <p14:creationId xmlns:p14="http://schemas.microsoft.com/office/powerpoint/2010/main" val="2140310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Ultrasound</a:t>
            </a:r>
          </a:p>
          <a:p>
            <a:endParaRPr lang="en-US" baseline="0"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18</a:t>
            </a:fld>
            <a:endParaRPr lang="en-US"/>
          </a:p>
        </p:txBody>
      </p:sp>
    </p:spTree>
    <p:extLst>
      <p:ext uri="{BB962C8B-B14F-4D97-AF65-F5344CB8AC3E}">
        <p14:creationId xmlns:p14="http://schemas.microsoft.com/office/powerpoint/2010/main" val="2140310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False. An excisional surgical biopsy may have the objective of removing an entire lump or area, but other types of biopsies, including incisional biopsies or fine needle aspirations extract only a small amount of a particular area.</a:t>
            </a:r>
          </a:p>
        </p:txBody>
      </p:sp>
      <p:sp>
        <p:nvSpPr>
          <p:cNvPr id="4" name="Slide Number Placeholder 3"/>
          <p:cNvSpPr>
            <a:spLocks noGrp="1"/>
          </p:cNvSpPr>
          <p:nvPr>
            <p:ph type="sldNum" sz="quarter" idx="10"/>
          </p:nvPr>
        </p:nvSpPr>
        <p:spPr/>
        <p:txBody>
          <a:bodyPr/>
          <a:lstStyle/>
          <a:p>
            <a:fld id="{EE32054D-6FB6-4543-A583-F8AB5BACC237}" type="slidenum">
              <a:rPr lang="en-US" smtClean="0"/>
              <a:t>19</a:t>
            </a:fld>
            <a:endParaRPr lang="en-US"/>
          </a:p>
        </p:txBody>
      </p:sp>
    </p:spTree>
    <p:extLst>
      <p:ext uri="{BB962C8B-B14F-4D97-AF65-F5344CB8AC3E}">
        <p14:creationId xmlns:p14="http://schemas.microsoft.com/office/powerpoint/2010/main" val="149025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Lesson Summary: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investigate early detection plans and explore the various diagnostic tools used in breast cancer detection and tracking by building an online directory using wiki technology. </a:t>
            </a: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Lesson Duration: </a:t>
            </a:r>
            <a:r>
              <a:rPr lang="en-US" sz="1200" kern="1200" dirty="0" smtClean="0">
                <a:solidFill>
                  <a:schemeClr val="tx1"/>
                </a:solidFill>
                <a:effectLst/>
                <a:latin typeface="+mn-lt"/>
                <a:ea typeface="+mn-ea"/>
                <a:cs typeface="+mn-cs"/>
              </a:rPr>
              <a:t>One or two 45-60 minute class periods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a:t>
            </a:fld>
            <a:endParaRPr lang="en-US"/>
          </a:p>
        </p:txBody>
      </p:sp>
    </p:spTree>
    <p:extLst>
      <p:ext uri="{BB962C8B-B14F-4D97-AF65-F5344CB8AC3E}">
        <p14:creationId xmlns:p14="http://schemas.microsoft.com/office/powerpoint/2010/main" val="2128321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False. Pathologists analyze biopsies. Radiologists interpret X-rays and MRI results.</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20</a:t>
            </a:fld>
            <a:endParaRPr lang="en-US"/>
          </a:p>
        </p:txBody>
      </p:sp>
    </p:spTree>
    <p:extLst>
      <p:ext uri="{BB962C8B-B14F-4D97-AF65-F5344CB8AC3E}">
        <p14:creationId xmlns:p14="http://schemas.microsoft.com/office/powerpoint/2010/main" val="1490250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Correct Answer:</a:t>
            </a:r>
          </a:p>
          <a:p>
            <a:r>
              <a:rPr lang="en-US" baseline="0" dirty="0" smtClean="0"/>
              <a:t>True. Ultrasound technology can be helped to guide a needle to a lump in a breast that is difficult to palpate, or feel, or when lumps are difficult to identify on a mammogram.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21</a:t>
            </a:fld>
            <a:endParaRPr lang="en-US"/>
          </a:p>
        </p:txBody>
      </p:sp>
    </p:spTree>
    <p:extLst>
      <p:ext uri="{BB962C8B-B14F-4D97-AF65-F5344CB8AC3E}">
        <p14:creationId xmlns:p14="http://schemas.microsoft.com/office/powerpoint/2010/main" val="1490250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Divide the class into small groups (one for each diagnostic procedure: mammogram, ultrasound, MRI, and biopsy). If necessary,</a:t>
            </a:r>
            <a:r>
              <a:rPr lang="en-US" sz="1200" kern="1200" baseline="0" dirty="0" smtClean="0">
                <a:solidFill>
                  <a:schemeClr val="tx1"/>
                </a:solidFill>
                <a:effectLst/>
                <a:latin typeface="+mn-lt"/>
                <a:ea typeface="+mn-ea"/>
                <a:cs typeface="+mn-cs"/>
              </a:rPr>
              <a:t> assign diagnostic tools to more than one group.</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Group Project Option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activity could be modified by asking students to create a multimedia presentation instead of a wiki. Students can use online slide makers or video tools and create a voiceover narration to</a:t>
            </a:r>
            <a:r>
              <a:rPr lang="en-US" sz="1200" kern="1200" baseline="0" dirty="0" smtClean="0">
                <a:solidFill>
                  <a:schemeClr val="tx1"/>
                </a:solidFill>
                <a:effectLst/>
                <a:latin typeface="+mn-lt"/>
                <a:ea typeface="+mn-ea"/>
                <a:cs typeface="+mn-cs"/>
              </a:rPr>
              <a:t> accompany </a:t>
            </a:r>
            <a:r>
              <a:rPr lang="en-US" sz="1200" kern="1200" dirty="0" smtClean="0">
                <a:solidFill>
                  <a:schemeClr val="tx1"/>
                </a:solidFill>
                <a:effectLst/>
                <a:latin typeface="+mn-lt"/>
                <a:ea typeface="+mn-ea"/>
                <a:cs typeface="+mn-cs"/>
              </a:rPr>
              <a:t>the visuals they find. To incorporate the writing aspect, students could</a:t>
            </a:r>
            <a:r>
              <a:rPr lang="en-US" sz="1200" kern="1200" baseline="0" dirty="0" smtClean="0">
                <a:solidFill>
                  <a:schemeClr val="tx1"/>
                </a:solidFill>
                <a:effectLst/>
                <a:latin typeface="+mn-lt"/>
                <a:ea typeface="+mn-ea"/>
                <a:cs typeface="+mn-cs"/>
              </a:rPr>
              <a:t> write about their findings. For example, they could</a:t>
            </a:r>
            <a:r>
              <a:rPr lang="en-US" sz="1200" kern="1200" dirty="0" smtClean="0">
                <a:solidFill>
                  <a:schemeClr val="tx1"/>
                </a:solidFill>
                <a:effectLst/>
                <a:latin typeface="+mn-lt"/>
                <a:ea typeface="+mn-ea"/>
                <a:cs typeface="+mn-cs"/>
              </a:rPr>
              <a:t> write an article for Breast Cancer Awareness month or create an informative poster.</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22</a:t>
            </a:fld>
            <a:endParaRPr lang="en-US"/>
          </a:p>
        </p:txBody>
      </p:sp>
    </p:spTree>
    <p:extLst>
      <p:ext uri="{BB962C8B-B14F-4D97-AF65-F5344CB8AC3E}">
        <p14:creationId xmlns:p14="http://schemas.microsoft.com/office/powerpoint/2010/main" val="295186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kern="1200" dirty="0" smtClean="0">
                <a:solidFill>
                  <a:schemeClr val="tx1"/>
                </a:solidFill>
                <a:effectLst/>
                <a:latin typeface="+mn-lt"/>
                <a:ea typeface="+mn-ea"/>
                <a:cs typeface="+mn-cs"/>
              </a:rPr>
              <a:t>Assign, or ask groups to select, a leader, recorder, typist, etc.</a:t>
            </a: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23</a:t>
            </a:fld>
            <a:endParaRPr lang="en-US"/>
          </a:p>
        </p:txBody>
      </p:sp>
    </p:spTree>
    <p:extLst>
      <p:ext uri="{BB962C8B-B14F-4D97-AF65-F5344CB8AC3E}">
        <p14:creationId xmlns:p14="http://schemas.microsoft.com/office/powerpoint/2010/main" val="29518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baseline="0" dirty="0" smtClean="0"/>
              <a:t>Go over the project requirements with students, answering questions and clarifying expectations as needed. Explain that they will create a list of 3-4 open-ended questions for their classmates as a kind of “knowledge check.” These questions will be placed at the end of the wiki page. If students have trouble generating questions on their own, encourage them to consult frequently asked questions pages for some of the resources on the Wiki Resources List. Some examples are included below.</a:t>
            </a:r>
          </a:p>
          <a:p>
            <a:endParaRPr lang="en-US" baseline="0" dirty="0" smtClean="0"/>
          </a:p>
          <a:p>
            <a:pPr marL="0" indent="0">
              <a:buNone/>
            </a:pPr>
            <a:r>
              <a:rPr lang="en-US" b="1" dirty="0" smtClean="0"/>
              <a:t>Examples of open-ended questions:</a:t>
            </a:r>
          </a:p>
          <a:p>
            <a:pPr marL="171450" indent="-171450">
              <a:buFont typeface="Arial" panose="020B0604020202020204" pitchFamily="34" charset="0"/>
              <a:buChar char="•"/>
            </a:pPr>
            <a:r>
              <a:rPr lang="en-US" dirty="0" smtClean="0"/>
              <a:t>Why is this test important?</a:t>
            </a:r>
          </a:p>
          <a:p>
            <a:pPr marL="171450" indent="-171450">
              <a:buFont typeface="Arial" panose="020B0604020202020204" pitchFamily="34" charset="0"/>
              <a:buChar char="•"/>
            </a:pPr>
            <a:r>
              <a:rPr lang="en-US" dirty="0" smtClean="0"/>
              <a:t>How much discomfort to patients experience while undergoing this test?</a:t>
            </a:r>
          </a:p>
          <a:p>
            <a:pPr marL="171450" indent="-171450">
              <a:buFont typeface="Arial" panose="020B0604020202020204" pitchFamily="34" charset="0"/>
              <a:buChar char="•"/>
              <a:defRPr/>
            </a:pPr>
            <a:r>
              <a:rPr lang="en-US" dirty="0" smtClean="0"/>
              <a:t>Are their downsides or negative side effects to this test?</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24</a:t>
            </a:fld>
            <a:endParaRPr lang="en-US"/>
          </a:p>
        </p:txBody>
      </p:sp>
    </p:spTree>
    <p:extLst>
      <p:ext uri="{BB962C8B-B14F-4D97-AF65-F5344CB8AC3E}">
        <p14:creationId xmlns:p14="http://schemas.microsoft.com/office/powerpoint/2010/main" val="507939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r>
              <a:rPr lang="en-US" dirty="0" smtClean="0"/>
              <a:t>Go over the project overview with students and explain that you will be providing additional detail for each step</a:t>
            </a:r>
            <a:r>
              <a:rPr lang="en-US" baseline="0" dirty="0" smtClean="0"/>
              <a:t> of the process.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25</a:t>
            </a:fld>
            <a:endParaRPr lang="en-US"/>
          </a:p>
        </p:txBody>
      </p:sp>
    </p:spTree>
    <p:extLst>
      <p:ext uri="{BB962C8B-B14F-4D97-AF65-F5344CB8AC3E}">
        <p14:creationId xmlns:p14="http://schemas.microsoft.com/office/powerpoint/2010/main" val="3810758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each group to list questions about their assigned procedure. Have each group share their</a:t>
            </a:r>
            <a:r>
              <a:rPr lang="en-US" sz="1200" kern="1200" baseline="0" dirty="0" smtClean="0">
                <a:solidFill>
                  <a:schemeClr val="tx1"/>
                </a:solidFill>
                <a:effectLst/>
                <a:latin typeface="+mn-lt"/>
                <a:ea typeface="+mn-ea"/>
                <a:cs typeface="+mn-cs"/>
              </a:rPr>
              <a:t> list with the class once they are finalized. Encourage students to expand their lists to incorporate questions shared by the other groups. </a:t>
            </a:r>
          </a:p>
          <a:p>
            <a:pPr lvl="0"/>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26</a:t>
            </a:fld>
            <a:endParaRPr lang="en-US"/>
          </a:p>
        </p:txBody>
      </p:sp>
    </p:spTree>
    <p:extLst>
      <p:ext uri="{BB962C8B-B14F-4D97-AF65-F5344CB8AC3E}">
        <p14:creationId xmlns:p14="http://schemas.microsoft.com/office/powerpoint/2010/main" val="295186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lvl="0"/>
            <a:r>
              <a:rPr lang="en-US" sz="1200" kern="1200" dirty="0" smtClean="0">
                <a:solidFill>
                  <a:schemeClr val="tx1"/>
                </a:solidFill>
                <a:effectLst/>
                <a:latin typeface="+mn-lt"/>
                <a:ea typeface="+mn-ea"/>
                <a:cs typeface="+mn-cs"/>
              </a:rPr>
              <a:t>Distribute one copy per group of the Wiki Resource List, which provides several websites that students may use to gather information for their wikis.</a:t>
            </a:r>
          </a:p>
          <a:p>
            <a:pPr lvl="0"/>
            <a:r>
              <a:rPr lang="en-US" sz="1200" kern="1200" dirty="0" smtClean="0">
                <a:solidFill>
                  <a:schemeClr val="tx1"/>
                </a:solidFill>
                <a:effectLst/>
                <a:latin typeface="+mn-lt"/>
                <a:ea typeface="+mn-ea"/>
                <a:cs typeface="+mn-cs"/>
              </a:rPr>
              <a:t>Tell students they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prepare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content for their wiki using information from the online sources in the Wiki Resource List. </a:t>
            </a:r>
          </a:p>
          <a:p>
            <a:pPr lvl="0"/>
            <a:r>
              <a:rPr lang="en-US" sz="1200" kern="1200" baseline="0" dirty="0" smtClean="0">
                <a:solidFill>
                  <a:schemeClr val="tx1"/>
                </a:solidFill>
                <a:effectLst/>
                <a:latin typeface="+mn-lt"/>
                <a:ea typeface="+mn-ea"/>
                <a:cs typeface="+mn-cs"/>
              </a:rPr>
              <a:t>Tell students they will have to cite their sources and to be sure to record where they obtain each piece of information.</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Note: The resources listed on this slide are a sample of the complete list of resources on the Wiki Resource List handout. The handout includes URLs for students to access these resources.</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27</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Diagnostic Tool Cards </a:t>
            </a:r>
            <a:r>
              <a:rPr lang="en-US" sz="1200" kern="1200" dirty="0" smtClean="0">
                <a:solidFill>
                  <a:schemeClr val="tx1"/>
                </a:solidFill>
                <a:effectLst/>
                <a:latin typeface="+mn-lt"/>
                <a:ea typeface="+mn-ea"/>
                <a:cs typeface="+mn-cs"/>
              </a:rPr>
              <a:t>as a reference</a:t>
            </a:r>
            <a:r>
              <a:rPr lang="en-US" sz="1200" kern="1200" baseline="0" dirty="0" smtClean="0">
                <a:solidFill>
                  <a:schemeClr val="tx1"/>
                </a:solidFill>
                <a:effectLst/>
                <a:latin typeface="+mn-lt"/>
                <a:ea typeface="+mn-ea"/>
                <a:cs typeface="+mn-cs"/>
              </a:rPr>
              <a:t> for each group. The Biopsy group should get the Biopsy card and so on. Allow students time to read and discuss the content of the card. Students should compare the content of the card to the list of questions they brainstormed to see if the card contains some answers to they need for their wiki. They should also note what information they still need to research.</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Allow time for</a:t>
            </a:r>
            <a:r>
              <a:rPr lang="en-US" sz="1200" kern="1200" baseline="0" dirty="0" smtClean="0">
                <a:solidFill>
                  <a:schemeClr val="tx1"/>
                </a:solidFill>
                <a:effectLst/>
                <a:latin typeface="+mn-lt"/>
                <a:ea typeface="+mn-ea"/>
                <a:cs typeface="+mn-cs"/>
              </a:rPr>
              <a:t> students </a:t>
            </a:r>
            <a:r>
              <a:rPr lang="en-US" sz="1200" kern="1200" dirty="0" smtClean="0">
                <a:solidFill>
                  <a:schemeClr val="tx1"/>
                </a:solidFill>
                <a:effectLst/>
                <a:latin typeface="+mn-lt"/>
                <a:ea typeface="+mn-ea"/>
                <a:cs typeface="+mn-cs"/>
              </a:rPr>
              <a:t>to research their</a:t>
            </a:r>
            <a:r>
              <a:rPr lang="en-US" sz="1200" kern="1200" baseline="0" dirty="0" smtClean="0">
                <a:solidFill>
                  <a:schemeClr val="tx1"/>
                </a:solidFill>
                <a:effectLst/>
                <a:latin typeface="+mn-lt"/>
                <a:ea typeface="+mn-ea"/>
                <a:cs typeface="+mn-cs"/>
              </a:rPr>
              <a:t> procedure more fully and to find </a:t>
            </a:r>
            <a:r>
              <a:rPr lang="en-US" sz="1200" kern="1200" dirty="0" smtClean="0">
                <a:solidFill>
                  <a:schemeClr val="tx1"/>
                </a:solidFill>
                <a:effectLst/>
                <a:latin typeface="+mn-lt"/>
                <a:ea typeface="+mn-ea"/>
                <a:cs typeface="+mn-cs"/>
              </a:rPr>
              <a:t>any relevant information for their wiki. Remind students to note their sources. They will have to cite their sources in their wiki.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28</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prepare a “hard copy” version of their wikis before they are allowed to create the online version. If possible, students should use word processors. Otherwise, they can compile the wiki using pencil and paper or sticky notes/index cards and poster board.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Once again, remind </a:t>
            </a:r>
            <a:r>
              <a:rPr lang="en-US" sz="1200" kern="1200" dirty="0" smtClean="0">
                <a:solidFill>
                  <a:schemeClr val="tx1"/>
                </a:solidFill>
                <a:effectLst/>
                <a:latin typeface="+mn-lt"/>
                <a:ea typeface="+mn-ea"/>
                <a:cs typeface="+mn-cs"/>
              </a:rPr>
              <a:t>students that they must cite their research in their wikis. The finished wiki should feature a works cited section where students should list consulted resources using the proper format.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Directions</a:t>
            </a:r>
            <a:r>
              <a:rPr lang="en-US" sz="1200" b="1" kern="1200" baseline="0" dirty="0" smtClean="0">
                <a:solidFill>
                  <a:schemeClr val="tx1"/>
                </a:solidFill>
                <a:effectLst/>
                <a:latin typeface="+mn-lt"/>
                <a:ea typeface="+mn-ea"/>
                <a:cs typeface="+mn-cs"/>
              </a:rPr>
              <a:t> for </a:t>
            </a:r>
            <a:r>
              <a:rPr lang="en-US" sz="1200" b="1" kern="1200" dirty="0" smtClean="0">
                <a:solidFill>
                  <a:schemeClr val="tx1"/>
                </a:solidFill>
                <a:effectLst/>
                <a:latin typeface="+mn-lt"/>
                <a:ea typeface="+mn-ea"/>
                <a:cs typeface="+mn-cs"/>
              </a:rPr>
              <a:t>Creating an Online Wiki</a:t>
            </a:r>
          </a:p>
          <a:p>
            <a:pPr lvl="0"/>
            <a:r>
              <a:rPr lang="en-US" sz="1200" kern="1200" dirty="0" smtClean="0">
                <a:solidFill>
                  <a:schemeClr val="tx1"/>
                </a:solidFill>
                <a:effectLst/>
                <a:latin typeface="+mn-lt"/>
                <a:ea typeface="+mn-ea"/>
                <a:cs typeface="+mn-cs"/>
              </a:rPr>
              <a:t>Review all group</a:t>
            </a:r>
            <a:r>
              <a:rPr lang="en-US" sz="1200" kern="1200" baseline="0" dirty="0" smtClean="0">
                <a:solidFill>
                  <a:schemeClr val="tx1"/>
                </a:solidFill>
                <a:effectLst/>
                <a:latin typeface="+mn-lt"/>
                <a:ea typeface="+mn-ea"/>
                <a:cs typeface="+mn-cs"/>
              </a:rPr>
              <a:t> work before students create their online wiki. After the content is approved, </a:t>
            </a:r>
            <a:r>
              <a:rPr lang="en-US" sz="1200" kern="1200" dirty="0" smtClean="0">
                <a:solidFill>
                  <a:schemeClr val="tx1"/>
                </a:solidFill>
                <a:effectLst/>
                <a:latin typeface="+mn-lt"/>
                <a:ea typeface="+mn-ea"/>
                <a:cs typeface="+mn-cs"/>
              </a:rPr>
              <a:t>students will create their wiki page using the online wiki tool you selected. (Use the </a:t>
            </a:r>
            <a:r>
              <a:rPr lang="en-US" sz="1200" b="1" kern="1200" dirty="0" smtClean="0">
                <a:solidFill>
                  <a:schemeClr val="tx1"/>
                </a:solidFill>
                <a:effectLst/>
                <a:latin typeface="+mn-lt"/>
                <a:ea typeface="+mn-ea"/>
                <a:cs typeface="+mn-cs"/>
              </a:rPr>
              <a:t>Wiki Instruction Manual for Teachers </a:t>
            </a:r>
            <a:r>
              <a:rPr lang="en-US" sz="1200" kern="1200" dirty="0" smtClean="0">
                <a:solidFill>
                  <a:schemeClr val="tx1"/>
                </a:solidFill>
                <a:effectLst/>
                <a:latin typeface="+mn-lt"/>
                <a:ea typeface="+mn-ea"/>
                <a:cs typeface="+mn-cs"/>
              </a:rPr>
              <a:t>document to become familiar with the process.). Students can search for images at the National Cancer Institute’s Visuals Online, a searchable database. Visuals Online is located at http://visualsonline.cancer.gov/.</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29</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Review</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Begin by reviewing essential concepts from Lesson 1, particularly the following: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What is cancer?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What is the relationship between the cell cycle and the development of cancer?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Learning Activity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Have students pair off and brainstorm why Nikki and Steve’s mom might have to undergo so many tests at the outset of her treatment. Students should make predictions about what the doctors are trying to determine and share their ideas with the class.</a:t>
            </a:r>
          </a:p>
        </p:txBody>
      </p:sp>
      <p:sp>
        <p:nvSpPr>
          <p:cNvPr id="4" name="Slide Number Placeholder 3"/>
          <p:cNvSpPr>
            <a:spLocks noGrp="1"/>
          </p:cNvSpPr>
          <p:nvPr>
            <p:ph type="sldNum" sz="quarter" idx="10"/>
          </p:nvPr>
        </p:nvSpPr>
        <p:spPr/>
        <p:txBody>
          <a:bodyPr/>
          <a:lstStyle/>
          <a:p>
            <a:fld id="{EE32054D-6FB6-4543-A583-F8AB5BACC237}" type="slidenum">
              <a:rPr lang="en-US" smtClean="0"/>
              <a:t>3</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1" dirty="0" smtClean="0"/>
              <a:t>Instructor</a:t>
            </a:r>
            <a:r>
              <a:rPr lang="en-US" b="1" baseline="0" dirty="0" smtClean="0"/>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smtClean="0"/>
              <a:t>If necessary, review the Project</a:t>
            </a:r>
            <a:r>
              <a:rPr lang="en-US" baseline="0" dirty="0" smtClean="0"/>
              <a:t> Requirements with students. Circulate to offer students assistance and guidance as needed.</a:t>
            </a:r>
          </a:p>
        </p:txBody>
      </p:sp>
      <p:sp>
        <p:nvSpPr>
          <p:cNvPr id="4" name="Slide Number Placeholder 3"/>
          <p:cNvSpPr>
            <a:spLocks noGrp="1"/>
          </p:cNvSpPr>
          <p:nvPr>
            <p:ph type="sldNum" sz="quarter" idx="10"/>
          </p:nvPr>
        </p:nvSpPr>
        <p:spPr/>
        <p:txBody>
          <a:bodyPr/>
          <a:lstStyle/>
          <a:p>
            <a:fld id="{EE32054D-6FB6-4543-A583-F8AB5BACC237}" type="slidenum">
              <a:rPr lang="en-US" smtClean="0"/>
              <a:t>30</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kern="1200" dirty="0" smtClean="0">
                <a:solidFill>
                  <a:schemeClr val="tx1"/>
                </a:solidFill>
                <a:effectLst/>
                <a:latin typeface="+mn-lt"/>
                <a:ea typeface="+mn-ea"/>
                <a:cs typeface="+mn-cs"/>
              </a:rPr>
              <a:t>Direct students to provide a brief</a:t>
            </a:r>
            <a:r>
              <a:rPr lang="en-US" sz="1200" kern="1200" baseline="0" dirty="0" smtClean="0">
                <a:solidFill>
                  <a:schemeClr val="tx1"/>
                </a:solidFill>
                <a:effectLst/>
                <a:latin typeface="+mn-lt"/>
                <a:ea typeface="+mn-ea"/>
                <a:cs typeface="+mn-cs"/>
              </a:rPr>
              <a:t> explanation for why all of the tests that Nikki mentions are important and what they might reveal. Stress that answers should include factual evidence from all of the groups’ wikis. As an option, this activity may be completed in class rather than as a homework assignment.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endParaRPr lang="en-US"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assess student learning, assign students to review the wiki pages created by their classmates and answer the open-ended questions created for each wiki. Students may use the Blank or Incomplete Diagnostic Tools Summary worksheet as well as the Diagnostic Tools worksheet. Students should submit their responses to the</a:t>
            </a:r>
            <a:r>
              <a:rPr lang="en-US" sz="1200" kern="1200" baseline="0" dirty="0" smtClean="0">
                <a:solidFill>
                  <a:schemeClr val="tx1"/>
                </a:solidFill>
                <a:effectLst/>
                <a:latin typeface="+mn-lt"/>
                <a:ea typeface="+mn-ea"/>
                <a:cs typeface="+mn-cs"/>
              </a:rPr>
              <a:t> wiki designers for review.</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it</a:t>
            </a:r>
            <a:r>
              <a:rPr lang="en-US" sz="1200" kern="1200" baseline="0" dirty="0" smtClean="0">
                <a:solidFill>
                  <a:schemeClr val="tx1"/>
                </a:solidFill>
                <a:effectLst/>
                <a:latin typeface="+mn-lt"/>
                <a:ea typeface="+mn-ea"/>
                <a:cs typeface="+mn-cs"/>
              </a:rPr>
              <a:t> was necessary to assign a diagnostic tool to more than one group, ensure that 1) every student answers questions about the three diagnostic tools they did not research, but answers only one wiki’s questions for each tool, and 2) every group’s wiki has a set of students responding to their questions.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32</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Pass out the </a:t>
            </a:r>
            <a:r>
              <a:rPr lang="en-US" sz="1200" b="1" kern="1200" baseline="0" smtClean="0">
                <a:solidFill>
                  <a:schemeClr val="tx1"/>
                </a:solidFill>
                <a:effectLst/>
                <a:latin typeface="+mn-lt"/>
                <a:ea typeface="+mn-ea"/>
                <a:cs typeface="+mn-cs"/>
              </a:rPr>
              <a:t>Lesson </a:t>
            </a:r>
            <a:r>
              <a:rPr lang="en-US" sz="1200" b="1" kern="1200" baseline="0" smtClean="0">
                <a:solidFill>
                  <a:schemeClr val="tx1"/>
                </a:solidFill>
                <a:effectLst/>
                <a:latin typeface="+mn-lt"/>
                <a:ea typeface="+mn-ea"/>
                <a:cs typeface="+mn-cs"/>
              </a:rPr>
              <a:t>2 </a:t>
            </a:r>
            <a:r>
              <a:rPr lang="en-US" sz="1200" b="1" kern="1200" baseline="0" dirty="0" smtClean="0">
                <a:solidFill>
                  <a:schemeClr val="tx1"/>
                </a:solidFill>
                <a:effectLst/>
                <a:latin typeface="+mn-lt"/>
                <a:ea typeface="+mn-ea"/>
                <a:cs typeface="+mn-cs"/>
              </a:rPr>
              <a:t>Quiz </a:t>
            </a:r>
            <a:r>
              <a:rPr lang="en-US" sz="1200" b="0" kern="1200" baseline="0" dirty="0" smtClean="0">
                <a:solidFill>
                  <a:schemeClr val="tx1"/>
                </a:solidFill>
                <a:effectLst/>
                <a:latin typeface="+mn-lt"/>
                <a:ea typeface="+mn-ea"/>
                <a:cs typeface="+mn-cs"/>
              </a:rPr>
              <a:t>to assess students’ understanding of Lesson 1 objectives. </a:t>
            </a: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16973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Introduce the concept of diagnostic imaging to the class</a:t>
            </a:r>
            <a:r>
              <a:rPr lang="en-US" sz="1200" kern="1200" baseline="0" dirty="0" smtClean="0">
                <a:solidFill>
                  <a:schemeClr val="tx1"/>
                </a:solidFill>
                <a:effectLst/>
                <a:latin typeface="+mn-lt"/>
                <a:ea typeface="+mn-ea"/>
                <a:cs typeface="+mn-cs"/>
              </a:rPr>
              <a:t> covering the following points:</a:t>
            </a:r>
            <a:endParaRPr lang="en-US" sz="1200"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Discussing</a:t>
            </a:r>
            <a:r>
              <a:rPr lang="en-US" sz="1200" kern="1200" baseline="0" dirty="0" smtClean="0">
                <a:solidFill>
                  <a:schemeClr val="tx1"/>
                </a:solidFill>
                <a:effectLst/>
                <a:latin typeface="+mn-lt"/>
                <a:ea typeface="+mn-ea"/>
                <a:cs typeface="+mn-cs"/>
              </a:rPr>
              <a:t> the general purpose of diagnostic imaging and common uses when these technologies are used (both specific to and apart from cancer contexts).</a:t>
            </a:r>
            <a:endParaRPr lang="en-US" sz="1200" kern="1200" dirty="0" smtClean="0">
              <a:solidFill>
                <a:schemeClr val="tx1"/>
              </a:solidFill>
              <a:effectLst/>
              <a:latin typeface="+mn-lt"/>
              <a:ea typeface="+mn-ea"/>
              <a:cs typeface="+mn-cs"/>
            </a:endParaRPr>
          </a:p>
          <a:p>
            <a:pPr marL="171450" indent="-171450">
              <a:buFont typeface="Arial"/>
              <a:buChar char="•"/>
            </a:pPr>
            <a:r>
              <a:rPr lang="en-US" dirty="0" smtClean="0"/>
              <a:t>Diagnostic testing</a:t>
            </a:r>
            <a:r>
              <a:rPr lang="en-US" baseline="0" dirty="0" smtClean="0"/>
              <a:t> are procedures that help doctors diagnose an illness or condition or to evaluate its severity.</a:t>
            </a:r>
          </a:p>
          <a:p>
            <a:pPr marL="171450" indent="-171450">
              <a:buFont typeface="Arial"/>
              <a:buChar char="•"/>
            </a:pPr>
            <a:r>
              <a:rPr lang="en-US" baseline="0" dirty="0" smtClean="0"/>
              <a:t>Some diagnostic tests are image based: healthcare professionals use technology to develop pictures of organs or specific areas within the human body.</a:t>
            </a:r>
            <a:r>
              <a:rPr lang="en-US" baseline="0" dirty="0"/>
              <a:t> </a:t>
            </a:r>
            <a:r>
              <a:rPr lang="en-US" baseline="0" dirty="0" smtClean="0"/>
              <a:t>Radiologists interpret these images for clues about an illness.</a:t>
            </a:r>
          </a:p>
          <a:p>
            <a:pPr marL="171450" indent="-171450">
              <a:buFont typeface="Arial"/>
              <a:buChar char="•"/>
            </a:pPr>
            <a:r>
              <a:rPr lang="en-US" baseline="0" dirty="0" smtClean="0"/>
              <a:t>Some diagnostic tests involve analyzing samples of fluid or tissue from patients in laboratories.</a:t>
            </a:r>
          </a:p>
        </p:txBody>
      </p:sp>
      <p:sp>
        <p:nvSpPr>
          <p:cNvPr id="4" name="Slide Number Placeholder 3"/>
          <p:cNvSpPr>
            <a:spLocks noGrp="1"/>
          </p:cNvSpPr>
          <p:nvPr>
            <p:ph type="sldNum" sz="quarter" idx="10"/>
          </p:nvPr>
        </p:nvSpPr>
        <p:spPr/>
        <p:txBody>
          <a:bodyPr/>
          <a:lstStyle/>
          <a:p>
            <a:fld id="{EE32054D-6FB6-4543-A583-F8AB5BACC237}" type="slidenum">
              <a:rPr lang="en-US" smtClean="0"/>
              <a:t>4</a:t>
            </a:fld>
            <a:endParaRPr lang="en-US"/>
          </a:p>
        </p:txBody>
      </p:sp>
    </p:spTree>
    <p:extLst>
      <p:ext uri="{BB962C8B-B14F-4D97-AF65-F5344CB8AC3E}">
        <p14:creationId xmlns:p14="http://schemas.microsoft.com/office/powerpoint/2010/main" val="135723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one or two students to share their experiences with personal diagnostic imaging. </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Learning Activity</a:t>
            </a:r>
          </a:p>
          <a:p>
            <a:pPr lvl="0"/>
            <a:r>
              <a:rPr lang="en-US" sz="1200" kern="1200" dirty="0" smtClean="0">
                <a:solidFill>
                  <a:schemeClr val="tx1"/>
                </a:solidFill>
                <a:effectLst/>
                <a:latin typeface="+mn-lt"/>
                <a:ea typeface="+mn-ea"/>
                <a:cs typeface="+mn-cs"/>
              </a:rPr>
              <a:t>This activity should get students talking about</a:t>
            </a:r>
            <a:r>
              <a:rPr lang="en-US" sz="1200" kern="1200" baseline="0" dirty="0" smtClean="0">
                <a:solidFill>
                  <a:schemeClr val="tx1"/>
                </a:solidFill>
                <a:effectLst/>
                <a:latin typeface="+mn-lt"/>
                <a:ea typeface="+mn-ea"/>
                <a:cs typeface="+mn-cs"/>
              </a:rPr>
              <a:t> their or their family members’ broken bones, visits to the dentist, pregnancies, and other common experiences that would necessitate the use of diagnostic imaging. Connect these tools of diagnosis to similar tools used to diagnose and treat cancer. </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5</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Emphasize that diagnostic tests are used during the information gathering stage of a doctor’s treatment. It is important to have information collected from diagnostic testing so </a:t>
            </a:r>
            <a:r>
              <a:rPr lang="en-US" sz="1200" b="0" i="1" u="none" strike="noStrike" kern="1200" baseline="0" dirty="0" smtClean="0">
                <a:solidFill>
                  <a:schemeClr val="tx1"/>
                </a:solidFill>
                <a:latin typeface="+mn-lt"/>
                <a:ea typeface="+mn-ea"/>
                <a:cs typeface="+mn-cs"/>
              </a:rPr>
              <a:t>everyone</a:t>
            </a:r>
            <a:r>
              <a:rPr lang="en-US" sz="1200" b="0" i="0" u="none" strike="noStrike" kern="1200" baseline="0" dirty="0" smtClean="0">
                <a:solidFill>
                  <a:schemeClr val="tx1"/>
                </a:solidFill>
                <a:latin typeface="+mn-lt"/>
                <a:ea typeface="+mn-ea"/>
                <a:cs typeface="+mn-cs"/>
              </a:rPr>
              <a:t> involved is able to make the most informed and effective decisions about care. Furthermore, while diagnostic imaging tools may help detect and diagnose cancer, the only way to diagnose cancer definitively is to evaluate tissue under a microscope.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Note that the tests themselves do not treat the disease, but provide critical information about it. Explain that people also often undergo medical testing in health </a:t>
            </a:r>
            <a:r>
              <a:rPr lang="en-US" sz="1200" b="0" i="1" u="none" strike="noStrike" kern="1200" baseline="0" dirty="0" smtClean="0">
                <a:solidFill>
                  <a:schemeClr val="tx1"/>
                </a:solidFill>
                <a:latin typeface="+mn-lt"/>
                <a:ea typeface="+mn-ea"/>
                <a:cs typeface="+mn-cs"/>
              </a:rPr>
              <a:t>screenings </a:t>
            </a:r>
            <a:r>
              <a:rPr lang="en-US" sz="1200" b="0" i="0" u="none" strike="noStrike" kern="1200" baseline="0" dirty="0" smtClean="0">
                <a:solidFill>
                  <a:schemeClr val="tx1"/>
                </a:solidFill>
                <a:latin typeface="+mn-lt"/>
                <a:ea typeface="+mn-ea"/>
                <a:cs typeface="+mn-cs"/>
              </a:rPr>
              <a:t>— regular testing of individuals in specific demographics or who meet certain criteria, such as age or family history. </a:t>
            </a:r>
          </a:p>
        </p:txBody>
      </p:sp>
      <p:sp>
        <p:nvSpPr>
          <p:cNvPr id="4" name="Slide Number Placeholder 3"/>
          <p:cNvSpPr>
            <a:spLocks noGrp="1"/>
          </p:cNvSpPr>
          <p:nvPr>
            <p:ph type="sldNum" sz="quarter" idx="10"/>
          </p:nvPr>
        </p:nvSpPr>
        <p:spPr/>
        <p:txBody>
          <a:bodyPr/>
          <a:lstStyle/>
          <a:p>
            <a:fld id="{EE32054D-6FB6-4543-A583-F8AB5BACC237}" type="slidenum">
              <a:rPr lang="en-US" smtClean="0"/>
              <a:t>6</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Introduce the four main tests students will investigate and ensure they know how to pronounce them. Explain that mammograms, ultrasounds, and MRIs are all different types of imaging procedures and that they each have different strengths and purposes that students will research on their own. Check prior knowledge by asking if anyone knows what a biopsy is. If necessary, explain that biopsies are tissue samples that are taken from patients and analyzed by specialists for clues about a disease. </a:t>
            </a:r>
            <a:endParaRPr lang="en-US" dirty="0" smtClean="0"/>
          </a:p>
          <a:p>
            <a:endParaRPr lang="en-US" b="1" dirty="0" smtClean="0"/>
          </a:p>
          <a:p>
            <a:r>
              <a:rPr lang="en-US" b="1" dirty="0" smtClean="0"/>
              <a:t>Learning Activity</a:t>
            </a:r>
          </a:p>
          <a:p>
            <a:pPr lvl="0"/>
            <a:r>
              <a:rPr lang="en-US" sz="1200" kern="1200" dirty="0" smtClean="0">
                <a:solidFill>
                  <a:schemeClr val="tx1"/>
                </a:solidFill>
                <a:effectLst/>
                <a:latin typeface="+mn-lt"/>
                <a:ea typeface="+mn-ea"/>
                <a:cs typeface="+mn-cs"/>
              </a:rPr>
              <a:t>Distribute </a:t>
            </a:r>
            <a:r>
              <a:rPr lang="en-US" sz="1200" kern="1200" baseline="0" dirty="0" smtClean="0">
                <a:solidFill>
                  <a:schemeClr val="tx1"/>
                </a:solidFill>
                <a:effectLst/>
                <a:latin typeface="+mn-lt"/>
                <a:ea typeface="+mn-ea"/>
                <a:cs typeface="+mn-cs"/>
              </a:rPr>
              <a:t>the Blank Diagnostic Tools handout. Instruct students to take notes using the graphic organizer while you present the information on the subsequent slides. Note that the content on the subsequent slides is intentionally left at a very general level. More detail is provided in the instructor notes section. You can include additional detail as desired during this portion of the lesson; students will be researching and investigating this content on their own later in the lesson. This particular activity is meant to provide some background knowledge for students to use before they start their research. If you do not cover all the detail while introducing the four diagnostic tools over the next slides, encourage students to fill in gaps in their Diagnostic Tools graphic organizer throughout the remainder of the lesson.</a:t>
            </a:r>
          </a:p>
        </p:txBody>
      </p:sp>
      <p:sp>
        <p:nvSpPr>
          <p:cNvPr id="4" name="Slide Number Placeholder 3"/>
          <p:cNvSpPr>
            <a:spLocks noGrp="1"/>
          </p:cNvSpPr>
          <p:nvPr>
            <p:ph type="sldNum" sz="quarter" idx="10"/>
          </p:nvPr>
        </p:nvSpPr>
        <p:spPr/>
        <p:txBody>
          <a:bodyPr/>
          <a:lstStyle/>
          <a:p>
            <a:fld id="{EE32054D-6FB6-4543-A583-F8AB5BACC237}" type="slidenum">
              <a:rPr lang="en-US" smtClean="0"/>
              <a:t>7</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Emphasize</a:t>
            </a:r>
            <a:r>
              <a:rPr lang="en-US" b="0" baseline="0" dirty="0" smtClean="0"/>
              <a:t> that the mammogram is the only diagnostic test that is also used in routine health screenings. Note that different medical groups have different guidelines for when women should start receiving mammograms. Research is ongoing about the most effective schedule for catching and treating cancer. In general, women over 40 are advised to receive a mammogram every 1 to 2 years depending on their family history and other individual circumstances. Also, it is important to know that women in their 20s and 30s can get breast cancer and men can get breast cancer, as well. However, it is much less common than in women over 40.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Breast cancer tissue often appears as having a jagged outline and an irregular shape. </a:t>
            </a:r>
            <a:r>
              <a:rPr lang="en-US" b="1" dirty="0" smtClean="0"/>
              <a:t>Radiologists</a:t>
            </a:r>
            <a:r>
              <a:rPr lang="en-US" b="0" baseline="0" dirty="0" smtClean="0"/>
              <a:t> look for places where calcifications, which appear as small white spots on a mammogram, are grouped together in a certain way. On a mammogram, a benign growth often looks smooth and round with a clear, defined edge. Breast cancer often has a jagged outline and an irregular shape.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Radiologist: </a:t>
            </a:r>
            <a:r>
              <a:rPr lang="en-US" dirty="0" smtClean="0"/>
              <a:t>Radiologists are medical doctors or doctors of osteopathic medicine (DOs) who specialize in diagnosing and treating diseases and injuries using medical imaging techniques, such as x-rays, computed tomography (CT), magnetic resonance imaging (MRI), nuclear medicine, positron emission tomography (PET) and ultrasound.” </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dirty="0" smtClean="0"/>
              <a:t>Source: </a:t>
            </a:r>
            <a:r>
              <a:rPr lang="en-US" b="0" i="1" dirty="0" smtClean="0"/>
              <a:t>American College of</a:t>
            </a:r>
            <a:r>
              <a:rPr lang="en-US" b="0" i="1" baseline="0" dirty="0" smtClean="0"/>
              <a:t> Radiology: What is a Radiologist? Retrieved from http://</a:t>
            </a:r>
            <a:r>
              <a:rPr lang="en-US" b="0" i="1" baseline="0" dirty="0" err="1" smtClean="0"/>
              <a:t>www.acr.org</a:t>
            </a:r>
            <a:r>
              <a:rPr lang="en-US" b="0" i="1" baseline="0" dirty="0" smtClean="0"/>
              <a:t>/Quality-Safety/Radiology-Safety/Patient-Resources/About-Radiology </a:t>
            </a:r>
            <a:endParaRPr lang="en-US" b="0" i="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Image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Close-up of the x-ray panels of a mammography machine. [[from DE Virtual Lesson 2</a:t>
            </a:r>
            <a:r>
              <a:rPr lang="en-US" sz="1200" b="0" i="0" u="none" strike="noStrike" kern="1200" baseline="0" dirty="0" smtClean="0">
                <a:solidFill>
                  <a:schemeClr val="tx1"/>
                </a:solidFill>
                <a:latin typeface="+mn-lt"/>
                <a:ea typeface="+mn-ea"/>
                <a:cs typeface="+mn-cs"/>
                <a:sym typeface="Wingdings"/>
              </a:rPr>
              <a:t>/</a:t>
            </a:r>
            <a:r>
              <a:rPr lang="en-US" sz="1200" b="0" i="0" u="none" strike="noStrike" kern="1200" baseline="0" dirty="0" smtClean="0">
                <a:solidFill>
                  <a:schemeClr val="tx1"/>
                </a:solidFill>
                <a:latin typeface="+mn-lt"/>
                <a:ea typeface="+mn-ea"/>
                <a:cs typeface="+mn-cs"/>
              </a:rPr>
              <a:t>Extra Images from CINJ for Lesson folder]]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a:t>
            </a:r>
            <a:r>
              <a:rPr lang="en-US" baseline="0" dirty="0" smtClean="0"/>
              <a:t>mammogram of a woman’s breast including a suspicious abnormality. </a:t>
            </a:r>
            <a:r>
              <a:rPr lang="en-US" sz="1200" b="0" i="0" u="none" strike="noStrike" kern="1200" baseline="0" dirty="0" smtClean="0">
                <a:solidFill>
                  <a:schemeClr val="tx1"/>
                </a:solidFill>
                <a:latin typeface="+mn-lt"/>
                <a:ea typeface="+mn-ea"/>
                <a:cs typeface="+mn-cs"/>
              </a:rPr>
              <a:t>[[from DE Virtual Lesson 2</a:t>
            </a:r>
            <a:r>
              <a:rPr lang="en-US" sz="1200" b="0" i="0" u="none" strike="noStrike" kern="1200" baseline="0" dirty="0" smtClean="0">
                <a:solidFill>
                  <a:schemeClr val="tx1"/>
                </a:solidFill>
                <a:latin typeface="+mn-lt"/>
                <a:ea typeface="+mn-ea"/>
                <a:cs typeface="+mn-cs"/>
                <a:sym typeface="Wingdings"/>
              </a:rPr>
              <a:t>/</a:t>
            </a:r>
            <a:r>
              <a:rPr lang="en-US" sz="1200" b="0" i="0" u="none" strike="noStrike" kern="1200" baseline="0" dirty="0" smtClean="0">
                <a:solidFill>
                  <a:schemeClr val="tx1"/>
                </a:solidFill>
                <a:latin typeface="+mn-lt"/>
                <a:ea typeface="+mn-ea"/>
                <a:cs typeface="+mn-cs"/>
              </a:rPr>
              <a:t>Extra Images from CINJ for Lesson folder]]</a:t>
            </a:r>
          </a:p>
        </p:txBody>
      </p:sp>
      <p:sp>
        <p:nvSpPr>
          <p:cNvPr id="4" name="Slide Number Placeholder 3"/>
          <p:cNvSpPr>
            <a:spLocks noGrp="1"/>
          </p:cNvSpPr>
          <p:nvPr>
            <p:ph type="sldNum" sz="quarter" idx="10"/>
          </p:nvPr>
        </p:nvSpPr>
        <p:spPr/>
        <p:txBody>
          <a:bodyPr/>
          <a:lstStyle/>
          <a:p>
            <a:fld id="{EE32054D-6FB6-4543-A583-F8AB5BACC237}" type="slidenum">
              <a:rPr lang="en-US" smtClean="0"/>
              <a:t>8</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Unlike mammograms, MRI is not part of the regular screening process for breast cancer, but this tool is used in various specific circumstances.</a:t>
            </a:r>
          </a:p>
          <a:p>
            <a:pPr>
              <a:spcBef>
                <a:spcPts val="0"/>
              </a:spcBef>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 create an MRI of the breast, a patient lies face down on a table and a the breast hangs through a hole. Then the patient is moved into a tube-like machine. </a:t>
            </a:r>
            <a:r>
              <a:rPr lang="en-US" b="0" baseline="0" dirty="0" smtClean="0"/>
              <a:t>An MRI session takes about one hour to collect the necessary images.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Note that MRI </a:t>
            </a:r>
            <a:r>
              <a:rPr lang="en-US" b="0" baseline="0" dirty="0" smtClean="0"/>
              <a:t>is still being researched in terms of how it can most effectively be used to understand and treat breast cancer in patients.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MRI can be used to investigate abnormal areas seen on a mammogram. MRI </a:t>
            </a:r>
            <a:r>
              <a:rPr lang="en-US" sz="1200" b="0" kern="1200" dirty="0" smtClean="0">
                <a:solidFill>
                  <a:schemeClr val="tx1"/>
                </a:solidFill>
                <a:effectLst/>
                <a:latin typeface="+mn-lt"/>
                <a:ea typeface="+mn-ea"/>
                <a:cs typeface="+mn-cs"/>
              </a:rPr>
              <a:t>shows differences or abnormalities in tissue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that allow radiologists to say how likely the abnormality represents a cancer.</a:t>
            </a:r>
            <a:r>
              <a:rPr lang="en-US" b="0" baseline="0" dirty="0" smtClean="0"/>
              <a:t> MRI can also be used after diagnosis to evaluate the extent to which a cancerous growth has spread. MRI is effective at evaluating dense breast tissue.</a:t>
            </a:r>
          </a:p>
        </p:txBody>
      </p:sp>
      <p:sp>
        <p:nvSpPr>
          <p:cNvPr id="4" name="Slide Number Placeholder 3"/>
          <p:cNvSpPr>
            <a:spLocks noGrp="1"/>
          </p:cNvSpPr>
          <p:nvPr>
            <p:ph type="sldNum" sz="quarter" idx="10"/>
          </p:nvPr>
        </p:nvSpPr>
        <p:spPr/>
        <p:txBody>
          <a:bodyPr/>
          <a:lstStyle/>
          <a:p>
            <a:fld id="{EE32054D-6FB6-4543-A583-F8AB5BACC237}" type="slidenum">
              <a:rPr lang="en-US" smtClean="0"/>
              <a:t>9</a:t>
            </a:fld>
            <a:endParaRPr lang="en-US"/>
          </a:p>
        </p:txBody>
      </p:sp>
    </p:spTree>
    <p:extLst>
      <p:ext uri="{BB962C8B-B14F-4D97-AF65-F5344CB8AC3E}">
        <p14:creationId xmlns:p14="http://schemas.microsoft.com/office/powerpoint/2010/main" val="216973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968500"/>
            <a:ext cx="4114800" cy="41576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sz="1600"/>
            </a:lvl1pPr>
          </a:lstStyle>
          <a:p>
            <a:endParaRPr lang="en-US" dirty="0"/>
          </a:p>
        </p:txBody>
      </p:sp>
    </p:spTree>
    <p:extLst>
      <p:ext uri="{BB962C8B-B14F-4D97-AF65-F5344CB8AC3E}">
        <p14:creationId xmlns:p14="http://schemas.microsoft.com/office/powerpoint/2010/main" val="92338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a:prstGeom prst="rect">
            <a:avLst/>
          </a:prstGeom>
        </p:spPr>
        <p:txBody>
          <a:bodyPr/>
          <a:lstStyle/>
          <a:p>
            <a:endParaRPr lang="en-US">
              <a:solidFill>
                <a:srgbClr val="262626"/>
              </a:solidFill>
              <a:latin typeface="Century Gothic"/>
            </a:endParaRPr>
          </a:p>
        </p:txBody>
      </p:sp>
      <p:sp>
        <p:nvSpPr>
          <p:cNvPr id="5" name="Footer Placeholder 4"/>
          <p:cNvSpPr>
            <a:spLocks noGrp="1"/>
          </p:cNvSpPr>
          <p:nvPr>
            <p:ph type="ftr" sz="quarter" idx="11"/>
          </p:nvPr>
        </p:nvSpPr>
        <p:spPr>
          <a:xfrm>
            <a:off x="5638800" y="6122894"/>
            <a:ext cx="2895600" cy="257810"/>
          </a:xfrm>
          <a:prstGeom prst="rect">
            <a:avLst/>
          </a:prstGeom>
        </p:spPr>
        <p:txBody>
          <a:bodyPr/>
          <a:lstStyle/>
          <a:p>
            <a:endParaRPr lang="en-US">
              <a:solidFill>
                <a:srgbClr val="262626"/>
              </a:solidFill>
              <a:latin typeface="Century Gothic"/>
            </a:endParaRPr>
          </a:p>
        </p:txBody>
      </p:sp>
      <p:sp>
        <p:nvSpPr>
          <p:cNvPr id="6" name="Slide Number Placeholder 5"/>
          <p:cNvSpPr>
            <a:spLocks noGrp="1"/>
          </p:cNvSpPr>
          <p:nvPr>
            <p:ph type="sldNum" sz="quarter" idx="12"/>
          </p:nvPr>
        </p:nvSpPr>
        <p:spPr>
          <a:xfrm>
            <a:off x="4191000" y="6122894"/>
            <a:ext cx="762000" cy="271463"/>
          </a:xfrm>
        </p:spPr>
        <p:txBody>
          <a:bodyPr/>
          <a:lstStyle/>
          <a:p>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29075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243840" y="6371591"/>
            <a:ext cx="2133600" cy="259317"/>
          </a:xfrm>
          <a:prstGeom prst="rect">
            <a:avLst/>
          </a:prstGeom>
        </p:spPr>
        <p:txBody>
          <a:bodyPr/>
          <a:lstStyle/>
          <a:p>
            <a:endParaRPr lang="en-US">
              <a:solidFill>
                <a:srgbClr val="262626"/>
              </a:solidFill>
              <a:latin typeface="Century Gothic"/>
            </a:endParaRPr>
          </a:p>
        </p:txBody>
      </p:sp>
      <p:sp>
        <p:nvSpPr>
          <p:cNvPr id="5" name="Footer Placeholder 4"/>
          <p:cNvSpPr>
            <a:spLocks noGrp="1"/>
          </p:cNvSpPr>
          <p:nvPr>
            <p:ph type="ftr" sz="quarter" idx="11"/>
          </p:nvPr>
        </p:nvSpPr>
        <p:spPr>
          <a:xfrm>
            <a:off x="5958840" y="6371591"/>
            <a:ext cx="2895600" cy="257810"/>
          </a:xfrm>
          <a:prstGeom prst="rect">
            <a:avLst/>
          </a:prstGeom>
        </p:spPr>
        <p:txBody>
          <a:bodyPr/>
          <a:lstStyle/>
          <a:p>
            <a:endParaRPr lang="en-US">
              <a:solidFill>
                <a:srgbClr val="262626"/>
              </a:solidFill>
              <a:latin typeface="Century Gothic"/>
            </a:endParaRPr>
          </a:p>
        </p:txBody>
      </p:sp>
      <p:sp>
        <p:nvSpPr>
          <p:cNvPr id="6" name="Slide Number Placeholder 5"/>
          <p:cNvSpPr>
            <a:spLocks noGrp="1"/>
          </p:cNvSpPr>
          <p:nvPr>
            <p:ph type="sldNum" sz="quarter" idx="12"/>
          </p:nvPr>
        </p:nvSpPr>
        <p:spPr/>
        <p:txBody>
          <a:bodyPr/>
          <a:lstStyle/>
          <a:p>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5997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0" y="1600200"/>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57200" y="6397336"/>
            <a:ext cx="1332345" cy="365125"/>
          </a:xfrm>
          <a:prstGeom prst="rect">
            <a:avLst/>
          </a:prstGeom>
        </p:spPr>
        <p:txBody>
          <a:bodyPr/>
          <a:lstStyle>
            <a:lvl1pPr>
              <a:defRPr sz="1800"/>
            </a:lvl1pPr>
          </a:lstStyle>
          <a:p>
            <a:fld id="{CFE4BAC9-6D41-4691-9299-18EF07EF0177}" type="slidenum">
              <a:rPr lang="en-US" smtClean="0">
                <a:solidFill>
                  <a:srgbClr val="262626">
                    <a:lumMod val="65000"/>
                    <a:lumOff val="35000"/>
                  </a:srgbClr>
                </a:solidFill>
                <a:latin typeface="Century Gothic"/>
              </a:rPr>
              <a:pPr/>
              <a:t>‹#›</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78222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pecial cen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5" y="1600201"/>
            <a:ext cx="7972425" cy="132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sz="1600"/>
            </a:lvl1pPr>
          </a:lstStyle>
          <a:p>
            <a:endParaRPr lang="en-US" dirty="0"/>
          </a:p>
        </p:txBody>
      </p:sp>
    </p:spTree>
    <p:extLst>
      <p:ext uri="{BB962C8B-B14F-4D97-AF65-F5344CB8AC3E}">
        <p14:creationId xmlns:p14="http://schemas.microsoft.com/office/powerpoint/2010/main" val="192846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80109" y="6356350"/>
            <a:ext cx="2133600" cy="365125"/>
          </a:xfrm>
          <a:prstGeom prst="rect">
            <a:avLst/>
          </a:prstGeom>
        </p:spPr>
        <p:txBody>
          <a:bodyPr/>
          <a:lstStyle>
            <a:lvl1pPr>
              <a:defRPr sz="1800"/>
            </a:lvl1pPr>
          </a:lstStyle>
          <a:p>
            <a:fld id="{CFE4BAC9-6D41-4691-9299-18EF07EF0177}" type="slidenum">
              <a:rPr lang="en-US" smtClean="0"/>
              <a:pPr/>
              <a:t>‹#›</a:t>
            </a:fld>
            <a:endParaRPr lang="en-US" dirty="0"/>
          </a:p>
        </p:txBody>
      </p:sp>
    </p:spTree>
    <p:extLst>
      <p:ext uri="{BB962C8B-B14F-4D97-AF65-F5344CB8AC3E}">
        <p14:creationId xmlns:p14="http://schemas.microsoft.com/office/powerpoint/2010/main" val="21871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0" y="1600200"/>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57200" y="6397336"/>
            <a:ext cx="1332345" cy="365125"/>
          </a:xfrm>
          <a:prstGeom prst="rect">
            <a:avLst/>
          </a:prstGeom>
        </p:spPr>
        <p:txBody>
          <a:bodyPr/>
          <a:lstStyle>
            <a:lvl1pPr>
              <a:defRPr sz="1800"/>
            </a:lvl1pPr>
          </a:lstStyle>
          <a:p>
            <a:fld id="{CFE4BAC9-6D41-4691-9299-18EF07EF0177}" type="slidenum">
              <a:rPr lang="en-US" smtClean="0"/>
              <a:pPr/>
              <a:t>‹#›</a:t>
            </a:fld>
            <a:endParaRPr lang="en-US" dirty="0"/>
          </a:p>
        </p:txBody>
      </p:sp>
    </p:spTree>
    <p:extLst>
      <p:ext uri="{BB962C8B-B14F-4D97-AF65-F5344CB8AC3E}">
        <p14:creationId xmlns:p14="http://schemas.microsoft.com/office/powerpoint/2010/main" val="92338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54317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7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968500"/>
            <a:ext cx="4114800" cy="41576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sz="1600"/>
            </a:lvl1pPr>
          </a:lstStyle>
          <a:p>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43649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pecial cen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5" y="1600201"/>
            <a:ext cx="7972425" cy="132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sz="1600"/>
            </a:lvl1pPr>
          </a:lstStyle>
          <a:p>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4023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80109" y="6356350"/>
            <a:ext cx="2133600" cy="365125"/>
          </a:xfrm>
          <a:prstGeom prst="rect">
            <a:avLst/>
          </a:prstGeom>
        </p:spPr>
        <p:txBody>
          <a:bodyPr/>
          <a:lstStyle>
            <a:lvl1pPr>
              <a:defRPr sz="1800"/>
            </a:lvl1pPr>
          </a:lstStyle>
          <a:p>
            <a:fld id="{CFE4BAC9-6D41-4691-9299-18EF07EF0177}" type="slidenum">
              <a:rPr lang="en-US" smtClean="0">
                <a:solidFill>
                  <a:srgbClr val="262626">
                    <a:lumMod val="65000"/>
                    <a:lumOff val="35000"/>
                  </a:srgbClr>
                </a:solidFill>
                <a:latin typeface="Century Gothic"/>
              </a:rPr>
              <a:pPr/>
              <a:t>‹#›</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69433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3.xml"/><Relationship Id="rId8"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r>
              <a:rPr lang="en-US" dirty="0" smtClean="0">
                <a:solidFill>
                  <a:schemeClr val="tx1">
                    <a:lumMod val="65000"/>
                    <a:lumOff val="35000"/>
                  </a:schemeClr>
                </a:solidFill>
              </a:rPr>
              <a:t>Branding Bar</a:t>
            </a:r>
            <a:endParaRPr lang="en-US" dirty="0">
              <a:solidFill>
                <a:schemeClr val="tx1">
                  <a:lumMod val="65000"/>
                  <a:lumOff val="35000"/>
                </a:schemeClr>
              </a:solidFill>
            </a:endParaRPr>
          </a:p>
        </p:txBody>
      </p:sp>
      <p:sp>
        <p:nvSpPr>
          <p:cNvPr id="6" name="Rectangle 5"/>
          <p:cNvSpPr/>
          <p:nvPr userDrawn="1"/>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21523" y="6412911"/>
            <a:ext cx="413728" cy="422259"/>
          </a:xfrm>
          <a:prstGeom prst="rect">
            <a:avLst/>
          </a:prstGeom>
        </p:spPr>
      </p:pic>
      <p:sp>
        <p:nvSpPr>
          <p:cNvPr id="8" name="Slide Number Placeholder 5"/>
          <p:cNvSpPr>
            <a:spLocks noGrp="1"/>
          </p:cNvSpPr>
          <p:nvPr>
            <p:ph type="sldNum" sz="quarter" idx="4"/>
          </p:nvPr>
        </p:nvSpPr>
        <p:spPr>
          <a:xfrm>
            <a:off x="457200" y="6385480"/>
            <a:ext cx="701524" cy="449690"/>
          </a:xfrm>
          <a:prstGeom prst="rect">
            <a:avLst/>
          </a:prstGeom>
        </p:spPr>
        <p:txBody>
          <a:bodyPr vert="horz" lIns="91440" tIns="45720" rIns="91440" bIns="45720" rtlCol="0" anchor="ctr"/>
          <a:lstStyle>
            <a:lvl1pPr algn="ctr">
              <a:defRPr sz="1800">
                <a:solidFill>
                  <a:schemeClr val="tx1">
                    <a:lumMod val="65000"/>
                    <a:lumOff val="35000"/>
                  </a:schemeClr>
                </a:solidFill>
              </a:defRPr>
            </a:lvl1pPr>
          </a:lstStyle>
          <a:p>
            <a:endParaRPr lang="en-US" dirty="0"/>
          </a:p>
        </p:txBody>
      </p:sp>
    </p:spTree>
    <p:extLst>
      <p:ext uri="{BB962C8B-B14F-4D97-AF65-F5344CB8AC3E}">
        <p14:creationId xmlns:p14="http://schemas.microsoft.com/office/powerpoint/2010/main" val="37706516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9" r:id="rId4"/>
    <p:sldLayoutId id="2147483708"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1pPr>
      <a:lvl2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2pPr>
      <a:lvl3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3pPr>
      <a:lvl4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4pPr>
      <a:lvl5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694649"/>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r>
              <a:rPr lang="en-US" dirty="0" smtClean="0">
                <a:solidFill>
                  <a:srgbClr val="262626">
                    <a:lumMod val="65000"/>
                    <a:lumOff val="35000"/>
                  </a:srgbClr>
                </a:solidFill>
                <a:latin typeface="Century Gothic"/>
              </a:rPr>
              <a:t>Branding Bar</a:t>
            </a:r>
            <a:endParaRPr lang="en-US" dirty="0">
              <a:solidFill>
                <a:srgbClr val="262626">
                  <a:lumMod val="65000"/>
                  <a:lumOff val="35000"/>
                </a:srgbClr>
              </a:solidFill>
              <a:latin typeface="Century Gothic"/>
            </a:endParaRPr>
          </a:p>
        </p:txBody>
      </p:sp>
      <p:sp>
        <p:nvSpPr>
          <p:cNvPr id="8" name="Slide Number Placeholder 5"/>
          <p:cNvSpPr>
            <a:spLocks noGrp="1"/>
          </p:cNvSpPr>
          <p:nvPr>
            <p:ph type="sldNum" sz="quarter" idx="4"/>
          </p:nvPr>
        </p:nvSpPr>
        <p:spPr>
          <a:xfrm>
            <a:off x="457200" y="6385480"/>
            <a:ext cx="701524" cy="449690"/>
          </a:xfrm>
          <a:prstGeom prst="rect">
            <a:avLst/>
          </a:prstGeom>
        </p:spPr>
        <p:txBody>
          <a:bodyPr vert="horz" lIns="91440" tIns="45720" rIns="91440" bIns="45720" rtlCol="0" anchor="ctr"/>
          <a:lstStyle>
            <a:lvl1pPr algn="ctr">
              <a:defRPr sz="1800">
                <a:solidFill>
                  <a:schemeClr val="tx1">
                    <a:lumMod val="65000"/>
                    <a:lumOff val="35000"/>
                  </a:schemeClr>
                </a:solidFill>
              </a:defRPr>
            </a:lvl1pPr>
          </a:lstStyle>
          <a:p>
            <a:endParaRPr lang="en-US" dirty="0">
              <a:solidFill>
                <a:srgbClr val="262626">
                  <a:lumMod val="65000"/>
                  <a:lumOff val="35000"/>
                </a:srgbClr>
              </a:solidFill>
              <a:latin typeface="Century Gothic"/>
            </a:endParaRPr>
          </a:p>
        </p:txBody>
      </p:sp>
      <p:sp>
        <p:nvSpPr>
          <p:cNvPr id="6" name="Rectangle 5"/>
          <p:cNvSpPr/>
          <p:nvPr userDrawn="1"/>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rgbClr val="262626">
                  <a:lumMod val="65000"/>
                  <a:lumOff val="35000"/>
                </a:srgbClr>
              </a:solidFill>
              <a:latin typeface="Century Gothic"/>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21523" y="6412911"/>
            <a:ext cx="413728" cy="422259"/>
          </a:xfrm>
          <a:prstGeom prst="rect">
            <a:avLst/>
          </a:prstGeom>
        </p:spPr>
      </p:pic>
    </p:spTree>
    <p:extLst>
      <p:ext uri="{BB962C8B-B14F-4D97-AF65-F5344CB8AC3E}">
        <p14:creationId xmlns:p14="http://schemas.microsoft.com/office/powerpoint/2010/main" val="15278652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1pPr>
      <a:lvl2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2pPr>
      <a:lvl3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3pPr>
      <a:lvl4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4pPr>
      <a:lvl5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68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172" y="0"/>
            <a:ext cx="8229600" cy="1143000"/>
          </a:xfrm>
        </p:spPr>
        <p:txBody>
          <a:bodyPr/>
          <a:lstStyle/>
          <a:p>
            <a:r>
              <a:rPr lang="en-US" dirty="0" smtClean="0"/>
              <a:t>Biopsies</a:t>
            </a:r>
            <a:endParaRPr lang="en-US" dirty="0"/>
          </a:p>
        </p:txBody>
      </p:sp>
      <p:sp>
        <p:nvSpPr>
          <p:cNvPr id="3" name="Content Placeholder 2"/>
          <p:cNvSpPr>
            <a:spLocks noGrp="1"/>
          </p:cNvSpPr>
          <p:nvPr>
            <p:ph idx="1"/>
          </p:nvPr>
        </p:nvSpPr>
        <p:spPr>
          <a:xfrm>
            <a:off x="4807856" y="1850572"/>
            <a:ext cx="3878943" cy="3574142"/>
          </a:xfrm>
        </p:spPr>
        <p:txBody>
          <a:bodyPr>
            <a:noAutofit/>
          </a:bodyPr>
          <a:lstStyle/>
          <a:p>
            <a:r>
              <a:rPr lang="en-US" dirty="0" smtClean="0"/>
              <a:t>Pathologists </a:t>
            </a:r>
            <a:r>
              <a:rPr lang="en-US" dirty="0"/>
              <a:t>analyze the fluid or tissue to detect cancerous cells.</a:t>
            </a:r>
          </a:p>
          <a:p>
            <a:endParaRPr lang="en-US" sz="800" dirty="0"/>
          </a:p>
          <a:p>
            <a:r>
              <a:rPr lang="en-US" dirty="0"/>
              <a:t>Biopsies are the only definitive way to diagnose the presence of cancer.</a:t>
            </a:r>
          </a:p>
        </p:txBody>
      </p:sp>
      <p:sp>
        <p:nvSpPr>
          <p:cNvPr id="4" name="Slide Number Placeholder 3"/>
          <p:cNvSpPr>
            <a:spLocks noGrp="1"/>
          </p:cNvSpPr>
          <p:nvPr>
            <p:ph type="sldNum" sz="quarter" idx="12"/>
          </p:nvPr>
        </p:nvSpPr>
        <p:spPr/>
        <p:txBody>
          <a:bodyPr/>
          <a:lstStyle/>
          <a:p>
            <a:fld id="{CFE4BAC9-6D41-4691-9299-18EF07EF0177}" type="slidenum">
              <a:rPr lang="en-US" smtClean="0"/>
              <a:pPr/>
              <a:t>10</a:t>
            </a:fld>
            <a:endParaRPr lang="en-US" dirty="0"/>
          </a:p>
        </p:txBody>
      </p:sp>
      <p:sp>
        <p:nvSpPr>
          <p:cNvPr id="5" name="Rectangle 4"/>
          <p:cNvSpPr/>
          <p:nvPr/>
        </p:nvSpPr>
        <p:spPr>
          <a:xfrm>
            <a:off x="653143" y="0"/>
            <a:ext cx="7892143" cy="19957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458855" y="185055"/>
            <a:ext cx="3556003" cy="923330"/>
          </a:xfrm>
          <a:prstGeom prst="rect">
            <a:avLst/>
          </a:prstGeom>
          <a:noFill/>
        </p:spPr>
        <p:txBody>
          <a:bodyPr wrap="square" rtlCol="0">
            <a:spAutoFit/>
          </a:bodyPr>
          <a:lstStyle/>
          <a:p>
            <a:r>
              <a:rPr lang="en-US" sz="5400" dirty="0" smtClean="0">
                <a:solidFill>
                  <a:srgbClr val="660066"/>
                </a:solidFill>
              </a:rPr>
              <a:t>Biopsy</a:t>
            </a:r>
            <a:endParaRPr lang="en-US" sz="5400" dirty="0">
              <a:solidFill>
                <a:srgbClr val="660066"/>
              </a:solidFill>
            </a:endParaRPr>
          </a:p>
        </p:txBody>
      </p:sp>
      <p:sp>
        <p:nvSpPr>
          <p:cNvPr id="7" name="Rectangle 6"/>
          <p:cNvSpPr/>
          <p:nvPr/>
        </p:nvSpPr>
        <p:spPr>
          <a:xfrm>
            <a:off x="653143" y="1850572"/>
            <a:ext cx="3646713" cy="2117503"/>
          </a:xfrm>
          <a:prstGeom prst="rect">
            <a:avLst/>
          </a:prstGeom>
        </p:spPr>
        <p:txBody>
          <a:bodyPr wrap="square">
            <a:spAutoFit/>
          </a:bodyPr>
          <a:lstStyle/>
          <a:p>
            <a:pPr lvl="0" defTabSz="457200">
              <a:lnSpc>
                <a:spcPct val="110000"/>
              </a:lnSpc>
              <a:spcAft>
                <a:spcPts val="1200"/>
              </a:spcAft>
            </a:pPr>
            <a:r>
              <a:rPr lang="en-US" sz="2400" dirty="0">
                <a:solidFill>
                  <a:srgbClr val="5C5C5C"/>
                </a:solidFill>
              </a:rPr>
              <a:t>A </a:t>
            </a:r>
            <a:r>
              <a:rPr lang="en-US" sz="2400" b="1" dirty="0">
                <a:solidFill>
                  <a:srgbClr val="5C5C5C"/>
                </a:solidFill>
              </a:rPr>
              <a:t>biopsy</a:t>
            </a:r>
            <a:r>
              <a:rPr lang="en-US" sz="2400" dirty="0">
                <a:solidFill>
                  <a:srgbClr val="5C5C5C"/>
                </a:solidFill>
              </a:rPr>
              <a:t> is a diagnostic procedure that involves removing a tissue sample </a:t>
            </a:r>
            <a:br>
              <a:rPr lang="en-US" sz="2400" dirty="0">
                <a:solidFill>
                  <a:srgbClr val="5C5C5C"/>
                </a:solidFill>
              </a:rPr>
            </a:br>
            <a:r>
              <a:rPr lang="en-US" sz="2400" dirty="0">
                <a:solidFill>
                  <a:srgbClr val="5C5C5C"/>
                </a:solidFill>
              </a:rPr>
              <a:t>from a patient.</a:t>
            </a:r>
          </a:p>
        </p:txBody>
      </p:sp>
    </p:spTree>
    <p:extLst>
      <p:ext uri="{BB962C8B-B14F-4D97-AF65-F5344CB8AC3E}">
        <p14:creationId xmlns:p14="http://schemas.microsoft.com/office/powerpoint/2010/main" val="2401593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46172" y="0"/>
            <a:ext cx="8229600" cy="1143000"/>
          </a:xfrm>
        </p:spPr>
        <p:txBody>
          <a:bodyPr/>
          <a:lstStyle/>
          <a:p>
            <a:r>
              <a:rPr lang="en-US" dirty="0" smtClean="0"/>
              <a:t>Biopsies</a:t>
            </a:r>
            <a:endParaRPr lang="en-US" dirty="0"/>
          </a:p>
        </p:txBody>
      </p:sp>
      <p:sp>
        <p:nvSpPr>
          <p:cNvPr id="3" name="Content Placeholder 2"/>
          <p:cNvSpPr>
            <a:spLocks noGrp="1"/>
          </p:cNvSpPr>
          <p:nvPr>
            <p:ph idx="1"/>
          </p:nvPr>
        </p:nvSpPr>
        <p:spPr>
          <a:xfrm>
            <a:off x="4572000" y="1288144"/>
            <a:ext cx="4114800" cy="4838020"/>
          </a:xfrm>
        </p:spPr>
        <p:txBody>
          <a:bodyPr>
            <a:noAutofit/>
          </a:bodyPr>
          <a:lstStyle/>
          <a:p>
            <a:pPr marL="0" indent="0">
              <a:buNone/>
            </a:pPr>
            <a:r>
              <a:rPr lang="en-US" sz="2400" dirty="0" smtClean="0"/>
              <a:t>One term you are likely to come across as you learn about biopsies is </a:t>
            </a:r>
            <a:r>
              <a:rPr lang="en-US" sz="2400" b="1" i="1" dirty="0" smtClean="0"/>
              <a:t>pathology</a:t>
            </a:r>
            <a:r>
              <a:rPr lang="en-US" sz="2400" dirty="0" smtClean="0"/>
              <a:t>.</a:t>
            </a:r>
          </a:p>
          <a:p>
            <a:pPr marL="0" indent="0">
              <a:buNone/>
            </a:pPr>
            <a:r>
              <a:rPr lang="en-US" sz="2400" b="1" dirty="0" smtClean="0"/>
              <a:t>Pathology</a:t>
            </a:r>
            <a:r>
              <a:rPr lang="en-US" sz="2400" dirty="0" smtClean="0"/>
              <a:t> is a branch of medicine. </a:t>
            </a:r>
            <a:r>
              <a:rPr lang="en-US" sz="2400" b="1" dirty="0" smtClean="0"/>
              <a:t>Pathologists</a:t>
            </a:r>
            <a:r>
              <a:rPr lang="en-US" sz="2400" dirty="0" smtClean="0"/>
              <a:t>, or doctors who study pathology, examine patients and samples taken from their bodies for clues that might indicate certain diseases.</a:t>
            </a:r>
          </a:p>
        </p:txBody>
      </p:sp>
      <p:sp>
        <p:nvSpPr>
          <p:cNvPr id="4" name="Slide Number Placeholder 3"/>
          <p:cNvSpPr>
            <a:spLocks noGrp="1"/>
          </p:cNvSpPr>
          <p:nvPr>
            <p:ph type="sldNum" sz="quarter" idx="12"/>
          </p:nvPr>
        </p:nvSpPr>
        <p:spPr/>
        <p:txBody>
          <a:bodyPr/>
          <a:lstStyle/>
          <a:p>
            <a:fld id="{CFE4BAC9-6D41-4691-9299-18EF07EF0177}" type="slidenum">
              <a:rPr lang="en-US" smtClean="0">
                <a:solidFill>
                  <a:srgbClr val="262626">
                    <a:lumMod val="65000"/>
                    <a:lumOff val="35000"/>
                  </a:srgbClr>
                </a:solidFill>
                <a:latin typeface="Century Gothic"/>
              </a:rPr>
              <a:pPr/>
              <a:t>11</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242872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spcBef>
                <a:spcPts val="0"/>
              </a:spcBef>
            </a:pPr>
            <a:r>
              <a:rPr lang="en-US" sz="2400" b="1" dirty="0" smtClean="0"/>
              <a:t>Ultrasound </a:t>
            </a:r>
            <a:r>
              <a:rPr lang="en-US" sz="2400" dirty="0" smtClean="0"/>
              <a:t>machines</a:t>
            </a:r>
            <a:r>
              <a:rPr lang="en-US" sz="2400" b="1" dirty="0" smtClean="0"/>
              <a:t> </a:t>
            </a:r>
            <a:r>
              <a:rPr lang="en-US" sz="2400" dirty="0" smtClean="0"/>
              <a:t>use sound waves to create images of areas within the body.</a:t>
            </a:r>
          </a:p>
          <a:p>
            <a:pPr>
              <a:spcBef>
                <a:spcPts val="0"/>
              </a:spcBef>
            </a:pPr>
            <a:endParaRPr lang="en-US" sz="800" dirty="0" smtClean="0"/>
          </a:p>
          <a:p>
            <a:pPr>
              <a:spcBef>
                <a:spcPts val="0"/>
              </a:spcBef>
            </a:pPr>
            <a:r>
              <a:rPr lang="en-US" sz="2400" dirty="0" smtClean="0"/>
              <a:t>Ultrasound imaging of the breast is used to distinguish between solid lesions and fluid-filled cysts, among other uses.</a:t>
            </a:r>
          </a:p>
        </p:txBody>
      </p:sp>
      <p:sp>
        <p:nvSpPr>
          <p:cNvPr id="2" name="Slide Number Placeholder 1"/>
          <p:cNvSpPr>
            <a:spLocks noGrp="1"/>
          </p:cNvSpPr>
          <p:nvPr>
            <p:ph type="sldNum" sz="quarter" idx="12"/>
          </p:nvPr>
        </p:nvSpPr>
        <p:spPr/>
        <p:txBody>
          <a:bodyPr/>
          <a:lstStyle/>
          <a:p>
            <a:fld id="{CFE4BAC9-6D41-4691-9299-18EF07EF0177}" type="slidenum">
              <a:rPr lang="en-US" smtClean="0"/>
              <a:pPr/>
              <a:t>12</a:t>
            </a:fld>
            <a:endParaRPr lang="en-US" dirty="0"/>
          </a:p>
        </p:txBody>
      </p:sp>
    </p:spTree>
    <p:extLst>
      <p:ext uri="{BB962C8B-B14F-4D97-AF65-F5344CB8AC3E}">
        <p14:creationId xmlns:p14="http://schemas.microsoft.com/office/powerpoint/2010/main" val="2147802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947333" y="2844801"/>
            <a:ext cx="5537201" cy="163406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lnSpc>
                <a:spcPct val="110000"/>
              </a:lnSpc>
              <a:buNone/>
            </a:pPr>
            <a:r>
              <a:rPr lang="en-US" dirty="0">
                <a:solidFill>
                  <a:srgbClr val="FFFFFF"/>
                </a:solidFill>
              </a:rPr>
              <a:t>C</a:t>
            </a:r>
            <a:r>
              <a:rPr lang="en-US" dirty="0" smtClean="0">
                <a:solidFill>
                  <a:srgbClr val="FFFFFF"/>
                </a:solidFill>
              </a:rPr>
              <a:t>onsider the following review questions about the four main </a:t>
            </a:r>
            <a:br>
              <a:rPr lang="en-US" dirty="0" smtClean="0">
                <a:solidFill>
                  <a:srgbClr val="FFFFFF"/>
                </a:solidFill>
              </a:rPr>
            </a:br>
            <a:r>
              <a:rPr lang="en-US" dirty="0" smtClean="0">
                <a:solidFill>
                  <a:srgbClr val="FFFFFF"/>
                </a:solidFill>
              </a:rPr>
              <a:t>types of diagnostic tests for </a:t>
            </a:r>
            <a:br>
              <a:rPr lang="en-US" dirty="0" smtClean="0">
                <a:solidFill>
                  <a:srgbClr val="FFFFFF"/>
                </a:solidFill>
              </a:rPr>
            </a:br>
            <a:r>
              <a:rPr lang="en-US" dirty="0" smtClean="0">
                <a:solidFill>
                  <a:srgbClr val="FFFFFF"/>
                </a:solidFill>
              </a:rPr>
              <a:t>breast cancer.</a:t>
            </a:r>
            <a:endParaRPr lang="en-US"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13</a:t>
            </a:fld>
            <a:endParaRPr lang="en-US" dirty="0"/>
          </a:p>
        </p:txBody>
      </p:sp>
    </p:spTree>
    <p:extLst>
      <p:ext uri="{BB962C8B-B14F-4D97-AF65-F5344CB8AC3E}">
        <p14:creationId xmlns:p14="http://schemas.microsoft.com/office/powerpoint/2010/main" val="2124986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descr="quiz-mamagram.png"/>
          <p:cNvPicPr>
            <a:picLocks noChangeAspect="1"/>
          </p:cNvPicPr>
          <p:nvPr/>
        </p:nvPicPr>
        <p:blipFill rotWithShape="1">
          <a:blip r:embed="rId4">
            <a:extLst>
              <a:ext uri="{28A0092B-C50C-407E-A947-70E740481C1C}">
                <a14:useLocalDpi xmlns:a14="http://schemas.microsoft.com/office/drawing/2010/main" val="0"/>
              </a:ext>
            </a:extLst>
          </a:blip>
          <a:srcRect b="7602"/>
          <a:stretch/>
        </p:blipFill>
        <p:spPr>
          <a:xfrm>
            <a:off x="0" y="1"/>
            <a:ext cx="9144000" cy="6327978"/>
          </a:xfrm>
          <a:prstGeom prst="rect">
            <a:avLst/>
          </a:prstGeom>
        </p:spPr>
      </p:pic>
      <p:sp>
        <p:nvSpPr>
          <p:cNvPr id="9" name="Rounded Rectangle 8"/>
          <p:cNvSpPr/>
          <p:nvPr/>
        </p:nvSpPr>
        <p:spPr>
          <a:xfrm>
            <a:off x="2579967" y="3000154"/>
            <a:ext cx="4222868" cy="87334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This is an image created by taking an x-ray of breast tissue.</a:t>
            </a:r>
            <a:endParaRPr lang="en-US" sz="2000" b="1"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14</a:t>
            </a:fld>
            <a:endParaRPr lang="en-US" dirty="0"/>
          </a:p>
        </p:txBody>
      </p:sp>
    </p:spTree>
    <p:extLst>
      <p:ext uri="{BB962C8B-B14F-4D97-AF65-F5344CB8AC3E}">
        <p14:creationId xmlns:p14="http://schemas.microsoft.com/office/powerpoint/2010/main" val="424788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0" presetClass="path" presetSubtype="0" accel="50000" decel="50000" fill="hold" grpId="0" nodeType="withEffect">
                                  <p:stCondLst>
                                    <p:cond delay="0"/>
                                  </p:stCondLst>
                                  <p:childTnLst>
                                    <p:animMotion origin="layout" path="M -8.33333E-7 2.59259E-6 L -0.25677 -0.06459 " pathEditMode="relative" rAng="0" ptsTypes="AA">
                                      <p:cBhvr>
                                        <p:cTn id="9" dur="2000" fill="hold"/>
                                        <p:tgtEl>
                                          <p:spTgt spid="9"/>
                                        </p:tgtEl>
                                        <p:attrNameLst>
                                          <p:attrName>ppt_x</p:attrName>
                                          <p:attrName>ppt_y</p:attrName>
                                        </p:attrNameLst>
                                      </p:cBhvr>
                                      <p:rCtr x="-12847" y="-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143"/>
          <a:stretch/>
        </p:blipFill>
        <p:spPr>
          <a:xfrm>
            <a:off x="-12560" y="0"/>
            <a:ext cx="9156560" cy="6368143"/>
          </a:xfrm>
          <a:prstGeom prst="rect">
            <a:avLst/>
          </a:prstGeom>
        </p:spPr>
      </p:pic>
      <p:sp>
        <p:nvSpPr>
          <p:cNvPr id="9" name="Rectangle 8"/>
          <p:cNvSpPr/>
          <p:nvPr/>
        </p:nvSpPr>
        <p:spPr>
          <a:xfrm>
            <a:off x="2413001" y="2919551"/>
            <a:ext cx="4354286" cy="11307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For this diagnostic test, patients lie on a table inside a large tube-like machine that creates hundreds of images of the breast.</a:t>
            </a:r>
            <a:endParaRPr lang="en-US" sz="2000" b="1"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15</a:t>
            </a:fld>
            <a:endParaRPr lang="en-US" dirty="0"/>
          </a:p>
        </p:txBody>
      </p:sp>
    </p:spTree>
    <p:extLst>
      <p:ext uri="{BB962C8B-B14F-4D97-AF65-F5344CB8AC3E}">
        <p14:creationId xmlns:p14="http://schemas.microsoft.com/office/powerpoint/2010/main" val="3923688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0" presetClass="path" presetSubtype="0" accel="50000" decel="50000" fill="hold" grpId="0" nodeType="withEffect">
                                  <p:stCondLst>
                                    <p:cond delay="0"/>
                                  </p:stCondLst>
                                  <p:childTnLst>
                                    <p:animMotion origin="layout" path="M 2.77778E-7 -1.85185E-6 L -0.25226 0.03195 " pathEditMode="relative" rAng="0" ptsTypes="AA">
                                      <p:cBhvr>
                                        <p:cTn id="9" dur="2000" fill="hold"/>
                                        <p:tgtEl>
                                          <p:spTgt spid="9"/>
                                        </p:tgtEl>
                                        <p:attrNameLst>
                                          <p:attrName>ppt_x</p:attrName>
                                          <p:attrName>ppt_y</p:attrName>
                                        </p:attrNameLst>
                                      </p:cBhvr>
                                      <p:rCtr x="-12622"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280"/>
          <a:stretch/>
        </p:blipFill>
        <p:spPr>
          <a:xfrm>
            <a:off x="0" y="0"/>
            <a:ext cx="9143999" cy="6350000"/>
          </a:xfrm>
          <a:prstGeom prst="rect">
            <a:avLst/>
          </a:prstGeom>
        </p:spPr>
      </p:pic>
      <p:sp>
        <p:nvSpPr>
          <p:cNvPr id="11" name="TextBox 10"/>
          <p:cNvSpPr txBox="1"/>
          <p:nvPr/>
        </p:nvSpPr>
        <p:spPr>
          <a:xfrm>
            <a:off x="2848429" y="3066143"/>
            <a:ext cx="3991428" cy="707886"/>
          </a:xfrm>
          <a:prstGeom prst="rect">
            <a:avLst/>
          </a:prstGeom>
          <a:noFill/>
        </p:spPr>
        <p:txBody>
          <a:bodyPr wrap="square" rtlCol="0">
            <a:spAutoFit/>
          </a:bodyPr>
          <a:lstStyle/>
          <a:p>
            <a:pPr lvl="0" algn="ctr"/>
            <a:r>
              <a:rPr lang="en-US" sz="2000" b="1" dirty="0">
                <a:solidFill>
                  <a:srgbClr val="FFFFFF"/>
                </a:solidFill>
              </a:rPr>
              <a:t>This tool is used in routine screenings for breast cancer</a:t>
            </a:r>
            <a:r>
              <a:rPr lang="en-US" sz="2000" b="1" dirty="0" smtClean="0">
                <a:solidFill>
                  <a:srgbClr val="FFFFFF"/>
                </a:solidFill>
              </a:rPr>
              <a:t>.</a:t>
            </a:r>
            <a:endParaRPr lang="en-US" sz="2000" b="1"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16</a:t>
            </a:fld>
            <a:endParaRPr lang="en-US" dirty="0"/>
          </a:p>
        </p:txBody>
      </p:sp>
    </p:spTree>
    <p:extLst>
      <p:ext uri="{BB962C8B-B14F-4D97-AF65-F5344CB8AC3E}">
        <p14:creationId xmlns:p14="http://schemas.microsoft.com/office/powerpoint/2010/main" val="1028256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2.5E-6 -1.11111E-6 L -0.28195 -0.05833 " pathEditMode="relative" rAng="0" ptsTypes="AA">
                                      <p:cBhvr>
                                        <p:cTn id="11" dur="2000" fill="hold"/>
                                        <p:tgtEl>
                                          <p:spTgt spid="11"/>
                                        </p:tgtEl>
                                        <p:attrNameLst>
                                          <p:attrName>ppt_x</p:attrName>
                                          <p:attrName>ppt_y</p:attrName>
                                        </p:attrNameLst>
                                      </p:cBhvr>
                                      <p:rCtr x="-14097" y="-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6332"/>
          <a:stretch/>
        </p:blipFill>
        <p:spPr>
          <a:xfrm>
            <a:off x="0" y="1"/>
            <a:ext cx="9144000" cy="6414956"/>
          </a:xfrm>
          <a:prstGeom prst="rect">
            <a:avLst/>
          </a:prstGeom>
        </p:spPr>
      </p:pic>
      <p:sp>
        <p:nvSpPr>
          <p:cNvPr id="10" name="Rectangle 9"/>
          <p:cNvSpPr/>
          <p:nvPr/>
        </p:nvSpPr>
        <p:spPr>
          <a:xfrm>
            <a:off x="2830285" y="2924407"/>
            <a:ext cx="3810000" cy="923330"/>
          </a:xfrm>
          <a:prstGeom prst="rect">
            <a:avLst/>
          </a:prstGeom>
        </p:spPr>
        <p:txBody>
          <a:bodyPr wrap="square" lIns="0" tIns="0" rIns="0" bIns="0">
            <a:noAutofit/>
          </a:bodyPr>
          <a:lstStyle/>
          <a:p>
            <a:pPr algn="ctr"/>
            <a:r>
              <a:rPr lang="en-US" sz="2000" b="1" dirty="0">
                <a:solidFill>
                  <a:srgbClr val="FFFFFF"/>
                </a:solidFill>
              </a:rPr>
              <a:t>This procedure is the most conclusive for doctors to diagnose breast cancer.</a:t>
            </a:r>
          </a:p>
        </p:txBody>
      </p:sp>
      <p:sp>
        <p:nvSpPr>
          <p:cNvPr id="2" name="Slide Number Placeholder 1"/>
          <p:cNvSpPr>
            <a:spLocks noGrp="1"/>
          </p:cNvSpPr>
          <p:nvPr>
            <p:ph type="sldNum" sz="quarter" idx="12"/>
          </p:nvPr>
        </p:nvSpPr>
        <p:spPr/>
        <p:txBody>
          <a:bodyPr/>
          <a:lstStyle/>
          <a:p>
            <a:fld id="{CFE4BAC9-6D41-4691-9299-18EF07EF0177}" type="slidenum">
              <a:rPr lang="en-US" smtClean="0"/>
              <a:pPr/>
              <a:t>17</a:t>
            </a:fld>
            <a:endParaRPr lang="en-US" dirty="0"/>
          </a:p>
        </p:txBody>
      </p:sp>
    </p:spTree>
    <p:extLst>
      <p:ext uri="{BB962C8B-B14F-4D97-AF65-F5344CB8AC3E}">
        <p14:creationId xmlns:p14="http://schemas.microsoft.com/office/powerpoint/2010/main" val="2707566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0" presetClass="path" presetSubtype="0" accel="50000" decel="50000" fill="hold" grpId="0" nodeType="withEffect">
                                  <p:stCondLst>
                                    <p:cond delay="0"/>
                                  </p:stCondLst>
                                  <p:childTnLst>
                                    <p:animMotion origin="layout" path="M -1.94444E-6 0 L 0.20834 0.06088 " pathEditMode="relative" rAng="0" ptsTypes="AA">
                                      <p:cBhvr>
                                        <p:cTn id="9" dur="2000" fill="hold"/>
                                        <p:tgtEl>
                                          <p:spTgt spid="10"/>
                                        </p:tgtEl>
                                        <p:attrNameLst>
                                          <p:attrName>ppt_x</p:attrName>
                                          <p:attrName>ppt_y</p:attrName>
                                        </p:attrNameLst>
                                      </p:cBhvr>
                                      <p:rCtr x="10417"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8163"/>
          <a:stretch/>
        </p:blipFill>
        <p:spPr>
          <a:xfrm>
            <a:off x="-91440" y="-18288"/>
            <a:ext cx="9258300" cy="6368144"/>
          </a:xfrm>
          <a:prstGeom prst="rect">
            <a:avLst/>
          </a:prstGeom>
        </p:spPr>
      </p:pic>
      <p:sp>
        <p:nvSpPr>
          <p:cNvPr id="11" name="Rectangle 10"/>
          <p:cNvSpPr/>
          <p:nvPr/>
        </p:nvSpPr>
        <p:spPr>
          <a:xfrm>
            <a:off x="2286000" y="2828836"/>
            <a:ext cx="4572000" cy="1323439"/>
          </a:xfrm>
          <a:prstGeom prst="rect">
            <a:avLst/>
          </a:prstGeom>
        </p:spPr>
        <p:txBody>
          <a:bodyPr>
            <a:spAutoFit/>
          </a:bodyPr>
          <a:lstStyle/>
          <a:p>
            <a:pPr algn="ctr"/>
            <a:r>
              <a:rPr lang="en-US" sz="2000" b="1" dirty="0">
                <a:solidFill>
                  <a:srgbClr val="FFFFFF"/>
                </a:solidFill>
              </a:rPr>
              <a:t>This procedure helps physicians determine whether a </a:t>
            </a:r>
            <a:r>
              <a:rPr lang="en-US" sz="2000" b="1" dirty="0" smtClean="0">
                <a:solidFill>
                  <a:srgbClr val="FFFFFF"/>
                </a:solidFill>
              </a:rPr>
              <a:t>growth in </a:t>
            </a:r>
            <a:r>
              <a:rPr lang="en-US" sz="2000" b="1" dirty="0">
                <a:solidFill>
                  <a:srgbClr val="FFFFFF"/>
                </a:solidFill>
              </a:rPr>
              <a:t>a woman’s breast is a </a:t>
            </a:r>
            <a:r>
              <a:rPr lang="en-US" sz="2000" b="1" dirty="0" smtClean="0">
                <a:solidFill>
                  <a:srgbClr val="FFFFFF"/>
                </a:solidFill>
              </a:rPr>
              <a:t>solid lesion </a:t>
            </a:r>
            <a:r>
              <a:rPr lang="en-US" sz="2000" b="1" dirty="0">
                <a:solidFill>
                  <a:srgbClr val="FFFFFF"/>
                </a:solidFill>
              </a:rPr>
              <a:t>or a fluid-filled cyst.</a:t>
            </a:r>
          </a:p>
        </p:txBody>
      </p:sp>
      <p:sp>
        <p:nvSpPr>
          <p:cNvPr id="2" name="Slide Number Placeholder 1"/>
          <p:cNvSpPr>
            <a:spLocks noGrp="1"/>
          </p:cNvSpPr>
          <p:nvPr>
            <p:ph type="sldNum" sz="quarter" idx="12"/>
          </p:nvPr>
        </p:nvSpPr>
        <p:spPr/>
        <p:txBody>
          <a:bodyPr/>
          <a:lstStyle/>
          <a:p>
            <a:fld id="{CFE4BAC9-6D41-4691-9299-18EF07EF0177}" type="slidenum">
              <a:rPr lang="en-US" smtClean="0"/>
              <a:pPr/>
              <a:t>18</a:t>
            </a:fld>
            <a:endParaRPr lang="en-US" dirty="0"/>
          </a:p>
        </p:txBody>
      </p:sp>
    </p:spTree>
    <p:extLst>
      <p:ext uri="{BB962C8B-B14F-4D97-AF65-F5344CB8AC3E}">
        <p14:creationId xmlns:p14="http://schemas.microsoft.com/office/powerpoint/2010/main" val="4152812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0" presetClass="path" presetSubtype="0" accel="50000" decel="50000" fill="hold" grpId="0" nodeType="withEffect">
                                  <p:stCondLst>
                                    <p:cond delay="0"/>
                                  </p:stCondLst>
                                  <p:childTnLst>
                                    <p:animMotion origin="layout" path="M 0 2.22222E-6 L 0.24774 -0.02639 " pathEditMode="relative" rAng="0" ptsTypes="AA">
                                      <p:cBhvr>
                                        <p:cTn id="9" dur="2000" fill="hold"/>
                                        <p:tgtEl>
                                          <p:spTgt spid="11"/>
                                        </p:tgtEl>
                                        <p:attrNameLst>
                                          <p:attrName>ppt_x</p:attrName>
                                          <p:attrName>ppt_y</p:attrName>
                                        </p:attrNameLst>
                                      </p:cBhvr>
                                      <p:rCtr x="12378"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579967" y="4383375"/>
            <a:ext cx="3969181" cy="178815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6694714" y="2685142"/>
            <a:ext cx="1433286" cy="646331"/>
          </a:xfrm>
          <a:prstGeom prst="rect">
            <a:avLst/>
          </a:prstGeom>
          <a:noFill/>
        </p:spPr>
        <p:txBody>
          <a:bodyPr wrap="square" rtlCol="0">
            <a:spAutoFit/>
          </a:bodyPr>
          <a:lstStyle/>
          <a:p>
            <a:pPr algn="ctr"/>
            <a:r>
              <a:rPr lang="en-US" sz="3600" b="1" dirty="0" smtClean="0">
                <a:solidFill>
                  <a:srgbClr val="FFFFFF"/>
                </a:solidFill>
              </a:rPr>
              <a:t>False</a:t>
            </a:r>
            <a:endParaRPr lang="en-US" sz="3600" b="1" dirty="0">
              <a:solidFill>
                <a:srgbClr val="FFFFFF"/>
              </a:solidFill>
            </a:endParaRPr>
          </a:p>
        </p:txBody>
      </p:sp>
      <p:sp>
        <p:nvSpPr>
          <p:cNvPr id="8" name="Rectangle 7"/>
          <p:cNvSpPr/>
          <p:nvPr/>
        </p:nvSpPr>
        <p:spPr>
          <a:xfrm>
            <a:off x="2413000" y="5276228"/>
            <a:ext cx="4572000" cy="898707"/>
          </a:xfrm>
          <a:prstGeom prst="rect">
            <a:avLst/>
          </a:prstGeom>
        </p:spPr>
        <p:txBody>
          <a:bodyPr>
            <a:spAutoFit/>
          </a:bodyPr>
          <a:lstStyle/>
          <a:p>
            <a:pPr algn="ctr">
              <a:lnSpc>
                <a:spcPct val="110000"/>
              </a:lnSpc>
            </a:pPr>
            <a:r>
              <a:rPr lang="en-US" sz="2400" dirty="0"/>
              <a:t>The purpose of a biopsy is </a:t>
            </a:r>
            <a:r>
              <a:rPr lang="en-US" sz="2400" dirty="0" smtClean="0"/>
              <a:t>to remove </a:t>
            </a:r>
            <a:r>
              <a:rPr lang="en-US" sz="2400" dirty="0"/>
              <a:t>a tumorous growth. </a:t>
            </a:r>
          </a:p>
        </p:txBody>
      </p:sp>
      <p:sp>
        <p:nvSpPr>
          <p:cNvPr id="2" name="Slide Number Placeholder 1"/>
          <p:cNvSpPr>
            <a:spLocks noGrp="1"/>
          </p:cNvSpPr>
          <p:nvPr>
            <p:ph type="sldNum" sz="quarter" idx="12"/>
          </p:nvPr>
        </p:nvSpPr>
        <p:spPr/>
        <p:txBody>
          <a:bodyPr/>
          <a:lstStyle/>
          <a:p>
            <a:fld id="{CFE4BAC9-6D41-4691-9299-18EF07EF0177}" type="slidenum">
              <a:rPr lang="en-US" smtClean="0"/>
              <a:pPr/>
              <a:t>19</a:t>
            </a:fld>
            <a:endParaRPr lang="en-US" dirty="0"/>
          </a:p>
        </p:txBody>
      </p:sp>
    </p:spTree>
    <p:extLst>
      <p:ext uri="{BB962C8B-B14F-4D97-AF65-F5344CB8AC3E}">
        <p14:creationId xmlns:p14="http://schemas.microsoft.com/office/powerpoint/2010/main" val="3986034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60463" y="1457325"/>
            <a:ext cx="7983537" cy="4525963"/>
          </a:xfrm>
        </p:spPr>
        <p:txBody>
          <a:bodyPr>
            <a:normAutofit/>
          </a:bodyPr>
          <a:lstStyle/>
          <a:p>
            <a:pPr marL="0" indent="0">
              <a:spcBef>
                <a:spcPts val="300"/>
              </a:spcBef>
              <a:buNone/>
            </a:pPr>
            <a:r>
              <a:rPr lang="en-US" dirty="0" smtClean="0">
                <a:solidFill>
                  <a:schemeClr val="bg1"/>
                </a:solidFill>
              </a:rPr>
              <a:t>Upon completion of this lesson, you will be able to:</a:t>
            </a:r>
          </a:p>
          <a:p>
            <a:pPr marL="457200" lvl="0" indent="-457200">
              <a:spcBef>
                <a:spcPts val="300"/>
              </a:spcBef>
              <a:buFont typeface="+mj-lt"/>
              <a:buAutoNum type="arabicPeriod"/>
            </a:pPr>
            <a:r>
              <a:rPr lang="en-US" dirty="0">
                <a:solidFill>
                  <a:schemeClr val="bg1"/>
                </a:solidFill>
              </a:rPr>
              <a:t>Identify different diagnostic procedures for breast cancer screening </a:t>
            </a:r>
            <a:endParaRPr lang="en-US" dirty="0" smtClean="0">
              <a:solidFill>
                <a:schemeClr val="bg1"/>
              </a:solidFill>
            </a:endParaRPr>
          </a:p>
          <a:p>
            <a:pPr marL="457200" lvl="0" indent="-457200">
              <a:spcBef>
                <a:spcPts val="300"/>
              </a:spcBef>
              <a:buFont typeface="+mj-lt"/>
              <a:buAutoNum type="arabicPeriod"/>
            </a:pPr>
            <a:r>
              <a:rPr lang="en-US" dirty="0" smtClean="0">
                <a:solidFill>
                  <a:schemeClr val="bg1"/>
                </a:solidFill>
              </a:rPr>
              <a:t>Describe </a:t>
            </a:r>
            <a:r>
              <a:rPr lang="en-US" dirty="0">
                <a:solidFill>
                  <a:schemeClr val="bg1"/>
                </a:solidFill>
              </a:rPr>
              <a:t>different diagnostic procedures for </a:t>
            </a:r>
            <a:r>
              <a:rPr lang="en-US" dirty="0" smtClean="0">
                <a:solidFill>
                  <a:schemeClr val="bg1"/>
                </a:solidFill>
              </a:rPr>
              <a:t>breast cancer </a:t>
            </a:r>
            <a:r>
              <a:rPr lang="en-US" dirty="0">
                <a:solidFill>
                  <a:schemeClr val="bg1"/>
                </a:solidFill>
              </a:rPr>
              <a:t>screening</a:t>
            </a:r>
          </a:p>
          <a:p>
            <a:pPr marL="457200" lvl="0" indent="-457200">
              <a:spcBef>
                <a:spcPts val="300"/>
              </a:spcBef>
              <a:buFont typeface="+mj-lt"/>
              <a:buAutoNum type="arabicPeriod"/>
            </a:pPr>
            <a:r>
              <a:rPr lang="en-US" dirty="0" smtClean="0">
                <a:solidFill>
                  <a:schemeClr val="bg1"/>
                </a:solidFill>
              </a:rPr>
              <a:t>Compare different </a:t>
            </a:r>
            <a:r>
              <a:rPr lang="en-US" dirty="0">
                <a:solidFill>
                  <a:schemeClr val="bg1"/>
                </a:solidFill>
              </a:rPr>
              <a:t>diagnostic procedures for </a:t>
            </a:r>
            <a:r>
              <a:rPr lang="en-US" dirty="0" smtClean="0">
                <a:solidFill>
                  <a:schemeClr val="bg1"/>
                </a:solidFill>
              </a:rPr>
              <a:t>breast cancer </a:t>
            </a:r>
            <a:r>
              <a:rPr lang="en-US" dirty="0">
                <a:solidFill>
                  <a:schemeClr val="bg1"/>
                </a:solidFill>
              </a:rPr>
              <a:t>screening</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a:t>
            </a:fld>
            <a:endParaRPr lang="en-US" dirty="0"/>
          </a:p>
        </p:txBody>
      </p:sp>
    </p:spTree>
    <p:extLst>
      <p:ext uri="{BB962C8B-B14F-4D97-AF65-F5344CB8AC3E}">
        <p14:creationId xmlns:p14="http://schemas.microsoft.com/office/powerpoint/2010/main" val="765385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1"/>
                                      </p:to>
                                    </p:animClr>
                                  </p:sub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2"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2"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2"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694714" y="2685142"/>
            <a:ext cx="1433286" cy="646331"/>
          </a:xfrm>
          <a:prstGeom prst="rect">
            <a:avLst/>
          </a:prstGeom>
          <a:noFill/>
        </p:spPr>
        <p:txBody>
          <a:bodyPr wrap="square" rtlCol="0">
            <a:spAutoFit/>
          </a:bodyPr>
          <a:lstStyle/>
          <a:p>
            <a:pPr algn="ctr"/>
            <a:r>
              <a:rPr lang="en-US" sz="3600" b="1" dirty="0" smtClean="0">
                <a:solidFill>
                  <a:srgbClr val="FFFFFF"/>
                </a:solidFill>
              </a:rPr>
              <a:t>False</a:t>
            </a:r>
            <a:endParaRPr lang="en-US" sz="3600" b="1" dirty="0">
              <a:solidFill>
                <a:srgbClr val="FFFFFF"/>
              </a:solidFill>
            </a:endParaRPr>
          </a:p>
        </p:txBody>
      </p:sp>
      <p:sp>
        <p:nvSpPr>
          <p:cNvPr id="7" name="Rectangle 6"/>
          <p:cNvSpPr/>
          <p:nvPr/>
        </p:nvSpPr>
        <p:spPr>
          <a:xfrm>
            <a:off x="2091543" y="5602906"/>
            <a:ext cx="4960913" cy="461665"/>
          </a:xfrm>
          <a:prstGeom prst="rect">
            <a:avLst/>
          </a:prstGeom>
        </p:spPr>
        <p:txBody>
          <a:bodyPr wrap="none">
            <a:spAutoFit/>
          </a:bodyPr>
          <a:lstStyle/>
          <a:p>
            <a:pPr algn="ctr"/>
            <a:r>
              <a:rPr lang="en-US" sz="2400" dirty="0"/>
              <a:t>Pathologists interpret MRI results.</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20</a:t>
            </a:fld>
            <a:endParaRPr lang="en-US" dirty="0"/>
          </a:p>
        </p:txBody>
      </p:sp>
    </p:spTree>
    <p:extLst>
      <p:ext uri="{BB962C8B-B14F-4D97-AF65-F5344CB8AC3E}">
        <p14:creationId xmlns:p14="http://schemas.microsoft.com/office/powerpoint/2010/main" val="1334413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15999" y="2685142"/>
            <a:ext cx="1433286" cy="646331"/>
          </a:xfrm>
          <a:prstGeom prst="rect">
            <a:avLst/>
          </a:prstGeom>
          <a:noFill/>
        </p:spPr>
        <p:txBody>
          <a:bodyPr wrap="square" rtlCol="0">
            <a:spAutoFit/>
          </a:bodyPr>
          <a:lstStyle/>
          <a:p>
            <a:pPr algn="ctr"/>
            <a:r>
              <a:rPr lang="en-US" sz="3600" b="1" dirty="0">
                <a:solidFill>
                  <a:srgbClr val="FFFFFF"/>
                </a:solidFill>
              </a:rPr>
              <a:t>T</a:t>
            </a:r>
            <a:r>
              <a:rPr lang="en-US" sz="3600" b="1" dirty="0" smtClean="0">
                <a:solidFill>
                  <a:srgbClr val="FFFFFF"/>
                </a:solidFill>
              </a:rPr>
              <a:t>rue</a:t>
            </a:r>
            <a:endParaRPr lang="en-US" sz="3600" b="1" dirty="0">
              <a:solidFill>
                <a:srgbClr val="FFFFFF"/>
              </a:solidFill>
            </a:endParaRPr>
          </a:p>
        </p:txBody>
      </p:sp>
      <p:sp>
        <p:nvSpPr>
          <p:cNvPr id="7" name="Rectangle 6"/>
          <p:cNvSpPr/>
          <p:nvPr/>
        </p:nvSpPr>
        <p:spPr>
          <a:xfrm>
            <a:off x="1832429" y="5268243"/>
            <a:ext cx="5678714" cy="898707"/>
          </a:xfrm>
          <a:prstGeom prst="rect">
            <a:avLst/>
          </a:prstGeom>
        </p:spPr>
        <p:txBody>
          <a:bodyPr wrap="square">
            <a:spAutoFit/>
          </a:bodyPr>
          <a:lstStyle/>
          <a:p>
            <a:pPr algn="ctr">
              <a:lnSpc>
                <a:spcPct val="110000"/>
              </a:lnSpc>
            </a:pPr>
            <a:r>
              <a:rPr lang="en-US" sz="2400" dirty="0"/>
              <a:t>Some biopsy procedures also require the use of ultrasound equipment.</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21</a:t>
            </a:fld>
            <a:endParaRPr lang="en-US" dirty="0"/>
          </a:p>
        </p:txBody>
      </p:sp>
    </p:spTree>
    <p:extLst>
      <p:ext uri="{BB962C8B-B14F-4D97-AF65-F5344CB8AC3E}">
        <p14:creationId xmlns:p14="http://schemas.microsoft.com/office/powerpoint/2010/main" val="1577680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154714" y="1128485"/>
            <a:ext cx="4659086" cy="4525963"/>
          </a:xfrm>
        </p:spPr>
        <p:txBody>
          <a:bodyPr/>
          <a:lstStyle/>
          <a:p>
            <a:pPr marL="0" indent="0">
              <a:lnSpc>
                <a:spcPct val="110000"/>
              </a:lnSpc>
              <a:spcBef>
                <a:spcPts val="0"/>
              </a:spcBef>
              <a:spcAft>
                <a:spcPts val="2400"/>
              </a:spcAft>
              <a:buNone/>
            </a:pPr>
            <a:r>
              <a:rPr lang="en-US" sz="2200" dirty="0" smtClean="0"/>
              <a:t>With your group, research your assigned diagnostic tool so that you can help Steve and Nikki better understand how their mom’s breast cancer was diagnosed.</a:t>
            </a:r>
          </a:p>
          <a:p>
            <a:pPr marL="0" indent="0">
              <a:lnSpc>
                <a:spcPct val="110000"/>
              </a:lnSpc>
              <a:spcBef>
                <a:spcPts val="0"/>
              </a:spcBef>
              <a:spcAft>
                <a:spcPts val="2400"/>
              </a:spcAft>
              <a:buNone/>
            </a:pPr>
            <a:r>
              <a:rPr lang="en-US" sz="2200" dirty="0" smtClean="0"/>
              <a:t>Use the information gathered in your research to design and create a wiki — a website that can be edited by multiple people — to explain the purpose and background information of your diagnostic test.</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22</a:t>
            </a:fld>
            <a:endParaRPr lang="en-US" dirty="0"/>
          </a:p>
        </p:txBody>
      </p:sp>
    </p:spTree>
    <p:extLst>
      <p:ext uri="{BB962C8B-B14F-4D97-AF65-F5344CB8AC3E}">
        <p14:creationId xmlns:p14="http://schemas.microsoft.com/office/powerpoint/2010/main" val="2852157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4499429" y="2050143"/>
            <a:ext cx="4372428" cy="3631763"/>
          </a:xfrm>
          <a:prstGeom prst="rect">
            <a:avLst/>
          </a:prstGeom>
        </p:spPr>
        <p:txBody>
          <a:bodyPr wrap="square">
            <a:spAutoFit/>
          </a:bodyPr>
          <a:lstStyle/>
          <a:p>
            <a:pPr defTabSz="457200">
              <a:lnSpc>
                <a:spcPct val="110000"/>
              </a:lnSpc>
              <a:spcBef>
                <a:spcPct val="20000"/>
              </a:spcBef>
            </a:pPr>
            <a:r>
              <a:rPr lang="en-US" sz="2400" dirty="0">
                <a:solidFill>
                  <a:schemeClr val="tx1">
                    <a:lumMod val="90000"/>
                    <a:lumOff val="10000"/>
                  </a:schemeClr>
                </a:solidFill>
              </a:rPr>
              <a:t>Make sure everyone on your team has a clear job, including the following </a:t>
            </a:r>
            <a:r>
              <a:rPr lang="en-US" sz="2400" dirty="0" smtClean="0">
                <a:solidFill>
                  <a:schemeClr val="tx1">
                    <a:lumMod val="90000"/>
                    <a:lumOff val="10000"/>
                  </a:schemeClr>
                </a:solidFill>
              </a:rPr>
              <a:t>responsibilities;</a:t>
            </a:r>
          </a:p>
          <a:p>
            <a:pPr marL="342900" lvl="0" indent="-342900" defTabSz="457200">
              <a:lnSpc>
                <a:spcPct val="110000"/>
              </a:lnSpc>
              <a:spcBef>
                <a:spcPct val="20000"/>
              </a:spcBef>
              <a:buFont typeface="Arial"/>
              <a:buChar char="•"/>
            </a:pPr>
            <a:r>
              <a:rPr lang="en-US" sz="2400" dirty="0" smtClean="0">
                <a:solidFill>
                  <a:schemeClr val="tx1">
                    <a:lumMod val="90000"/>
                    <a:lumOff val="10000"/>
                  </a:schemeClr>
                </a:solidFill>
              </a:rPr>
              <a:t>Leader</a:t>
            </a:r>
            <a:endParaRPr lang="en-US" sz="2400" dirty="0">
              <a:solidFill>
                <a:schemeClr val="tx1">
                  <a:lumMod val="90000"/>
                  <a:lumOff val="10000"/>
                </a:schemeClr>
              </a:solidFill>
            </a:endParaRPr>
          </a:p>
          <a:p>
            <a:pPr marL="342900" lvl="0" indent="-342900" defTabSz="457200">
              <a:lnSpc>
                <a:spcPct val="110000"/>
              </a:lnSpc>
              <a:spcBef>
                <a:spcPct val="20000"/>
              </a:spcBef>
              <a:buFont typeface="Arial"/>
              <a:buChar char="•"/>
            </a:pPr>
            <a:r>
              <a:rPr lang="en-US" sz="2400" dirty="0">
                <a:solidFill>
                  <a:schemeClr val="tx1">
                    <a:lumMod val="90000"/>
                    <a:lumOff val="10000"/>
                  </a:schemeClr>
                </a:solidFill>
              </a:rPr>
              <a:t>Recorder</a:t>
            </a:r>
          </a:p>
          <a:p>
            <a:pPr marL="342900" lvl="0" indent="-342900" defTabSz="457200">
              <a:lnSpc>
                <a:spcPct val="110000"/>
              </a:lnSpc>
              <a:spcBef>
                <a:spcPct val="20000"/>
              </a:spcBef>
              <a:buFont typeface="Arial"/>
              <a:buChar char="•"/>
            </a:pPr>
            <a:r>
              <a:rPr lang="en-US" sz="2400" dirty="0">
                <a:solidFill>
                  <a:schemeClr val="tx1">
                    <a:lumMod val="90000"/>
                    <a:lumOff val="10000"/>
                  </a:schemeClr>
                </a:solidFill>
              </a:rPr>
              <a:t>Typist</a:t>
            </a:r>
          </a:p>
          <a:p>
            <a:pPr marL="342900" lvl="0" indent="-342900" defTabSz="457200">
              <a:lnSpc>
                <a:spcPct val="110000"/>
              </a:lnSpc>
              <a:spcBef>
                <a:spcPct val="20000"/>
              </a:spcBef>
              <a:buFont typeface="Arial"/>
              <a:buChar char="•"/>
            </a:pPr>
            <a:r>
              <a:rPr lang="en-US" sz="2400" dirty="0">
                <a:solidFill>
                  <a:schemeClr val="tx1">
                    <a:lumMod val="90000"/>
                    <a:lumOff val="10000"/>
                  </a:schemeClr>
                </a:solidFill>
              </a:rPr>
              <a:t>Other jobs, as needed</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23</a:t>
            </a:fld>
            <a:endParaRPr lang="en-US" dirty="0"/>
          </a:p>
        </p:txBody>
      </p:sp>
    </p:spTree>
    <p:extLst>
      <p:ext uri="{BB962C8B-B14F-4D97-AF65-F5344CB8AC3E}">
        <p14:creationId xmlns:p14="http://schemas.microsoft.com/office/powerpoint/2010/main" val="2979815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9788" y="3119356"/>
            <a:ext cx="5574212" cy="3277735"/>
          </a:xfrm>
        </p:spPr>
        <p:txBody>
          <a:bodyPr/>
          <a:lstStyle/>
          <a:p>
            <a:pPr marL="342900" indent="-342900">
              <a:spcBef>
                <a:spcPct val="20000"/>
              </a:spcBef>
              <a:buFont typeface="Arial"/>
              <a:buChar char="•"/>
            </a:pPr>
            <a:r>
              <a:rPr lang="en-US" dirty="0">
                <a:solidFill>
                  <a:srgbClr val="262626"/>
                </a:solidFill>
              </a:rPr>
              <a:t>Include a clear organization for the content about your diagnostic procedure</a:t>
            </a:r>
          </a:p>
          <a:p>
            <a:pPr marL="342900" indent="-342900">
              <a:spcBef>
                <a:spcPct val="20000"/>
              </a:spcBef>
              <a:buFont typeface="Arial"/>
              <a:buChar char="•"/>
            </a:pPr>
            <a:r>
              <a:rPr lang="en-US" dirty="0">
                <a:solidFill>
                  <a:srgbClr val="262626"/>
                </a:solidFill>
              </a:rPr>
              <a:t>Include relevant images</a:t>
            </a:r>
          </a:p>
          <a:p>
            <a:pPr marL="342900" indent="-342900">
              <a:spcBef>
                <a:spcPct val="20000"/>
              </a:spcBef>
              <a:buFont typeface="Arial"/>
              <a:buChar char="•"/>
            </a:pPr>
            <a:r>
              <a:rPr lang="en-US" dirty="0">
                <a:solidFill>
                  <a:srgbClr val="262626"/>
                </a:solidFill>
              </a:rPr>
              <a:t>Include a list of three to four open-ended questions at the end</a:t>
            </a:r>
          </a:p>
        </p:txBody>
      </p:sp>
      <p:sp>
        <p:nvSpPr>
          <p:cNvPr id="9" name="Rectangle 8"/>
          <p:cNvSpPr/>
          <p:nvPr/>
        </p:nvSpPr>
        <p:spPr>
          <a:xfrm>
            <a:off x="1143000" y="1056828"/>
            <a:ext cx="7495445" cy="461665"/>
          </a:xfrm>
          <a:prstGeom prst="rect">
            <a:avLst/>
          </a:prstGeom>
        </p:spPr>
        <p:txBody>
          <a:bodyPr wrap="square">
            <a:spAutoFit/>
          </a:bodyPr>
          <a:lstStyle/>
          <a:p>
            <a:pPr lvl="0" defTabSz="457200">
              <a:spcBef>
                <a:spcPct val="20000"/>
              </a:spcBef>
            </a:pPr>
            <a:r>
              <a:rPr lang="en-US" sz="2400" dirty="0">
                <a:solidFill>
                  <a:srgbClr val="262626"/>
                </a:solidFill>
              </a:rPr>
              <a:t>Your group’s wiki must do the following:</a:t>
            </a:r>
          </a:p>
        </p:txBody>
      </p:sp>
      <p:sp>
        <p:nvSpPr>
          <p:cNvPr id="11" name="Rectangle 10"/>
          <p:cNvSpPr/>
          <p:nvPr/>
        </p:nvSpPr>
        <p:spPr>
          <a:xfrm>
            <a:off x="1142999" y="1500350"/>
            <a:ext cx="7495445" cy="1643527"/>
          </a:xfrm>
          <a:prstGeom prst="rect">
            <a:avLst/>
          </a:prstGeom>
        </p:spPr>
        <p:txBody>
          <a:bodyPr wrap="square">
            <a:spAutoFit/>
          </a:bodyPr>
          <a:lstStyle/>
          <a:p>
            <a:pPr marL="342900" lvl="0" indent="-342900" defTabSz="457200">
              <a:spcBef>
                <a:spcPct val="20000"/>
              </a:spcBef>
              <a:buFont typeface="Arial"/>
              <a:buChar char="•"/>
            </a:pPr>
            <a:r>
              <a:rPr lang="en-US" sz="2400" dirty="0">
                <a:solidFill>
                  <a:srgbClr val="262626"/>
                </a:solidFill>
              </a:rPr>
              <a:t>Answer Nikki’s question about why her mom needs to undergo the procedure you </a:t>
            </a:r>
            <a:r>
              <a:rPr lang="en-US" sz="2400" dirty="0" smtClean="0">
                <a:solidFill>
                  <a:srgbClr val="262626"/>
                </a:solidFill>
              </a:rPr>
              <a:t>researched</a:t>
            </a:r>
          </a:p>
          <a:p>
            <a:pPr marL="342900" lvl="0" indent="-342900" defTabSz="457200">
              <a:spcBef>
                <a:spcPct val="20000"/>
              </a:spcBef>
              <a:buFont typeface="Arial"/>
              <a:buChar char="•"/>
            </a:pPr>
            <a:r>
              <a:rPr lang="en-US" sz="2400" dirty="0" smtClean="0">
                <a:solidFill>
                  <a:srgbClr val="262626"/>
                </a:solidFill>
              </a:rPr>
              <a:t>Answer </a:t>
            </a:r>
            <a:r>
              <a:rPr lang="en-US" sz="2400" dirty="0">
                <a:solidFill>
                  <a:srgbClr val="262626"/>
                </a:solidFill>
              </a:rPr>
              <a:t>all of your group’s initial questions</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24</a:t>
            </a:fld>
            <a:endParaRPr lang="en-US" dirty="0"/>
          </a:p>
        </p:txBody>
      </p:sp>
    </p:spTree>
    <p:extLst>
      <p:ext uri="{BB962C8B-B14F-4D97-AF65-F5344CB8AC3E}">
        <p14:creationId xmlns:p14="http://schemas.microsoft.com/office/powerpoint/2010/main" val="1281619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016000"/>
            <a:ext cx="4114800" cy="5110163"/>
          </a:xfrm>
        </p:spPr>
        <p:txBody>
          <a:bodyPr/>
          <a:lstStyle/>
          <a:p>
            <a:r>
              <a:rPr lang="en-US" sz="2000" dirty="0" smtClean="0">
                <a:solidFill>
                  <a:srgbClr val="FFFFFF"/>
                </a:solidFill>
              </a:rPr>
              <a:t>Compose a list of six to eight questions about the diagnostic procedure you will research. What would you like to learn?</a:t>
            </a:r>
          </a:p>
          <a:p>
            <a:r>
              <a:rPr lang="en-US" sz="2000" dirty="0" smtClean="0">
                <a:solidFill>
                  <a:srgbClr val="FFFFFF"/>
                </a:solidFill>
              </a:rPr>
              <a:t>Review the Wiki Resource List handout.</a:t>
            </a:r>
          </a:p>
          <a:p>
            <a:r>
              <a:rPr lang="en-US" sz="2000" dirty="0" smtClean="0">
                <a:solidFill>
                  <a:srgbClr val="FFFFFF"/>
                </a:solidFill>
              </a:rPr>
              <a:t>Review the Diagnostic Tool Cards and conduct any necessary additional research.</a:t>
            </a:r>
          </a:p>
          <a:p>
            <a:r>
              <a:rPr lang="en-US" sz="2000" dirty="0" smtClean="0">
                <a:solidFill>
                  <a:srgbClr val="FFFFFF"/>
                </a:solidFill>
              </a:rPr>
              <a:t>Draft content for your wiki.</a:t>
            </a:r>
          </a:p>
          <a:p>
            <a:r>
              <a:rPr lang="en-US" sz="2000" dirty="0" smtClean="0">
                <a:solidFill>
                  <a:srgbClr val="FFFFFF"/>
                </a:solidFill>
              </a:rPr>
              <a:t>Develop wiki and share with the class.</a:t>
            </a:r>
          </a:p>
        </p:txBody>
      </p:sp>
      <p:sp>
        <p:nvSpPr>
          <p:cNvPr id="2" name="Slide Number Placeholder 1"/>
          <p:cNvSpPr>
            <a:spLocks noGrp="1"/>
          </p:cNvSpPr>
          <p:nvPr>
            <p:ph type="sldNum" sz="quarter" idx="12"/>
          </p:nvPr>
        </p:nvSpPr>
        <p:spPr/>
        <p:txBody>
          <a:bodyPr/>
          <a:lstStyle/>
          <a:p>
            <a:fld id="{CFE4BAC9-6D41-4691-9299-18EF07EF0177}" type="slidenum">
              <a:rPr lang="en-US" smtClean="0"/>
              <a:pPr/>
              <a:t>25</a:t>
            </a:fld>
            <a:endParaRPr lang="en-US" dirty="0"/>
          </a:p>
        </p:txBody>
      </p:sp>
    </p:spTree>
    <p:extLst>
      <p:ext uri="{BB962C8B-B14F-4D97-AF65-F5344CB8AC3E}">
        <p14:creationId xmlns:p14="http://schemas.microsoft.com/office/powerpoint/2010/main" val="3307629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154713" y="1600200"/>
            <a:ext cx="4807857" cy="4525963"/>
          </a:xfrm>
        </p:spPr>
        <p:txBody>
          <a:bodyPr/>
          <a:lstStyle/>
          <a:p>
            <a:pPr>
              <a:spcAft>
                <a:spcPts val="0"/>
              </a:spcAft>
            </a:pPr>
            <a:r>
              <a:rPr lang="en-US" sz="2200" dirty="0" smtClean="0">
                <a:solidFill>
                  <a:srgbClr val="3C3C3C"/>
                </a:solidFill>
              </a:rPr>
              <a:t>Brainstorm a list of six to eight questions about your diagnostic test.</a:t>
            </a:r>
          </a:p>
          <a:p>
            <a:pPr>
              <a:spcAft>
                <a:spcPts val="0"/>
              </a:spcAft>
            </a:pPr>
            <a:r>
              <a:rPr lang="en-US" sz="2200" dirty="0" smtClean="0">
                <a:solidFill>
                  <a:srgbClr val="3C3C3C"/>
                </a:solidFill>
              </a:rPr>
              <a:t>Consider the following:</a:t>
            </a:r>
          </a:p>
          <a:p>
            <a:pPr marL="192024" lvl="1" indent="-182880">
              <a:spcAft>
                <a:spcPts val="0"/>
              </a:spcAft>
              <a:buFont typeface="Arial"/>
              <a:buChar char="•"/>
            </a:pPr>
            <a:r>
              <a:rPr lang="en-US" sz="2200" dirty="0" smtClean="0">
                <a:solidFill>
                  <a:srgbClr val="3C3C3C"/>
                </a:solidFill>
              </a:rPr>
              <a:t>What would you need to know to respond to Nikki’s post?</a:t>
            </a:r>
          </a:p>
          <a:p>
            <a:pPr marL="192024" lvl="1" indent="-182880">
              <a:spcAft>
                <a:spcPts val="0"/>
              </a:spcAft>
              <a:buFont typeface="Arial"/>
              <a:buChar char="•"/>
            </a:pPr>
            <a:r>
              <a:rPr lang="en-US" sz="2200" dirty="0" smtClean="0">
                <a:solidFill>
                  <a:srgbClr val="3C3C3C"/>
                </a:solidFill>
              </a:rPr>
              <a:t>What do you want to know about these tests?</a:t>
            </a:r>
          </a:p>
          <a:p>
            <a:pPr marL="192024" lvl="1" indent="-182880">
              <a:spcAft>
                <a:spcPts val="0"/>
              </a:spcAft>
              <a:buFont typeface="Arial"/>
              <a:buChar char="•"/>
            </a:pPr>
            <a:r>
              <a:rPr lang="en-US" sz="2200" dirty="0" smtClean="0">
                <a:solidFill>
                  <a:srgbClr val="3C3C3C"/>
                </a:solidFill>
              </a:rPr>
              <a:t>What kind of information might be helpful to someone about to undergo this type of diagnostic test?</a:t>
            </a:r>
          </a:p>
        </p:txBody>
      </p:sp>
      <p:sp>
        <p:nvSpPr>
          <p:cNvPr id="6" name="TextBox 5"/>
          <p:cNvSpPr txBox="1"/>
          <p:nvPr/>
        </p:nvSpPr>
        <p:spPr>
          <a:xfrm>
            <a:off x="4055749" y="1034838"/>
            <a:ext cx="4684734" cy="461665"/>
          </a:xfrm>
          <a:prstGeom prst="rect">
            <a:avLst/>
          </a:prstGeom>
          <a:noFill/>
        </p:spPr>
        <p:txBody>
          <a:bodyPr wrap="square" rtlCol="0">
            <a:spAutoFit/>
          </a:bodyPr>
          <a:lstStyle/>
          <a:p>
            <a:r>
              <a:rPr lang="en-US" sz="2400" dirty="0" smtClean="0"/>
              <a:t>With your group:</a:t>
            </a:r>
            <a:endParaRPr lang="en-US" sz="2400"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26</a:t>
            </a:fld>
            <a:endParaRPr lang="en-US" dirty="0"/>
          </a:p>
        </p:txBody>
      </p:sp>
    </p:spTree>
    <p:extLst>
      <p:ext uri="{BB962C8B-B14F-4D97-AF65-F5344CB8AC3E}">
        <p14:creationId xmlns:p14="http://schemas.microsoft.com/office/powerpoint/2010/main" val="1517088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sz="half" idx="4294967295"/>
          </p:nvPr>
        </p:nvSpPr>
        <p:spPr>
          <a:xfrm>
            <a:off x="4056063" y="3030538"/>
            <a:ext cx="5087937" cy="3003550"/>
          </a:xfrm>
        </p:spPr>
        <p:txBody>
          <a:bodyPr>
            <a:noAutofit/>
          </a:bodyPr>
          <a:lstStyle/>
          <a:p>
            <a:pPr marL="0" indent="0">
              <a:lnSpc>
                <a:spcPct val="100000"/>
              </a:lnSpc>
              <a:spcAft>
                <a:spcPts val="600"/>
              </a:spcAft>
              <a:buNone/>
            </a:pPr>
            <a:r>
              <a:rPr lang="en-US" sz="1800" dirty="0" smtClean="0">
                <a:solidFill>
                  <a:srgbClr val="3C3C3C"/>
                </a:solidFill>
              </a:rPr>
              <a:t>American Cancer Society</a:t>
            </a:r>
          </a:p>
          <a:p>
            <a:pPr marL="0" indent="0">
              <a:lnSpc>
                <a:spcPct val="100000"/>
              </a:lnSpc>
              <a:spcAft>
                <a:spcPts val="600"/>
              </a:spcAft>
              <a:buNone/>
            </a:pPr>
            <a:r>
              <a:rPr lang="en-US" sz="1800" dirty="0" smtClean="0">
                <a:solidFill>
                  <a:srgbClr val="3C3C3C"/>
                </a:solidFill>
              </a:rPr>
              <a:t>Centers for Disease Control and Prevention</a:t>
            </a:r>
          </a:p>
          <a:p>
            <a:pPr marL="0" indent="0">
              <a:lnSpc>
                <a:spcPct val="100000"/>
              </a:lnSpc>
              <a:spcAft>
                <a:spcPts val="600"/>
              </a:spcAft>
              <a:buNone/>
            </a:pPr>
            <a:r>
              <a:rPr lang="en-US" sz="1800" dirty="0" smtClean="0">
                <a:solidFill>
                  <a:srgbClr val="3C3C3C"/>
                </a:solidFill>
              </a:rPr>
              <a:t>Health Line</a:t>
            </a:r>
          </a:p>
          <a:p>
            <a:pPr marL="0" indent="0">
              <a:lnSpc>
                <a:spcPct val="100000"/>
              </a:lnSpc>
              <a:spcAft>
                <a:spcPts val="600"/>
              </a:spcAft>
              <a:buNone/>
            </a:pPr>
            <a:r>
              <a:rPr lang="en-US" sz="1800" dirty="0" smtClean="0">
                <a:solidFill>
                  <a:srgbClr val="3C3C3C"/>
                </a:solidFill>
              </a:rPr>
              <a:t>National </a:t>
            </a:r>
            <a:r>
              <a:rPr lang="en-US" sz="1800" dirty="0">
                <a:solidFill>
                  <a:srgbClr val="3C3C3C"/>
                </a:solidFill>
              </a:rPr>
              <a:t>Cancer Institute</a:t>
            </a:r>
          </a:p>
          <a:p>
            <a:pPr marL="0" indent="0">
              <a:lnSpc>
                <a:spcPct val="100000"/>
              </a:lnSpc>
              <a:spcAft>
                <a:spcPts val="600"/>
              </a:spcAft>
              <a:buNone/>
            </a:pPr>
            <a:r>
              <a:rPr lang="en-US" sz="1800" dirty="0">
                <a:solidFill>
                  <a:srgbClr val="3C3C3C"/>
                </a:solidFill>
              </a:rPr>
              <a:t>National Human Genome Research </a:t>
            </a:r>
            <a:r>
              <a:rPr lang="en-US" sz="1800" dirty="0" smtClean="0">
                <a:solidFill>
                  <a:srgbClr val="3C3C3C"/>
                </a:solidFill>
              </a:rPr>
              <a:t>Institute</a:t>
            </a:r>
          </a:p>
          <a:p>
            <a:pPr marL="0" indent="0">
              <a:lnSpc>
                <a:spcPct val="100000"/>
              </a:lnSpc>
              <a:spcAft>
                <a:spcPts val="600"/>
              </a:spcAft>
              <a:buNone/>
            </a:pPr>
            <a:r>
              <a:rPr lang="en-US" sz="1800" dirty="0" smtClean="0">
                <a:solidFill>
                  <a:srgbClr val="3C3C3C"/>
                </a:solidFill>
              </a:rPr>
              <a:t>Mayo </a:t>
            </a:r>
            <a:r>
              <a:rPr lang="en-US" sz="1800" dirty="0">
                <a:solidFill>
                  <a:srgbClr val="3C3C3C"/>
                </a:solidFill>
              </a:rPr>
              <a:t>Clinic</a:t>
            </a:r>
          </a:p>
          <a:p>
            <a:pPr marL="0" indent="0">
              <a:lnSpc>
                <a:spcPct val="100000"/>
              </a:lnSpc>
              <a:spcAft>
                <a:spcPts val="600"/>
              </a:spcAft>
              <a:buNone/>
            </a:pPr>
            <a:r>
              <a:rPr lang="en-US" sz="1800" dirty="0">
                <a:solidFill>
                  <a:srgbClr val="3C3C3C"/>
                </a:solidFill>
              </a:rPr>
              <a:t>MD Anderson Cancer </a:t>
            </a:r>
            <a:r>
              <a:rPr lang="en-US" sz="1800" dirty="0" smtClean="0">
                <a:solidFill>
                  <a:srgbClr val="3C3C3C"/>
                </a:solidFill>
              </a:rPr>
              <a:t>Center</a:t>
            </a:r>
          </a:p>
          <a:p>
            <a:pPr>
              <a:lnSpc>
                <a:spcPct val="100000"/>
              </a:lnSpc>
              <a:spcAft>
                <a:spcPts val="600"/>
              </a:spcAft>
            </a:pPr>
            <a:r>
              <a:rPr lang="en-US" sz="1800" dirty="0">
                <a:solidFill>
                  <a:srgbClr val="3C3C3C"/>
                </a:solidFill>
              </a:rPr>
              <a:t>Rutgers Cancer Institute of New </a:t>
            </a:r>
            <a:r>
              <a:rPr lang="en-US" sz="1800" dirty="0" smtClean="0">
                <a:solidFill>
                  <a:srgbClr val="3C3C3C"/>
                </a:solidFill>
              </a:rPr>
              <a:t>Jersey</a:t>
            </a:r>
            <a:endParaRPr lang="en-US" sz="1800" dirty="0">
              <a:solidFill>
                <a:srgbClr val="3C3C3C"/>
              </a:solidFill>
            </a:endParaRPr>
          </a:p>
          <a:p>
            <a:pPr>
              <a:lnSpc>
                <a:spcPct val="100000"/>
              </a:lnSpc>
              <a:spcAft>
                <a:spcPts val="600"/>
              </a:spcAft>
            </a:pPr>
            <a:endParaRPr lang="en-US" sz="2700" dirty="0">
              <a:solidFill>
                <a:srgbClr val="3C3C3C"/>
              </a:solidFill>
            </a:endParaRPr>
          </a:p>
        </p:txBody>
      </p:sp>
      <p:sp>
        <p:nvSpPr>
          <p:cNvPr id="3" name="Content Placeholder 2"/>
          <p:cNvSpPr>
            <a:spLocks noGrp="1"/>
          </p:cNvSpPr>
          <p:nvPr>
            <p:ph sz="half" idx="4294967295"/>
          </p:nvPr>
        </p:nvSpPr>
        <p:spPr>
          <a:xfrm>
            <a:off x="4056063" y="1497013"/>
            <a:ext cx="5087937" cy="1533525"/>
          </a:xfrm>
        </p:spPr>
        <p:txBody>
          <a:bodyPr>
            <a:normAutofit fontScale="92500" lnSpcReduction="10000"/>
          </a:bodyPr>
          <a:lstStyle/>
          <a:p>
            <a:pPr marL="0" indent="0">
              <a:buNone/>
            </a:pPr>
            <a:r>
              <a:rPr lang="en-US" sz="2400" dirty="0" smtClean="0">
                <a:solidFill>
                  <a:srgbClr val="3C3C3C"/>
                </a:solidFill>
              </a:rPr>
              <a:t>Review the resources on the Wiki Resource List and identify the resources that look the most informative and helpful.</a:t>
            </a:r>
            <a:endParaRPr lang="en-US" sz="2400" dirty="0">
              <a:solidFill>
                <a:srgbClr val="3C3C3C"/>
              </a:solidFill>
            </a:endParaRPr>
          </a:p>
        </p:txBody>
      </p:sp>
      <p:sp>
        <p:nvSpPr>
          <p:cNvPr id="5" name="Content Placeholder 2"/>
          <p:cNvSpPr txBox="1">
            <a:spLocks/>
          </p:cNvSpPr>
          <p:nvPr/>
        </p:nvSpPr>
        <p:spPr>
          <a:xfrm>
            <a:off x="917048" y="2658534"/>
            <a:ext cx="2622021" cy="393192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endParaRPr lang="en-US" dirty="0">
              <a:solidFill>
                <a:srgbClr val="FF0000"/>
              </a:solidFill>
            </a:endParaRPr>
          </a:p>
        </p:txBody>
      </p:sp>
      <p:sp>
        <p:nvSpPr>
          <p:cNvPr id="6" name="TextBox 5"/>
          <p:cNvSpPr txBox="1"/>
          <p:nvPr/>
        </p:nvSpPr>
        <p:spPr>
          <a:xfrm>
            <a:off x="4055749" y="1034838"/>
            <a:ext cx="4684734" cy="461665"/>
          </a:xfrm>
          <a:prstGeom prst="rect">
            <a:avLst/>
          </a:prstGeom>
          <a:noFill/>
        </p:spPr>
        <p:txBody>
          <a:bodyPr wrap="square" rtlCol="0">
            <a:spAutoFit/>
          </a:bodyPr>
          <a:lstStyle/>
          <a:p>
            <a:r>
              <a:rPr lang="en-US" sz="2400" dirty="0" smtClean="0"/>
              <a:t>With your group:</a:t>
            </a:r>
            <a:endParaRPr lang="en-US" sz="2400"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27</a:t>
            </a:fld>
            <a:endParaRPr lang="en-US" dirty="0"/>
          </a:p>
        </p:txBody>
      </p:sp>
    </p:spTree>
    <p:extLst>
      <p:ext uri="{BB962C8B-B14F-4D97-AF65-F5344CB8AC3E}">
        <p14:creationId xmlns:p14="http://schemas.microsoft.com/office/powerpoint/2010/main" val="1695249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dissolv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dissolv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dissolve">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dissolve">
                                      <p:cBhvr>
                                        <p:cTn id="4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22941" y="1490960"/>
            <a:ext cx="4821060" cy="1651000"/>
          </a:xfrm>
        </p:spPr>
        <p:txBody>
          <a:bodyPr>
            <a:normAutofit/>
          </a:bodyPr>
          <a:lstStyle/>
          <a:p>
            <a:pPr marL="0" indent="0">
              <a:buNone/>
            </a:pPr>
            <a:r>
              <a:rPr lang="en-US" dirty="0" smtClean="0">
                <a:solidFill>
                  <a:srgbClr val="3C3C3C"/>
                </a:solidFill>
              </a:rPr>
              <a:t>Start conducting research to answer the questions your </a:t>
            </a:r>
            <a:br>
              <a:rPr lang="en-US" dirty="0" smtClean="0">
                <a:solidFill>
                  <a:srgbClr val="3C3C3C"/>
                </a:solidFill>
              </a:rPr>
            </a:br>
            <a:r>
              <a:rPr lang="en-US" dirty="0" smtClean="0">
                <a:solidFill>
                  <a:srgbClr val="3C3C3C"/>
                </a:solidFill>
              </a:rPr>
              <a:t>group posed.</a:t>
            </a:r>
          </a:p>
        </p:txBody>
      </p:sp>
      <p:sp>
        <p:nvSpPr>
          <p:cNvPr id="5" name="Content Placeholder 2"/>
          <p:cNvSpPr txBox="1">
            <a:spLocks/>
          </p:cNvSpPr>
          <p:nvPr/>
        </p:nvSpPr>
        <p:spPr>
          <a:xfrm>
            <a:off x="900112" y="3081865"/>
            <a:ext cx="3790421" cy="3437467"/>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spcBef>
                <a:spcPts val="0"/>
              </a:spcBef>
              <a:buClrTx/>
              <a:buNone/>
              <a:defRPr/>
            </a:pPr>
            <a:endParaRPr lang="en-US" dirty="0"/>
          </a:p>
        </p:txBody>
      </p:sp>
      <p:grpSp>
        <p:nvGrpSpPr>
          <p:cNvPr id="11" name="Group 10"/>
          <p:cNvGrpSpPr/>
          <p:nvPr/>
        </p:nvGrpSpPr>
        <p:grpSpPr>
          <a:xfrm rot="20106453">
            <a:off x="4182390" y="2565140"/>
            <a:ext cx="3474177" cy="3403359"/>
            <a:chOff x="399270" y="911231"/>
            <a:chExt cx="5545975" cy="5015033"/>
          </a:xfrm>
        </p:grpSpPr>
        <p:grpSp>
          <p:nvGrpSpPr>
            <p:cNvPr id="10" name="Group 9"/>
            <p:cNvGrpSpPr/>
            <p:nvPr/>
          </p:nvGrpSpPr>
          <p:grpSpPr>
            <a:xfrm rot="3378101">
              <a:off x="801734" y="1552581"/>
              <a:ext cx="4997450" cy="3714750"/>
              <a:chOff x="4146550" y="0"/>
              <a:chExt cx="4997450" cy="3714750"/>
            </a:xfrm>
          </p:grpSpPr>
          <p:pic>
            <p:nvPicPr>
              <p:cNvPr id="6" name="Picture 5" descr="Screen Shot 2015-11-17 at 2.35.24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9668022">
                <a:off x="4146550" y="0"/>
                <a:ext cx="4597400" cy="2984500"/>
              </a:xfrm>
              <a:prstGeom prst="rect">
                <a:avLst/>
              </a:prstGeom>
            </p:spPr>
          </p:pic>
          <p:pic>
            <p:nvPicPr>
              <p:cNvPr id="7" name="Picture 6" descr="Screen Shot 2015-11-17 at 2.35.29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20148915">
                <a:off x="4432300" y="285750"/>
                <a:ext cx="4711700" cy="3429000"/>
              </a:xfrm>
              <a:prstGeom prst="rect">
                <a:avLst/>
              </a:prstGeom>
            </p:spPr>
          </p:pic>
        </p:grpSp>
        <p:pic>
          <p:nvPicPr>
            <p:cNvPr id="8" name="Picture 7" descr="Screen Shot 2015-11-17 at 2.35.34 P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398895">
              <a:off x="1182745" y="2514639"/>
              <a:ext cx="4762500" cy="2432049"/>
            </a:xfrm>
            <a:prstGeom prst="rect">
              <a:avLst/>
            </a:prstGeom>
          </p:spPr>
        </p:pic>
        <p:pic>
          <p:nvPicPr>
            <p:cNvPr id="9" name="Picture 8" descr="Screen Shot 2015-11-17 at 2.35.38 P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474384">
              <a:off x="399270" y="2979864"/>
              <a:ext cx="4711700" cy="2946400"/>
            </a:xfrm>
            <a:prstGeom prst="rect">
              <a:avLst/>
            </a:prstGeom>
          </p:spPr>
        </p:pic>
      </p:grpSp>
      <p:sp>
        <p:nvSpPr>
          <p:cNvPr id="13" name="TextBox 12"/>
          <p:cNvSpPr txBox="1"/>
          <p:nvPr/>
        </p:nvSpPr>
        <p:spPr>
          <a:xfrm>
            <a:off x="4055749" y="1034838"/>
            <a:ext cx="4684734" cy="461665"/>
          </a:xfrm>
          <a:prstGeom prst="rect">
            <a:avLst/>
          </a:prstGeom>
          <a:noFill/>
        </p:spPr>
        <p:txBody>
          <a:bodyPr wrap="square" rtlCol="0">
            <a:spAutoFit/>
          </a:bodyPr>
          <a:lstStyle/>
          <a:p>
            <a:r>
              <a:rPr lang="en-US" sz="2400" dirty="0" smtClean="0"/>
              <a:t>With your group:</a:t>
            </a:r>
            <a:endParaRPr lang="en-US" sz="2400"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28</a:t>
            </a:fld>
            <a:endParaRPr lang="en-US" dirty="0"/>
          </a:p>
        </p:txBody>
      </p:sp>
    </p:spTree>
    <p:extLst>
      <p:ext uri="{BB962C8B-B14F-4D97-AF65-F5344CB8AC3E}">
        <p14:creationId xmlns:p14="http://schemas.microsoft.com/office/powerpoint/2010/main" val="366904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630738" y="1528707"/>
            <a:ext cx="4513262" cy="4133850"/>
          </a:xfrm>
        </p:spPr>
        <p:txBody>
          <a:bodyPr>
            <a:normAutofit/>
          </a:bodyPr>
          <a:lstStyle/>
          <a:p>
            <a:r>
              <a:rPr lang="en-US" sz="2400" dirty="0" smtClean="0">
                <a:solidFill>
                  <a:srgbClr val="3C3C3C"/>
                </a:solidFill>
              </a:rPr>
              <a:t>Organize and arrange your information into a clear and thoughtful structure that provides answers to your questions and additional information to other students. </a:t>
            </a:r>
          </a:p>
          <a:p>
            <a:r>
              <a:rPr lang="en-US" sz="2400" dirty="0" smtClean="0">
                <a:solidFill>
                  <a:srgbClr val="3C3C3C"/>
                </a:solidFill>
              </a:rPr>
              <a:t>Once </a:t>
            </a:r>
            <a:r>
              <a:rPr lang="en-US" sz="2400" dirty="0">
                <a:solidFill>
                  <a:srgbClr val="3C3C3C"/>
                </a:solidFill>
              </a:rPr>
              <a:t>your content is </a:t>
            </a:r>
            <a:r>
              <a:rPr lang="en-US" sz="2400" dirty="0" smtClean="0">
                <a:solidFill>
                  <a:srgbClr val="3C3C3C"/>
                </a:solidFill>
              </a:rPr>
              <a:t>approved, </a:t>
            </a:r>
            <a:r>
              <a:rPr lang="en-US" sz="2400" dirty="0">
                <a:solidFill>
                  <a:srgbClr val="3C3C3C"/>
                </a:solidFill>
              </a:rPr>
              <a:t>y</a:t>
            </a:r>
            <a:r>
              <a:rPr lang="en-US" sz="2400" dirty="0" smtClean="0">
                <a:solidFill>
                  <a:srgbClr val="3C3C3C"/>
                </a:solidFill>
              </a:rPr>
              <a:t>ou will use your draft to create your wiki!</a:t>
            </a:r>
          </a:p>
        </p:txBody>
      </p:sp>
      <p:sp>
        <p:nvSpPr>
          <p:cNvPr id="5" name="TextBox 4"/>
          <p:cNvSpPr txBox="1"/>
          <p:nvPr/>
        </p:nvSpPr>
        <p:spPr>
          <a:xfrm>
            <a:off x="4055749" y="1034838"/>
            <a:ext cx="4684734" cy="461665"/>
          </a:xfrm>
          <a:prstGeom prst="rect">
            <a:avLst/>
          </a:prstGeom>
          <a:noFill/>
        </p:spPr>
        <p:txBody>
          <a:bodyPr wrap="square" rtlCol="0">
            <a:spAutoFit/>
          </a:bodyPr>
          <a:lstStyle/>
          <a:p>
            <a:r>
              <a:rPr lang="en-US" sz="2400" dirty="0" smtClean="0"/>
              <a:t>With your group:</a:t>
            </a:r>
            <a:endParaRPr lang="en-US" sz="2400"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29</a:t>
            </a:fld>
            <a:endParaRPr lang="en-US" dirty="0"/>
          </a:p>
        </p:txBody>
      </p:sp>
    </p:spTree>
    <p:extLst>
      <p:ext uri="{BB962C8B-B14F-4D97-AF65-F5344CB8AC3E}">
        <p14:creationId xmlns:p14="http://schemas.microsoft.com/office/powerpoint/2010/main" val="2712710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4807856" y="1251858"/>
            <a:ext cx="3878943" cy="4874306"/>
          </a:xfrm>
        </p:spPr>
        <p:txBody>
          <a:bodyPr/>
          <a:lstStyle/>
          <a:p>
            <a:r>
              <a:rPr lang="en-US" dirty="0" smtClean="0"/>
              <a:t>Mom </a:t>
            </a:r>
            <a:r>
              <a:rPr lang="en-US" dirty="0"/>
              <a:t>was telling us about all of the tests </a:t>
            </a:r>
            <a:r>
              <a:rPr lang="en-US" dirty="0" smtClean="0"/>
              <a:t/>
            </a:r>
            <a:br>
              <a:rPr lang="en-US" dirty="0" smtClean="0"/>
            </a:br>
            <a:r>
              <a:rPr lang="en-US" dirty="0" smtClean="0"/>
              <a:t>she </a:t>
            </a:r>
            <a:r>
              <a:rPr lang="en-US" dirty="0"/>
              <a:t>had: mammogram, ultrasound, biopsy, </a:t>
            </a:r>
            <a:r>
              <a:rPr lang="en-US" dirty="0" smtClean="0"/>
              <a:t/>
            </a:r>
            <a:br>
              <a:rPr lang="en-US" dirty="0" smtClean="0"/>
            </a:br>
            <a:r>
              <a:rPr lang="en-US" dirty="0" smtClean="0"/>
              <a:t>and </a:t>
            </a:r>
            <a:r>
              <a:rPr lang="en-US" dirty="0"/>
              <a:t>something called an MRI? </a:t>
            </a:r>
            <a:endParaRPr lang="en-US" dirty="0" smtClean="0"/>
          </a:p>
          <a:p>
            <a:r>
              <a:rPr lang="en-US" dirty="0" smtClean="0"/>
              <a:t>Their </a:t>
            </a:r>
            <a:r>
              <a:rPr lang="en-US" dirty="0"/>
              <a:t>names are all so confusing! Why did she need so many tests? She still has a ton of appointments</a:t>
            </a:r>
            <a:r>
              <a:rPr lang="en-US" dirty="0" smtClean="0"/>
              <a:t>.</a:t>
            </a:r>
            <a:endParaRPr lang="en-US" dirty="0"/>
          </a:p>
          <a:p>
            <a:endParaRPr lang="en-US" dirty="0"/>
          </a:p>
        </p:txBody>
      </p:sp>
      <p:sp>
        <p:nvSpPr>
          <p:cNvPr id="5" name="Content Placeholder 2"/>
          <p:cNvSpPr txBox="1">
            <a:spLocks/>
          </p:cNvSpPr>
          <p:nvPr/>
        </p:nvSpPr>
        <p:spPr>
          <a:xfrm>
            <a:off x="1617128" y="2656835"/>
            <a:ext cx="5537201" cy="326813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endParaRPr lang="en-US"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3</a:t>
            </a:fld>
            <a:endParaRPr lang="en-US" dirty="0"/>
          </a:p>
        </p:txBody>
      </p:sp>
    </p:spTree>
    <p:extLst>
      <p:ext uri="{BB962C8B-B14F-4D97-AF65-F5344CB8AC3E}">
        <p14:creationId xmlns:p14="http://schemas.microsoft.com/office/powerpoint/2010/main" val="4014613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54513" y="1541180"/>
            <a:ext cx="4789487" cy="2076450"/>
          </a:xfrm>
        </p:spPr>
        <p:txBody>
          <a:bodyPr>
            <a:noAutofit/>
          </a:bodyPr>
          <a:lstStyle/>
          <a:p>
            <a:r>
              <a:rPr lang="en-US" dirty="0" smtClean="0">
                <a:solidFill>
                  <a:srgbClr val="3C3C3C"/>
                </a:solidFill>
              </a:rPr>
              <a:t>Use your draft to create your online wiki! </a:t>
            </a:r>
          </a:p>
          <a:p>
            <a:r>
              <a:rPr lang="en-US" dirty="0" smtClean="0">
                <a:solidFill>
                  <a:srgbClr val="3C3C3C"/>
                </a:solidFill>
              </a:rPr>
              <a:t>Be sure to include three or four open-ended questions at the end and a resource page. </a:t>
            </a:r>
          </a:p>
        </p:txBody>
      </p:sp>
      <p:sp>
        <p:nvSpPr>
          <p:cNvPr id="5" name="TextBox 4"/>
          <p:cNvSpPr txBox="1"/>
          <p:nvPr/>
        </p:nvSpPr>
        <p:spPr>
          <a:xfrm>
            <a:off x="4055749" y="1034838"/>
            <a:ext cx="4684734" cy="461665"/>
          </a:xfrm>
          <a:prstGeom prst="rect">
            <a:avLst/>
          </a:prstGeom>
          <a:noFill/>
        </p:spPr>
        <p:txBody>
          <a:bodyPr wrap="square" rtlCol="0">
            <a:spAutoFit/>
          </a:bodyPr>
          <a:lstStyle/>
          <a:p>
            <a:r>
              <a:rPr lang="en-US" sz="2400" dirty="0" smtClean="0"/>
              <a:t>With your group:</a:t>
            </a:r>
            <a:endParaRPr lang="en-US" sz="2400"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30</a:t>
            </a:fld>
            <a:endParaRPr lang="en-US" dirty="0"/>
          </a:p>
        </p:txBody>
      </p:sp>
    </p:spTree>
    <p:extLst>
      <p:ext uri="{BB962C8B-B14F-4D97-AF65-F5344CB8AC3E}">
        <p14:creationId xmlns:p14="http://schemas.microsoft.com/office/powerpoint/2010/main" val="419621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5333999" y="1324429"/>
            <a:ext cx="3410857" cy="4788506"/>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r>
              <a:rPr lang="en-US" dirty="0" smtClean="0">
                <a:solidFill>
                  <a:srgbClr val="FFFFFF"/>
                </a:solidFill>
              </a:rPr>
              <a:t>Using what you learned today, write a response to Nikki’s question: </a:t>
            </a:r>
            <a:br>
              <a:rPr lang="en-US" dirty="0" smtClean="0">
                <a:solidFill>
                  <a:srgbClr val="FFFFFF"/>
                </a:solidFill>
              </a:rPr>
            </a:br>
            <a:r>
              <a:rPr lang="en-US" i="1" dirty="0" smtClean="0">
                <a:solidFill>
                  <a:srgbClr val="FFFFFF"/>
                </a:solidFill>
              </a:rPr>
              <a:t>Why does my mom need so many tests? </a:t>
            </a:r>
            <a:endParaRPr lang="en-US" i="1"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31</a:t>
            </a:fld>
            <a:endParaRPr lang="en-US" dirty="0"/>
          </a:p>
        </p:txBody>
      </p:sp>
    </p:spTree>
    <p:extLst>
      <p:ext uri="{BB962C8B-B14F-4D97-AF65-F5344CB8AC3E}">
        <p14:creationId xmlns:p14="http://schemas.microsoft.com/office/powerpoint/2010/main" val="2899832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5188857" y="2231571"/>
            <a:ext cx="3537857" cy="388136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spcBef>
                <a:spcPts val="0"/>
              </a:spcBef>
              <a:buClrTx/>
              <a:buNone/>
              <a:defRPr/>
            </a:pPr>
            <a:r>
              <a:rPr lang="en-US" dirty="0">
                <a:solidFill>
                  <a:srgbClr val="FFFFFF"/>
                </a:solidFill>
              </a:rPr>
              <a:t>Answer the questions at the </a:t>
            </a:r>
            <a:r>
              <a:rPr lang="en-US" dirty="0" smtClean="0">
                <a:solidFill>
                  <a:srgbClr val="FFFFFF"/>
                </a:solidFill>
              </a:rPr>
              <a:t>end of the wikis related to the three diagnostic tools you did not research.</a:t>
            </a:r>
            <a:endParaRPr lang="en-US"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32</a:t>
            </a:fld>
            <a:endParaRPr lang="en-US" dirty="0"/>
          </a:p>
        </p:txBody>
      </p:sp>
    </p:spTree>
    <p:extLst>
      <p:ext uri="{BB962C8B-B14F-4D97-AF65-F5344CB8AC3E}">
        <p14:creationId xmlns:p14="http://schemas.microsoft.com/office/powerpoint/2010/main" val="1406510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lumMod val="65000"/>
                    <a:lumOff val="35000"/>
                  </a:prstClr>
                </a:solidFill>
                <a:latin typeface="Century Gothic"/>
              </a:rPr>
              <a:pPr/>
              <a:t>33</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2743410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1328" y="1417638"/>
            <a:ext cx="8229600" cy="1143000"/>
          </a:xfrm>
        </p:spPr>
        <p:txBody>
          <a:bodyPr>
            <a:normAutofit/>
          </a:bodyPr>
          <a:lstStyle/>
          <a:p>
            <a:r>
              <a:rPr lang="en-US" dirty="0" smtClean="0"/>
              <a:t>What Are Diagnostic Tests?</a:t>
            </a:r>
            <a:endParaRPr lang="en-US" dirty="0"/>
          </a:p>
        </p:txBody>
      </p:sp>
      <p:sp>
        <p:nvSpPr>
          <p:cNvPr id="3" name="Content Placeholder 2"/>
          <p:cNvSpPr>
            <a:spLocks noGrp="1"/>
          </p:cNvSpPr>
          <p:nvPr>
            <p:ph idx="1"/>
          </p:nvPr>
        </p:nvSpPr>
        <p:spPr>
          <a:xfrm>
            <a:off x="3764176" y="1817914"/>
            <a:ext cx="4922624" cy="4525963"/>
          </a:xfrm>
        </p:spPr>
        <p:txBody>
          <a:bodyPr>
            <a:noAutofit/>
          </a:bodyPr>
          <a:lstStyle/>
          <a:p>
            <a:pPr marL="0" indent="0">
              <a:buNone/>
            </a:pPr>
            <a:r>
              <a:rPr lang="en-US" sz="1800" dirty="0" smtClean="0">
                <a:solidFill>
                  <a:srgbClr val="FFFFFF"/>
                </a:solidFill>
              </a:rPr>
              <a:t>Diagnostic tests </a:t>
            </a:r>
            <a:r>
              <a:rPr lang="en-US" sz="1800" dirty="0">
                <a:solidFill>
                  <a:srgbClr val="FFFFFF"/>
                </a:solidFill>
              </a:rPr>
              <a:t>like the ones that </a:t>
            </a:r>
            <a:r>
              <a:rPr lang="en-US" sz="1800" dirty="0" smtClean="0">
                <a:solidFill>
                  <a:srgbClr val="FFFFFF"/>
                </a:solidFill>
              </a:rPr>
              <a:t>Nikki and </a:t>
            </a:r>
            <a:r>
              <a:rPr lang="en-US" sz="1800" dirty="0">
                <a:solidFill>
                  <a:srgbClr val="FFFFFF"/>
                </a:solidFill>
              </a:rPr>
              <a:t>Steve’s mom </a:t>
            </a:r>
            <a:r>
              <a:rPr lang="en-US" sz="1800" dirty="0" smtClean="0">
                <a:solidFill>
                  <a:srgbClr val="FFFFFF"/>
                </a:solidFill>
              </a:rPr>
              <a:t>underwent provide doctors </a:t>
            </a:r>
            <a:r>
              <a:rPr lang="en-US" sz="1800" dirty="0">
                <a:solidFill>
                  <a:srgbClr val="FFFFFF"/>
                </a:solidFill>
              </a:rPr>
              <a:t>with information they need to </a:t>
            </a:r>
            <a:r>
              <a:rPr lang="en-US" sz="1800" dirty="0" smtClean="0">
                <a:solidFill>
                  <a:srgbClr val="FFFFFF"/>
                </a:solidFill>
              </a:rPr>
              <a:t>identify illnesses, help </a:t>
            </a:r>
            <a:r>
              <a:rPr lang="en-US" sz="1800" dirty="0">
                <a:solidFill>
                  <a:srgbClr val="FFFFFF"/>
                </a:solidFill>
              </a:rPr>
              <a:t>patients understand </a:t>
            </a:r>
            <a:r>
              <a:rPr lang="en-US" sz="1800" dirty="0" smtClean="0">
                <a:solidFill>
                  <a:srgbClr val="FFFFFF"/>
                </a:solidFill>
              </a:rPr>
              <a:t>why they’re sick, and make decisions about </a:t>
            </a:r>
            <a:r>
              <a:rPr lang="en-US" sz="1800" dirty="0">
                <a:solidFill>
                  <a:srgbClr val="FFFFFF"/>
                </a:solidFill>
              </a:rPr>
              <a:t>their care</a:t>
            </a:r>
            <a:r>
              <a:rPr lang="en-US" sz="1800" dirty="0" smtClean="0">
                <a:solidFill>
                  <a:srgbClr val="FFFFFF"/>
                </a:solidFill>
              </a:rPr>
              <a:t>.</a:t>
            </a:r>
          </a:p>
          <a:p>
            <a:pPr marL="0" indent="0">
              <a:buNone/>
            </a:pPr>
            <a:r>
              <a:rPr lang="en-US" sz="1800" dirty="0">
                <a:solidFill>
                  <a:srgbClr val="FFFFFF"/>
                </a:solidFill>
              </a:rPr>
              <a:t>Some common types of diagnostic imaging </a:t>
            </a:r>
            <a:r>
              <a:rPr lang="en-US" sz="1800" dirty="0" smtClean="0">
                <a:solidFill>
                  <a:srgbClr val="FFFFFF"/>
                </a:solidFill>
              </a:rPr>
              <a:t>include: </a:t>
            </a:r>
            <a:endParaRPr lang="en-US" sz="1800" dirty="0">
              <a:solidFill>
                <a:srgbClr val="FFFFFF"/>
              </a:solidFill>
            </a:endParaRPr>
          </a:p>
          <a:p>
            <a:pPr marL="342900" lvl="1" indent="-342900">
              <a:spcAft>
                <a:spcPts val="0"/>
              </a:spcAft>
              <a:buFont typeface="Arial"/>
              <a:buChar char="•"/>
            </a:pPr>
            <a:r>
              <a:rPr lang="en-US" sz="1800" dirty="0">
                <a:solidFill>
                  <a:srgbClr val="FFFFFF"/>
                </a:solidFill>
              </a:rPr>
              <a:t>X-rays</a:t>
            </a:r>
          </a:p>
          <a:p>
            <a:pPr marL="342900" lvl="1" indent="-342900">
              <a:spcAft>
                <a:spcPts val="0"/>
              </a:spcAft>
              <a:buFont typeface="Arial"/>
              <a:buChar char="•"/>
            </a:pPr>
            <a:r>
              <a:rPr lang="en-US" sz="1800" dirty="0">
                <a:solidFill>
                  <a:srgbClr val="FFFFFF"/>
                </a:solidFill>
              </a:rPr>
              <a:t>Ultrasounds</a:t>
            </a:r>
          </a:p>
          <a:p>
            <a:pPr marL="342900" lvl="1" indent="-342900">
              <a:spcAft>
                <a:spcPts val="0"/>
              </a:spcAft>
              <a:buFont typeface="Arial"/>
              <a:buChar char="•"/>
            </a:pPr>
            <a:r>
              <a:rPr lang="en-US" sz="1800" dirty="0">
                <a:solidFill>
                  <a:srgbClr val="FFFFFF"/>
                </a:solidFill>
              </a:rPr>
              <a:t>MRIs </a:t>
            </a:r>
            <a:r>
              <a:rPr lang="en-US" sz="1800" dirty="0" smtClean="0">
                <a:solidFill>
                  <a:srgbClr val="FFFFFF"/>
                </a:solidFill>
              </a:rPr>
              <a:t>(Magnetic Resonance Imaging)</a:t>
            </a:r>
          </a:p>
          <a:p>
            <a:pPr marL="342900" lvl="1" indent="-342900">
              <a:spcAft>
                <a:spcPts val="0"/>
              </a:spcAft>
              <a:buFont typeface="Arial"/>
              <a:buChar char="•"/>
            </a:pPr>
            <a:r>
              <a:rPr lang="en-US" sz="1800" dirty="0" smtClean="0">
                <a:solidFill>
                  <a:srgbClr val="FFFFFF"/>
                </a:solidFill>
              </a:rPr>
              <a:t>Blood tests</a:t>
            </a:r>
          </a:p>
          <a:p>
            <a:pPr marL="342900" lvl="1" indent="-342900">
              <a:spcAft>
                <a:spcPts val="0"/>
              </a:spcAft>
              <a:buFont typeface="Arial"/>
              <a:buChar char="•"/>
            </a:pPr>
            <a:r>
              <a:rPr lang="en-US" sz="1800" dirty="0" smtClean="0">
                <a:solidFill>
                  <a:srgbClr val="FFFFFF"/>
                </a:solidFill>
              </a:rPr>
              <a:t>Biopsy</a:t>
            </a:r>
            <a:endParaRPr lang="en-US" sz="1800" dirty="0">
              <a:solidFill>
                <a:srgbClr val="FFFFFF"/>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pPr/>
              <a:t>4</a:t>
            </a:fld>
            <a:endParaRPr lang="en-US" dirty="0"/>
          </a:p>
        </p:txBody>
      </p:sp>
    </p:spTree>
    <p:extLst>
      <p:ext uri="{BB962C8B-B14F-4D97-AF65-F5344CB8AC3E}">
        <p14:creationId xmlns:p14="http://schemas.microsoft.com/office/powerpoint/2010/main" val="2103861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5123653" y="1528185"/>
            <a:ext cx="3638225" cy="1852815"/>
          </a:xfrm>
          <a:prstGeom prst="rect">
            <a:avLst/>
          </a:prstGeom>
        </p:spPr>
        <p:txBody>
          <a:bodyPr wrap="square">
            <a:spAutoFit/>
          </a:bodyPr>
          <a:lstStyle/>
          <a:p>
            <a:pPr>
              <a:lnSpc>
                <a:spcPct val="120000"/>
              </a:lnSpc>
            </a:pPr>
            <a:r>
              <a:rPr lang="en-US" sz="2400" dirty="0"/>
              <a:t>Have you, or anyone close to you, had </a:t>
            </a:r>
            <a:r>
              <a:rPr lang="en-US" sz="2400" dirty="0" smtClean="0"/>
              <a:t>an </a:t>
            </a:r>
            <a:br>
              <a:rPr lang="en-US" sz="2400" dirty="0" smtClean="0"/>
            </a:br>
            <a:r>
              <a:rPr lang="en-US" sz="2400" dirty="0" smtClean="0"/>
              <a:t>x</a:t>
            </a:r>
            <a:r>
              <a:rPr lang="en-US" sz="2400" dirty="0"/>
              <a:t>-ray, ultrasound, MRI, or blood test?</a:t>
            </a:r>
          </a:p>
        </p:txBody>
      </p:sp>
      <p:sp>
        <p:nvSpPr>
          <p:cNvPr id="2" name="Slide Number Placeholder 1"/>
          <p:cNvSpPr>
            <a:spLocks noGrp="1"/>
          </p:cNvSpPr>
          <p:nvPr>
            <p:ph type="sldNum" sz="quarter" idx="12"/>
          </p:nvPr>
        </p:nvSpPr>
        <p:spPr/>
        <p:txBody>
          <a:bodyPr/>
          <a:lstStyle/>
          <a:p>
            <a:fld id="{CFE4BAC9-6D41-4691-9299-18EF07EF0177}" type="slidenum">
              <a:rPr lang="en-US" smtClean="0"/>
              <a:pPr/>
              <a:t>5</a:t>
            </a:fld>
            <a:endParaRPr lang="en-US" dirty="0"/>
          </a:p>
        </p:txBody>
      </p:sp>
    </p:spTree>
    <p:extLst>
      <p:ext uri="{BB962C8B-B14F-4D97-AF65-F5344CB8AC3E}">
        <p14:creationId xmlns:p14="http://schemas.microsoft.com/office/powerpoint/2010/main" val="3282563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p:txBody>
          <a:bodyPr>
            <a:noAutofit/>
          </a:bodyPr>
          <a:lstStyle/>
          <a:p>
            <a:pPr marL="0" indent="0">
              <a:buNone/>
            </a:pPr>
            <a:r>
              <a:rPr lang="en-US" sz="2400" dirty="0" smtClean="0">
                <a:solidFill>
                  <a:srgbClr val="FFFFFF"/>
                </a:solidFill>
              </a:rPr>
              <a:t>Steve and Nikki’s </a:t>
            </a:r>
            <a:r>
              <a:rPr lang="en-US" sz="2400" dirty="0">
                <a:solidFill>
                  <a:srgbClr val="FFFFFF"/>
                </a:solidFill>
              </a:rPr>
              <a:t>mom </a:t>
            </a:r>
            <a:r>
              <a:rPr lang="en-US" sz="2400" dirty="0" smtClean="0">
                <a:solidFill>
                  <a:srgbClr val="FFFFFF"/>
                </a:solidFill>
              </a:rPr>
              <a:t>needs several tests </a:t>
            </a:r>
            <a:r>
              <a:rPr lang="en-US" sz="2400" dirty="0">
                <a:solidFill>
                  <a:srgbClr val="FFFFFF"/>
                </a:solidFill>
              </a:rPr>
              <a:t>because each test </a:t>
            </a:r>
            <a:r>
              <a:rPr lang="en-US" sz="2400" dirty="0" smtClean="0">
                <a:solidFill>
                  <a:srgbClr val="FFFFFF"/>
                </a:solidFill>
              </a:rPr>
              <a:t>can reveal </a:t>
            </a:r>
            <a:r>
              <a:rPr lang="en-US" sz="2400" dirty="0">
                <a:solidFill>
                  <a:srgbClr val="FFFFFF"/>
                </a:solidFill>
              </a:rPr>
              <a:t>different </a:t>
            </a:r>
            <a:r>
              <a:rPr lang="en-US" sz="2400" dirty="0" smtClean="0">
                <a:solidFill>
                  <a:srgbClr val="FFFFFF"/>
                </a:solidFill>
              </a:rPr>
              <a:t>information about her diagnosis. The </a:t>
            </a:r>
            <a:r>
              <a:rPr lang="en-US" sz="2400" dirty="0">
                <a:solidFill>
                  <a:srgbClr val="FFFFFF"/>
                </a:solidFill>
              </a:rPr>
              <a:t>m</a:t>
            </a:r>
            <a:r>
              <a:rPr lang="en-US" sz="2400" dirty="0" smtClean="0">
                <a:solidFill>
                  <a:srgbClr val="FFFFFF"/>
                </a:solidFill>
              </a:rPr>
              <a:t>ore </a:t>
            </a:r>
            <a:r>
              <a:rPr lang="en-US" sz="2400" dirty="0">
                <a:solidFill>
                  <a:srgbClr val="FFFFFF"/>
                </a:solidFill>
              </a:rPr>
              <a:t>that </a:t>
            </a:r>
            <a:r>
              <a:rPr lang="en-US" sz="2400" dirty="0" smtClean="0">
                <a:solidFill>
                  <a:srgbClr val="FFFFFF"/>
                </a:solidFill>
              </a:rPr>
              <a:t>Nikki’s </a:t>
            </a:r>
            <a:r>
              <a:rPr lang="en-US" sz="2400" dirty="0">
                <a:solidFill>
                  <a:srgbClr val="FFFFFF"/>
                </a:solidFill>
              </a:rPr>
              <a:t>mom </a:t>
            </a:r>
            <a:r>
              <a:rPr lang="en-US" sz="2400" dirty="0" smtClean="0">
                <a:solidFill>
                  <a:srgbClr val="FFFFFF"/>
                </a:solidFill>
              </a:rPr>
              <a:t>and her doctors </a:t>
            </a:r>
            <a:r>
              <a:rPr lang="en-US" sz="2400" dirty="0">
                <a:solidFill>
                  <a:srgbClr val="FFFFFF"/>
                </a:solidFill>
              </a:rPr>
              <a:t>know about </a:t>
            </a:r>
            <a:r>
              <a:rPr lang="en-US" sz="2400" dirty="0" smtClean="0">
                <a:solidFill>
                  <a:srgbClr val="FFFFFF"/>
                </a:solidFill>
              </a:rPr>
              <a:t>her illness</a:t>
            </a:r>
            <a:r>
              <a:rPr lang="en-US" sz="2400" dirty="0">
                <a:solidFill>
                  <a:srgbClr val="FFFFFF"/>
                </a:solidFill>
              </a:rPr>
              <a:t>, the better they </a:t>
            </a:r>
            <a:r>
              <a:rPr lang="en-US" sz="2400" dirty="0" smtClean="0">
                <a:solidFill>
                  <a:srgbClr val="FFFFFF"/>
                </a:solidFill>
              </a:rPr>
              <a:t>will be </a:t>
            </a:r>
            <a:r>
              <a:rPr lang="en-US" sz="2400" dirty="0">
                <a:solidFill>
                  <a:srgbClr val="FFFFFF"/>
                </a:solidFill>
              </a:rPr>
              <a:t>able to treat it</a:t>
            </a:r>
            <a:r>
              <a:rPr lang="en-US" sz="2400" dirty="0" smtClean="0">
                <a:solidFill>
                  <a:srgbClr val="FFFFFF"/>
                </a:solidFill>
              </a:rPr>
              <a:t>.</a:t>
            </a:r>
            <a:endParaRPr lang="en-US" sz="2400" dirty="0">
              <a:solidFill>
                <a:srgbClr val="FFFFFF"/>
              </a:solidFill>
            </a:endParaRPr>
          </a:p>
        </p:txBody>
      </p:sp>
      <p:sp>
        <p:nvSpPr>
          <p:cNvPr id="7" name="Content Placeholder 2"/>
          <p:cNvSpPr txBox="1">
            <a:spLocks/>
          </p:cNvSpPr>
          <p:nvPr/>
        </p:nvSpPr>
        <p:spPr>
          <a:xfrm>
            <a:off x="900113" y="4004415"/>
            <a:ext cx="3621088" cy="177799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spcBef>
                <a:spcPts val="0"/>
              </a:spcBef>
              <a:buClrTx/>
              <a:buNone/>
              <a:defRPr/>
            </a:pPr>
            <a:endParaRPr lang="en-US" dirty="0">
              <a:solidFill>
                <a:srgbClr val="FF0000"/>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pPr/>
              <a:t>6</a:t>
            </a:fld>
            <a:endParaRPr lang="en-US" dirty="0"/>
          </a:p>
        </p:txBody>
      </p:sp>
    </p:spTree>
    <p:extLst>
      <p:ext uri="{BB962C8B-B14F-4D97-AF65-F5344CB8AC3E}">
        <p14:creationId xmlns:p14="http://schemas.microsoft.com/office/powerpoint/2010/main" val="62061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a:xfrm>
            <a:off x="5827658" y="2407758"/>
            <a:ext cx="3189342" cy="3715505"/>
          </a:xfrm>
        </p:spPr>
        <p:txBody>
          <a:bodyPr>
            <a:normAutofit/>
          </a:bodyPr>
          <a:lstStyle/>
          <a:p>
            <a:pPr marL="0" indent="0">
              <a:lnSpc>
                <a:spcPct val="120000"/>
              </a:lnSpc>
              <a:buNone/>
            </a:pPr>
            <a:endParaRPr lang="en-US" sz="2400" dirty="0" smtClean="0">
              <a:solidFill>
                <a:srgbClr val="FFFFFF"/>
              </a:solidFill>
            </a:endParaRPr>
          </a:p>
          <a:p>
            <a:pPr>
              <a:lnSpc>
                <a:spcPct val="120000"/>
              </a:lnSpc>
            </a:pPr>
            <a:r>
              <a:rPr lang="en-US" sz="2400" dirty="0" smtClean="0">
                <a:solidFill>
                  <a:srgbClr val="FFFFFF"/>
                </a:solidFill>
              </a:rPr>
              <a:t>Mammograms</a:t>
            </a:r>
          </a:p>
          <a:p>
            <a:pPr>
              <a:lnSpc>
                <a:spcPct val="120000"/>
              </a:lnSpc>
            </a:pPr>
            <a:r>
              <a:rPr lang="en-US" sz="2400" dirty="0" smtClean="0">
                <a:solidFill>
                  <a:srgbClr val="FFFFFF"/>
                </a:solidFill>
              </a:rPr>
              <a:t>Ultrasounds</a:t>
            </a:r>
          </a:p>
          <a:p>
            <a:pPr>
              <a:lnSpc>
                <a:spcPct val="120000"/>
              </a:lnSpc>
            </a:pPr>
            <a:r>
              <a:rPr lang="en-US" sz="2400" dirty="0" smtClean="0">
                <a:solidFill>
                  <a:srgbClr val="FFFFFF"/>
                </a:solidFill>
              </a:rPr>
              <a:t>MRIs</a:t>
            </a:r>
          </a:p>
          <a:p>
            <a:pPr>
              <a:lnSpc>
                <a:spcPct val="120000"/>
              </a:lnSpc>
            </a:pPr>
            <a:r>
              <a:rPr lang="en-US" sz="2400" dirty="0" smtClean="0">
                <a:solidFill>
                  <a:srgbClr val="FFFFFF"/>
                </a:solidFill>
              </a:rPr>
              <a:t>Biopsies</a:t>
            </a:r>
          </a:p>
        </p:txBody>
      </p:sp>
      <p:sp>
        <p:nvSpPr>
          <p:cNvPr id="10" name="Rectangle 9"/>
          <p:cNvSpPr/>
          <p:nvPr/>
        </p:nvSpPr>
        <p:spPr>
          <a:xfrm>
            <a:off x="714459" y="1151054"/>
            <a:ext cx="7832140" cy="966418"/>
          </a:xfrm>
          <a:prstGeom prst="rect">
            <a:avLst/>
          </a:prstGeom>
        </p:spPr>
        <p:txBody>
          <a:bodyPr wrap="square">
            <a:spAutoFit/>
          </a:bodyPr>
          <a:lstStyle/>
          <a:p>
            <a:pPr>
              <a:lnSpc>
                <a:spcPct val="120000"/>
              </a:lnSpc>
            </a:pPr>
            <a:r>
              <a:rPr lang="en-US" sz="2400" dirty="0">
                <a:solidFill>
                  <a:srgbClr val="FFFFFF"/>
                </a:solidFill>
              </a:rPr>
              <a:t>There are specific diagnostic tests that help doctors diagnose and plan treatment for breast cancer</a:t>
            </a:r>
          </a:p>
        </p:txBody>
      </p:sp>
      <p:sp>
        <p:nvSpPr>
          <p:cNvPr id="2" name="Slide Number Placeholder 1"/>
          <p:cNvSpPr>
            <a:spLocks noGrp="1"/>
          </p:cNvSpPr>
          <p:nvPr>
            <p:ph type="sldNum" sz="quarter" idx="12"/>
          </p:nvPr>
        </p:nvSpPr>
        <p:spPr/>
        <p:txBody>
          <a:bodyPr/>
          <a:lstStyle/>
          <a:p>
            <a:fld id="{CFE4BAC9-6D41-4691-9299-18EF07EF0177}" type="slidenum">
              <a:rPr lang="en-US" smtClean="0"/>
              <a:pPr/>
              <a:t>7</a:t>
            </a:fld>
            <a:endParaRPr lang="en-US" dirty="0"/>
          </a:p>
        </p:txBody>
      </p:sp>
    </p:spTree>
    <p:extLst>
      <p:ext uri="{BB962C8B-B14F-4D97-AF65-F5344CB8AC3E}">
        <p14:creationId xmlns:p14="http://schemas.microsoft.com/office/powerpoint/2010/main" val="2243919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a:spcBef>
                <a:spcPts val="0"/>
              </a:spcBef>
            </a:pPr>
            <a:r>
              <a:rPr lang="en-US" sz="2400" dirty="0" smtClean="0"/>
              <a:t>A </a:t>
            </a:r>
            <a:r>
              <a:rPr lang="en-US" sz="2400" b="1" dirty="0" smtClean="0"/>
              <a:t>mammogram </a:t>
            </a:r>
            <a:r>
              <a:rPr lang="en-US" sz="2400" dirty="0" smtClean="0"/>
              <a:t>is an x-ray of breast tissue.</a:t>
            </a:r>
          </a:p>
          <a:p>
            <a:pPr marL="0" indent="0">
              <a:spcBef>
                <a:spcPts val="0"/>
              </a:spcBef>
              <a:buNone/>
            </a:pPr>
            <a:endParaRPr lang="en-US" sz="800" dirty="0" smtClean="0"/>
          </a:p>
          <a:p>
            <a:pPr>
              <a:spcBef>
                <a:spcPts val="0"/>
              </a:spcBef>
            </a:pPr>
            <a:r>
              <a:rPr lang="en-US" sz="2400" dirty="0" smtClean="0"/>
              <a:t>Mammograms can reveal abnormalities in breast tissue that may indicate the likelihood of the presence of cancer.</a:t>
            </a:r>
          </a:p>
          <a:p>
            <a:pPr marL="0" indent="0">
              <a:spcBef>
                <a:spcPts val="0"/>
              </a:spcBef>
              <a:buNone/>
            </a:pPr>
            <a:endParaRPr lang="en-US" sz="800" dirty="0" smtClean="0"/>
          </a:p>
          <a:p>
            <a:pPr>
              <a:spcBef>
                <a:spcPts val="0"/>
              </a:spcBef>
            </a:pPr>
            <a:r>
              <a:rPr lang="en-US" sz="2400" dirty="0" smtClean="0"/>
              <a:t>The size, shape, and edges of findings in a mammogram can give doctors information about the likelihood that cancer is present.</a:t>
            </a:r>
            <a:endParaRPr lang="en-US" sz="2400" dirty="0"/>
          </a:p>
        </p:txBody>
      </p:sp>
      <p:sp>
        <p:nvSpPr>
          <p:cNvPr id="2" name="Slide Number Placeholder 1"/>
          <p:cNvSpPr>
            <a:spLocks noGrp="1"/>
          </p:cNvSpPr>
          <p:nvPr>
            <p:ph type="sldNum" sz="quarter" idx="12"/>
          </p:nvPr>
        </p:nvSpPr>
        <p:spPr/>
        <p:txBody>
          <a:bodyPr/>
          <a:lstStyle/>
          <a:p>
            <a:fld id="{CFE4BAC9-6D41-4691-9299-18EF07EF0177}" type="slidenum">
              <a:rPr lang="en-US" smtClean="0"/>
              <a:pPr/>
              <a:t>8</a:t>
            </a:fld>
            <a:endParaRPr lang="en-US" dirty="0"/>
          </a:p>
        </p:txBody>
      </p:sp>
    </p:spTree>
    <p:extLst>
      <p:ext uri="{BB962C8B-B14F-4D97-AF65-F5344CB8AC3E}">
        <p14:creationId xmlns:p14="http://schemas.microsoft.com/office/powerpoint/2010/main" val="4121773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1452" y="0"/>
            <a:ext cx="8229600" cy="1143000"/>
          </a:xfrm>
        </p:spPr>
        <p:txBody>
          <a:bodyPr>
            <a:normAutofit/>
          </a:bodyPr>
          <a:lstStyle/>
          <a:p>
            <a:r>
              <a:rPr lang="en-US" dirty="0" smtClean="0"/>
              <a:t>MRI</a:t>
            </a:r>
            <a:endParaRPr lang="en-US" dirty="0"/>
          </a:p>
        </p:txBody>
      </p:sp>
      <p:sp>
        <p:nvSpPr>
          <p:cNvPr id="4" name="Content Placeholder 3"/>
          <p:cNvSpPr>
            <a:spLocks noGrp="1"/>
          </p:cNvSpPr>
          <p:nvPr>
            <p:ph idx="1"/>
          </p:nvPr>
        </p:nvSpPr>
        <p:spPr/>
        <p:txBody>
          <a:bodyPr>
            <a:normAutofit lnSpcReduction="10000"/>
          </a:bodyPr>
          <a:lstStyle/>
          <a:p>
            <a:pPr>
              <a:spcBef>
                <a:spcPts val="0"/>
              </a:spcBef>
            </a:pPr>
            <a:r>
              <a:rPr lang="en-US" sz="2400" b="1" dirty="0" smtClean="0"/>
              <a:t>Magnetic Resonance Imaging (MRI) </a:t>
            </a:r>
            <a:r>
              <a:rPr lang="en-US" sz="2400" dirty="0" smtClean="0"/>
              <a:t>uses a magnet, radio waves, and a computer to create hundreds of images of a part of the human body.</a:t>
            </a:r>
          </a:p>
          <a:p>
            <a:pPr marL="0" indent="0">
              <a:spcBef>
                <a:spcPts val="0"/>
              </a:spcBef>
              <a:buNone/>
            </a:pPr>
            <a:endParaRPr lang="en-US" sz="800" dirty="0" smtClean="0"/>
          </a:p>
          <a:p>
            <a:pPr>
              <a:spcBef>
                <a:spcPts val="0"/>
              </a:spcBef>
            </a:pPr>
            <a:r>
              <a:rPr lang="en-US" sz="2400" dirty="0" smtClean="0"/>
              <a:t>Radiologists interpret the results to look for clues that help with diagnosing cancer.</a:t>
            </a:r>
          </a:p>
        </p:txBody>
      </p:sp>
      <p:sp>
        <p:nvSpPr>
          <p:cNvPr id="3" name="Slide Number Placeholder 2"/>
          <p:cNvSpPr>
            <a:spLocks noGrp="1"/>
          </p:cNvSpPr>
          <p:nvPr>
            <p:ph type="sldNum" sz="quarter" idx="12"/>
          </p:nvPr>
        </p:nvSpPr>
        <p:spPr/>
        <p:txBody>
          <a:bodyPr/>
          <a:lstStyle/>
          <a:p>
            <a:fld id="{CFE4BAC9-6D41-4691-9299-18EF07EF0177}" type="slidenum">
              <a:rPr lang="en-US" smtClean="0"/>
              <a:pPr/>
              <a:t>9</a:t>
            </a:fld>
            <a:endParaRPr lang="en-US" dirty="0"/>
          </a:p>
        </p:txBody>
      </p:sp>
    </p:spTree>
    <p:extLst>
      <p:ext uri="{BB962C8B-B14F-4D97-AF65-F5344CB8AC3E}">
        <p14:creationId xmlns:p14="http://schemas.microsoft.com/office/powerpoint/2010/main" val="249529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discovery ed canc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iscovery ed canc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discovery ed cancer.thmx</Template>
  <TotalTime>15538</TotalTime>
  <Words>3604</Words>
  <Application>Microsoft Macintosh PowerPoint</Application>
  <PresentationFormat>On-screen Show (4:3)</PresentationFormat>
  <Paragraphs>311</Paragraphs>
  <Slides>33</Slides>
  <Notes>33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Calibri</vt:lpstr>
      <vt:lpstr>Century Gothic</vt:lpstr>
      <vt:lpstr>Wingdings</vt:lpstr>
      <vt:lpstr>Arial</vt:lpstr>
      <vt:lpstr>discovery ed cancer</vt:lpstr>
      <vt:lpstr>Divider</vt:lpstr>
      <vt:lpstr>1_discovery ed cancer</vt:lpstr>
      <vt:lpstr>PowerPoint Presentation</vt:lpstr>
      <vt:lpstr>PowerPoint Presentation</vt:lpstr>
      <vt:lpstr>PowerPoint Presentation</vt:lpstr>
      <vt:lpstr>What Are Diagnostic Tests?</vt:lpstr>
      <vt:lpstr>PowerPoint Presentation</vt:lpstr>
      <vt:lpstr>PowerPoint Presentation</vt:lpstr>
      <vt:lpstr>PowerPoint Presentation</vt:lpstr>
      <vt:lpstr>PowerPoint Presentation</vt:lpstr>
      <vt:lpstr>MRI</vt:lpstr>
      <vt:lpstr>Biopsies</vt:lpstr>
      <vt:lpstr>Biopsies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Agate Publishing</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What is Breast Cancer</dc:title>
  <dc:creator>Agate5</dc:creator>
  <cp:lastModifiedBy>Microsoft Office User</cp:lastModifiedBy>
  <cp:revision>314</cp:revision>
  <cp:lastPrinted>2015-12-17T06:00:51Z</cp:lastPrinted>
  <dcterms:created xsi:type="dcterms:W3CDTF">2015-10-20T15:42:57Z</dcterms:created>
  <dcterms:modified xsi:type="dcterms:W3CDTF">2016-08-18T17:48:12Z</dcterms:modified>
</cp:coreProperties>
</file>