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5" r:id="rId1"/>
    <p:sldMasterId id="2147483682" r:id="rId2"/>
    <p:sldMasterId id="2147483748" r:id="rId3"/>
  </p:sldMasterIdLst>
  <p:notesMasterIdLst>
    <p:notesMasterId r:id="rId45"/>
  </p:notesMasterIdLst>
  <p:handoutMasterIdLst>
    <p:handoutMasterId r:id="rId46"/>
  </p:handoutMasterIdLst>
  <p:sldIdLst>
    <p:sldId id="256" r:id="rId4"/>
    <p:sldId id="257" r:id="rId5"/>
    <p:sldId id="376" r:id="rId6"/>
    <p:sldId id="259" r:id="rId7"/>
    <p:sldId id="413" r:id="rId8"/>
    <p:sldId id="394" r:id="rId9"/>
    <p:sldId id="403" r:id="rId10"/>
    <p:sldId id="404" r:id="rId11"/>
    <p:sldId id="405" r:id="rId12"/>
    <p:sldId id="441" r:id="rId13"/>
    <p:sldId id="406" r:id="rId14"/>
    <p:sldId id="407" r:id="rId15"/>
    <p:sldId id="434" r:id="rId16"/>
    <p:sldId id="442" r:id="rId17"/>
    <p:sldId id="443" r:id="rId18"/>
    <p:sldId id="409" r:id="rId19"/>
    <p:sldId id="410" r:id="rId20"/>
    <p:sldId id="411" r:id="rId21"/>
    <p:sldId id="412" r:id="rId22"/>
    <p:sldId id="400" r:id="rId23"/>
    <p:sldId id="417" r:id="rId24"/>
    <p:sldId id="446" r:id="rId25"/>
    <p:sldId id="426" r:id="rId26"/>
    <p:sldId id="261" r:id="rId27"/>
    <p:sldId id="395" r:id="rId28"/>
    <p:sldId id="262" r:id="rId29"/>
    <p:sldId id="424" r:id="rId30"/>
    <p:sldId id="353" r:id="rId31"/>
    <p:sldId id="396" r:id="rId32"/>
    <p:sldId id="352" r:id="rId33"/>
    <p:sldId id="444" r:id="rId34"/>
    <p:sldId id="354" r:id="rId35"/>
    <p:sldId id="358" r:id="rId36"/>
    <p:sldId id="397" r:id="rId37"/>
    <p:sldId id="398" r:id="rId38"/>
    <p:sldId id="359" r:id="rId39"/>
    <p:sldId id="363" r:id="rId40"/>
    <p:sldId id="367" r:id="rId41"/>
    <p:sldId id="425" r:id="rId42"/>
    <p:sldId id="445" r:id="rId43"/>
    <p:sldId id="43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Cahill" initials="SC" lastIdx="2" clrIdx="0"/>
  <p:cmAuthor id="1" name="Agate5" initials="" lastIdx="2" clrIdx="1"/>
  <p:cmAuthor id="2" name="Michelle Hunt-Laubach" initials="MHL" lastIdx="0" clrIdx="2"/>
  <p:cmAuthor id="3" name="Yana Fleming" initials="" lastIdx="13" clrIdx="3"/>
  <p:cmAuthor id="4" name="Agate5"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1B1E"/>
    <a:srgbClr val="B02158"/>
    <a:srgbClr val="3B687A"/>
    <a:srgbClr val="3C69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39" autoAdjust="0"/>
    <p:restoredTop sz="70267" autoAdjust="0"/>
  </p:normalViewPr>
  <p:slideViewPr>
    <p:cSldViewPr snapToGrid="0" snapToObjects="1">
      <p:cViewPr>
        <p:scale>
          <a:sx n="93" d="100"/>
          <a:sy n="93" d="100"/>
        </p:scale>
        <p:origin x="144" y="11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7" d="100"/>
          <a:sy n="87" d="100"/>
        </p:scale>
        <p:origin x="-35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6-03-22T11:52:28.425" idx="13">
    <p:pos x="10" y="10"/>
    <p:text>I agree with your note but it is in the teachers instructions throughout that it is a "game"</p:tex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362E5-919F-B44B-B2D0-59F0A1AE5FA8}" type="doc">
      <dgm:prSet loTypeId="urn:microsoft.com/office/officeart/2005/8/layout/cycle8" loCatId="" qsTypeId="urn:microsoft.com/office/officeart/2005/8/quickstyle/simple4" qsCatId="simple" csTypeId="urn:microsoft.com/office/officeart/2005/8/colors/colorful1" csCatId="colorful" phldr="1"/>
      <dgm:spPr/>
      <dgm:t>
        <a:bodyPr/>
        <a:lstStyle/>
        <a:p>
          <a:endParaRPr lang="en-US"/>
        </a:p>
      </dgm:t>
    </dgm:pt>
    <dgm:pt modelId="{8EDCA451-7B69-624E-B805-1BCFA19360B0}">
      <dgm:prSet/>
      <dgm:spPr>
        <a:solidFill>
          <a:schemeClr val="tx2"/>
        </a:solidFill>
      </dgm:spPr>
      <dgm:t>
        <a:bodyPr/>
        <a:lstStyle/>
        <a:p>
          <a:pPr rtl="0"/>
          <a:r>
            <a:rPr lang="en-US" dirty="0" smtClean="0"/>
            <a:t>Unhealthy Eating</a:t>
          </a:r>
          <a:endParaRPr lang="en-US" dirty="0"/>
        </a:p>
      </dgm:t>
    </dgm:pt>
    <dgm:pt modelId="{820E4579-C200-EF4F-BB9A-3FDA27C2602F}" type="parTrans" cxnId="{4E9521AE-5EAC-1443-9933-941F92AB7C78}">
      <dgm:prSet/>
      <dgm:spPr/>
      <dgm:t>
        <a:bodyPr/>
        <a:lstStyle/>
        <a:p>
          <a:endParaRPr lang="en-US"/>
        </a:p>
      </dgm:t>
    </dgm:pt>
    <dgm:pt modelId="{8F53D213-A1F9-F34D-A39C-299F65165FCF}" type="sibTrans" cxnId="{4E9521AE-5EAC-1443-9933-941F92AB7C78}">
      <dgm:prSet/>
      <dgm:spPr/>
      <dgm:t>
        <a:bodyPr/>
        <a:lstStyle/>
        <a:p>
          <a:endParaRPr lang="en-US"/>
        </a:p>
      </dgm:t>
    </dgm:pt>
    <dgm:pt modelId="{AFF082BB-1078-7B46-97CB-7E074E1D709D}">
      <dgm:prSet/>
      <dgm:spPr>
        <a:solidFill>
          <a:schemeClr val="accent4"/>
        </a:solidFill>
      </dgm:spPr>
      <dgm:t>
        <a:bodyPr/>
        <a:lstStyle/>
        <a:p>
          <a:pPr rtl="0"/>
          <a:r>
            <a:rPr lang="en-US" dirty="0" smtClean="0"/>
            <a:t>Inadequate Physical Activity</a:t>
          </a:r>
          <a:endParaRPr lang="en-US" dirty="0"/>
        </a:p>
      </dgm:t>
    </dgm:pt>
    <dgm:pt modelId="{15B227EC-AA48-B343-9FF0-9EEE3ADD9A63}" type="parTrans" cxnId="{39C3B27D-1FA8-F84F-A6BA-8C580BB2FA0D}">
      <dgm:prSet/>
      <dgm:spPr/>
      <dgm:t>
        <a:bodyPr/>
        <a:lstStyle/>
        <a:p>
          <a:endParaRPr lang="en-US"/>
        </a:p>
      </dgm:t>
    </dgm:pt>
    <dgm:pt modelId="{4D15ED92-BA7C-0F4C-AF49-37B68BBA2652}" type="sibTrans" cxnId="{39C3B27D-1FA8-F84F-A6BA-8C580BB2FA0D}">
      <dgm:prSet/>
      <dgm:spPr/>
      <dgm:t>
        <a:bodyPr/>
        <a:lstStyle/>
        <a:p>
          <a:endParaRPr lang="en-US"/>
        </a:p>
      </dgm:t>
    </dgm:pt>
    <dgm:pt modelId="{957C8A0B-8137-864B-83D2-9A043A6C2C52}">
      <dgm:prSet/>
      <dgm:spPr>
        <a:solidFill>
          <a:srgbClr val="660066"/>
        </a:solidFill>
      </dgm:spPr>
      <dgm:t>
        <a:bodyPr/>
        <a:lstStyle/>
        <a:p>
          <a:pPr rtl="0"/>
          <a:r>
            <a:rPr lang="en-US" dirty="0" smtClean="0"/>
            <a:t>Irregular or No Cancer Screenings</a:t>
          </a:r>
          <a:endParaRPr lang="en-US" dirty="0"/>
        </a:p>
      </dgm:t>
    </dgm:pt>
    <dgm:pt modelId="{617A4D3D-8F73-4D48-940F-FA012970D76F}" type="parTrans" cxnId="{658BF78D-53A9-0940-93C6-C4AE6FFC29B4}">
      <dgm:prSet/>
      <dgm:spPr/>
      <dgm:t>
        <a:bodyPr/>
        <a:lstStyle/>
        <a:p>
          <a:endParaRPr lang="en-US"/>
        </a:p>
      </dgm:t>
    </dgm:pt>
    <dgm:pt modelId="{9B23B895-93DE-7D4B-B1E5-B34C88A81424}" type="sibTrans" cxnId="{658BF78D-53A9-0940-93C6-C4AE6FFC29B4}">
      <dgm:prSet/>
      <dgm:spPr/>
      <dgm:t>
        <a:bodyPr/>
        <a:lstStyle/>
        <a:p>
          <a:endParaRPr lang="en-US"/>
        </a:p>
      </dgm:t>
    </dgm:pt>
    <dgm:pt modelId="{84602A28-FE15-0D4B-8650-94F72F67C766}">
      <dgm:prSet/>
      <dgm:spPr>
        <a:solidFill>
          <a:srgbClr val="3C697C"/>
        </a:solidFill>
      </dgm:spPr>
      <dgm:t>
        <a:bodyPr/>
        <a:lstStyle/>
        <a:p>
          <a:pPr rtl="0"/>
          <a:r>
            <a:rPr lang="en-US" dirty="0" smtClean="0"/>
            <a:t>Irresponsible Alcohol Use</a:t>
          </a:r>
          <a:endParaRPr lang="en-US" dirty="0"/>
        </a:p>
      </dgm:t>
    </dgm:pt>
    <dgm:pt modelId="{E7C45597-CDE9-A945-92AE-654CF417AAAF}" type="parTrans" cxnId="{9D3A3193-F402-AE44-81C2-5EA71357C18A}">
      <dgm:prSet/>
      <dgm:spPr/>
      <dgm:t>
        <a:bodyPr/>
        <a:lstStyle/>
        <a:p>
          <a:endParaRPr lang="en-US"/>
        </a:p>
      </dgm:t>
    </dgm:pt>
    <dgm:pt modelId="{7957114C-7E3A-DB4D-8FB0-FB6B3D9BC011}" type="sibTrans" cxnId="{9D3A3193-F402-AE44-81C2-5EA71357C18A}">
      <dgm:prSet/>
      <dgm:spPr/>
      <dgm:t>
        <a:bodyPr/>
        <a:lstStyle/>
        <a:p>
          <a:endParaRPr lang="en-US"/>
        </a:p>
      </dgm:t>
    </dgm:pt>
    <dgm:pt modelId="{40BAE872-B24A-FF44-A7FC-309B8094767F}">
      <dgm:prSet/>
      <dgm:spPr>
        <a:solidFill>
          <a:schemeClr val="accent3"/>
        </a:solidFill>
      </dgm:spPr>
      <dgm:t>
        <a:bodyPr/>
        <a:lstStyle/>
        <a:p>
          <a:pPr rtl="0"/>
          <a:r>
            <a:rPr lang="en-US" dirty="0" smtClean="0"/>
            <a:t>Tobacco Use (smoking)</a:t>
          </a:r>
          <a:endParaRPr lang="en-US" dirty="0"/>
        </a:p>
      </dgm:t>
    </dgm:pt>
    <dgm:pt modelId="{94A7F1E7-5369-4E47-8F60-E14224FC4B04}" type="parTrans" cxnId="{B1C5484D-4690-F949-B261-718778684C52}">
      <dgm:prSet/>
      <dgm:spPr/>
      <dgm:t>
        <a:bodyPr/>
        <a:lstStyle/>
        <a:p>
          <a:endParaRPr lang="en-US"/>
        </a:p>
      </dgm:t>
    </dgm:pt>
    <dgm:pt modelId="{472B7FA0-8706-824A-A66A-B0416225A732}" type="sibTrans" cxnId="{B1C5484D-4690-F949-B261-718778684C52}">
      <dgm:prSet/>
      <dgm:spPr/>
      <dgm:t>
        <a:bodyPr/>
        <a:lstStyle/>
        <a:p>
          <a:endParaRPr lang="en-US"/>
        </a:p>
      </dgm:t>
    </dgm:pt>
    <dgm:pt modelId="{43910BA4-4083-E540-B1A8-4938082CF769}" type="pres">
      <dgm:prSet presAssocID="{52D362E5-919F-B44B-B2D0-59F0A1AE5FA8}" presName="compositeShape" presStyleCnt="0">
        <dgm:presLayoutVars>
          <dgm:chMax val="7"/>
          <dgm:dir/>
          <dgm:resizeHandles val="exact"/>
        </dgm:presLayoutVars>
      </dgm:prSet>
      <dgm:spPr/>
      <dgm:t>
        <a:bodyPr/>
        <a:lstStyle/>
        <a:p>
          <a:endParaRPr lang="en-US"/>
        </a:p>
      </dgm:t>
    </dgm:pt>
    <dgm:pt modelId="{36693B0A-99C0-A048-9DD2-6BA4B0D831F0}" type="pres">
      <dgm:prSet presAssocID="{52D362E5-919F-B44B-B2D0-59F0A1AE5FA8}" presName="wedge1" presStyleLbl="node1" presStyleIdx="0" presStyleCnt="5"/>
      <dgm:spPr/>
      <dgm:t>
        <a:bodyPr/>
        <a:lstStyle/>
        <a:p>
          <a:endParaRPr lang="en-US"/>
        </a:p>
      </dgm:t>
    </dgm:pt>
    <dgm:pt modelId="{E9493247-6EF1-9C47-BCCD-6F57D1227F81}" type="pres">
      <dgm:prSet presAssocID="{52D362E5-919F-B44B-B2D0-59F0A1AE5FA8}" presName="dummy1a" presStyleCnt="0"/>
      <dgm:spPr/>
    </dgm:pt>
    <dgm:pt modelId="{8D8FD2B8-5C06-2F41-8E8B-90BA106A33FD}" type="pres">
      <dgm:prSet presAssocID="{52D362E5-919F-B44B-B2D0-59F0A1AE5FA8}" presName="dummy1b" presStyleCnt="0"/>
      <dgm:spPr/>
    </dgm:pt>
    <dgm:pt modelId="{602422BE-35D5-9745-8193-E99CAF87D1A8}" type="pres">
      <dgm:prSet presAssocID="{52D362E5-919F-B44B-B2D0-59F0A1AE5FA8}" presName="wedge1Tx" presStyleLbl="node1" presStyleIdx="0" presStyleCnt="5">
        <dgm:presLayoutVars>
          <dgm:chMax val="0"/>
          <dgm:chPref val="0"/>
          <dgm:bulletEnabled val="1"/>
        </dgm:presLayoutVars>
      </dgm:prSet>
      <dgm:spPr/>
      <dgm:t>
        <a:bodyPr/>
        <a:lstStyle/>
        <a:p>
          <a:endParaRPr lang="en-US"/>
        </a:p>
      </dgm:t>
    </dgm:pt>
    <dgm:pt modelId="{AC2F24C3-15FD-5D46-BBD4-C2B992B12E59}" type="pres">
      <dgm:prSet presAssocID="{52D362E5-919F-B44B-B2D0-59F0A1AE5FA8}" presName="wedge2" presStyleLbl="node1" presStyleIdx="1" presStyleCnt="5"/>
      <dgm:spPr/>
      <dgm:t>
        <a:bodyPr/>
        <a:lstStyle/>
        <a:p>
          <a:endParaRPr lang="en-US"/>
        </a:p>
      </dgm:t>
    </dgm:pt>
    <dgm:pt modelId="{5BEA515B-1211-DA45-A2D8-8A841649693F}" type="pres">
      <dgm:prSet presAssocID="{52D362E5-919F-B44B-B2D0-59F0A1AE5FA8}" presName="dummy2a" presStyleCnt="0"/>
      <dgm:spPr/>
    </dgm:pt>
    <dgm:pt modelId="{BB90868E-2D56-E541-84C5-08722A72B273}" type="pres">
      <dgm:prSet presAssocID="{52D362E5-919F-B44B-B2D0-59F0A1AE5FA8}" presName="dummy2b" presStyleCnt="0"/>
      <dgm:spPr/>
    </dgm:pt>
    <dgm:pt modelId="{CD5338C5-244E-3E4E-BCFE-D047FCA74C98}" type="pres">
      <dgm:prSet presAssocID="{52D362E5-919F-B44B-B2D0-59F0A1AE5FA8}" presName="wedge2Tx" presStyleLbl="node1" presStyleIdx="1" presStyleCnt="5">
        <dgm:presLayoutVars>
          <dgm:chMax val="0"/>
          <dgm:chPref val="0"/>
          <dgm:bulletEnabled val="1"/>
        </dgm:presLayoutVars>
      </dgm:prSet>
      <dgm:spPr/>
      <dgm:t>
        <a:bodyPr/>
        <a:lstStyle/>
        <a:p>
          <a:endParaRPr lang="en-US"/>
        </a:p>
      </dgm:t>
    </dgm:pt>
    <dgm:pt modelId="{528E7BD6-6111-374A-81BF-36E0A8D51BD8}" type="pres">
      <dgm:prSet presAssocID="{52D362E5-919F-B44B-B2D0-59F0A1AE5FA8}" presName="wedge3" presStyleLbl="node1" presStyleIdx="2" presStyleCnt="5"/>
      <dgm:spPr/>
      <dgm:t>
        <a:bodyPr/>
        <a:lstStyle/>
        <a:p>
          <a:endParaRPr lang="en-US"/>
        </a:p>
      </dgm:t>
    </dgm:pt>
    <dgm:pt modelId="{13AE2B56-3BA8-8442-8E0E-C15D75461BB3}" type="pres">
      <dgm:prSet presAssocID="{52D362E5-919F-B44B-B2D0-59F0A1AE5FA8}" presName="dummy3a" presStyleCnt="0"/>
      <dgm:spPr/>
    </dgm:pt>
    <dgm:pt modelId="{430AD24E-72B8-E04B-A71D-53866700BEF7}" type="pres">
      <dgm:prSet presAssocID="{52D362E5-919F-B44B-B2D0-59F0A1AE5FA8}" presName="dummy3b" presStyleCnt="0"/>
      <dgm:spPr/>
    </dgm:pt>
    <dgm:pt modelId="{86F16F78-66F9-C441-89EB-7EFBDB1D1C16}" type="pres">
      <dgm:prSet presAssocID="{52D362E5-919F-B44B-B2D0-59F0A1AE5FA8}" presName="wedge3Tx" presStyleLbl="node1" presStyleIdx="2" presStyleCnt="5">
        <dgm:presLayoutVars>
          <dgm:chMax val="0"/>
          <dgm:chPref val="0"/>
          <dgm:bulletEnabled val="1"/>
        </dgm:presLayoutVars>
      </dgm:prSet>
      <dgm:spPr/>
      <dgm:t>
        <a:bodyPr/>
        <a:lstStyle/>
        <a:p>
          <a:endParaRPr lang="en-US"/>
        </a:p>
      </dgm:t>
    </dgm:pt>
    <dgm:pt modelId="{549C602F-B294-0A49-A1AD-91469BD0594A}" type="pres">
      <dgm:prSet presAssocID="{52D362E5-919F-B44B-B2D0-59F0A1AE5FA8}" presName="wedge4" presStyleLbl="node1" presStyleIdx="3" presStyleCnt="5"/>
      <dgm:spPr/>
      <dgm:t>
        <a:bodyPr/>
        <a:lstStyle/>
        <a:p>
          <a:endParaRPr lang="en-US"/>
        </a:p>
      </dgm:t>
    </dgm:pt>
    <dgm:pt modelId="{0ADED4FF-79A2-9942-AB11-EF92738A90EC}" type="pres">
      <dgm:prSet presAssocID="{52D362E5-919F-B44B-B2D0-59F0A1AE5FA8}" presName="dummy4a" presStyleCnt="0"/>
      <dgm:spPr/>
    </dgm:pt>
    <dgm:pt modelId="{38724522-FEC4-CD4E-B45E-83EB116C604E}" type="pres">
      <dgm:prSet presAssocID="{52D362E5-919F-B44B-B2D0-59F0A1AE5FA8}" presName="dummy4b" presStyleCnt="0"/>
      <dgm:spPr/>
    </dgm:pt>
    <dgm:pt modelId="{1ABC9254-8BB6-DB42-ADD0-75A4695D04C4}" type="pres">
      <dgm:prSet presAssocID="{52D362E5-919F-B44B-B2D0-59F0A1AE5FA8}" presName="wedge4Tx" presStyleLbl="node1" presStyleIdx="3" presStyleCnt="5">
        <dgm:presLayoutVars>
          <dgm:chMax val="0"/>
          <dgm:chPref val="0"/>
          <dgm:bulletEnabled val="1"/>
        </dgm:presLayoutVars>
      </dgm:prSet>
      <dgm:spPr/>
      <dgm:t>
        <a:bodyPr/>
        <a:lstStyle/>
        <a:p>
          <a:endParaRPr lang="en-US"/>
        </a:p>
      </dgm:t>
    </dgm:pt>
    <dgm:pt modelId="{593A02BC-0E73-674E-9F91-97E377A0390B}" type="pres">
      <dgm:prSet presAssocID="{52D362E5-919F-B44B-B2D0-59F0A1AE5FA8}" presName="wedge5" presStyleLbl="node1" presStyleIdx="4" presStyleCnt="5"/>
      <dgm:spPr/>
      <dgm:t>
        <a:bodyPr/>
        <a:lstStyle/>
        <a:p>
          <a:endParaRPr lang="en-US"/>
        </a:p>
      </dgm:t>
    </dgm:pt>
    <dgm:pt modelId="{99065BE3-ECD7-9C4E-B4EE-09C7C9C12ECB}" type="pres">
      <dgm:prSet presAssocID="{52D362E5-919F-B44B-B2D0-59F0A1AE5FA8}" presName="dummy5a" presStyleCnt="0"/>
      <dgm:spPr/>
    </dgm:pt>
    <dgm:pt modelId="{C04EE48A-ECEF-5E44-B4FF-EEE90C1F995F}" type="pres">
      <dgm:prSet presAssocID="{52D362E5-919F-B44B-B2D0-59F0A1AE5FA8}" presName="dummy5b" presStyleCnt="0"/>
      <dgm:spPr/>
    </dgm:pt>
    <dgm:pt modelId="{8DD48497-9A4B-2C44-A2D3-0DB6D3A9AB5F}" type="pres">
      <dgm:prSet presAssocID="{52D362E5-919F-B44B-B2D0-59F0A1AE5FA8}" presName="wedge5Tx" presStyleLbl="node1" presStyleIdx="4" presStyleCnt="5">
        <dgm:presLayoutVars>
          <dgm:chMax val="0"/>
          <dgm:chPref val="0"/>
          <dgm:bulletEnabled val="1"/>
        </dgm:presLayoutVars>
      </dgm:prSet>
      <dgm:spPr/>
      <dgm:t>
        <a:bodyPr/>
        <a:lstStyle/>
        <a:p>
          <a:endParaRPr lang="en-US"/>
        </a:p>
      </dgm:t>
    </dgm:pt>
    <dgm:pt modelId="{64B3C8BA-9556-1B47-A709-8B14631DCC68}" type="pres">
      <dgm:prSet presAssocID="{8F53D213-A1F9-F34D-A39C-299F65165FCF}" presName="arrowWedge1" presStyleLbl="fgSibTrans2D1" presStyleIdx="0" presStyleCnt="5"/>
      <dgm:spPr>
        <a:solidFill>
          <a:srgbClr val="929292"/>
        </a:solidFill>
      </dgm:spPr>
    </dgm:pt>
    <dgm:pt modelId="{2E6BA8F4-563F-E64C-987C-D34371662485}" type="pres">
      <dgm:prSet presAssocID="{4D15ED92-BA7C-0F4C-AF49-37B68BBA2652}" presName="arrowWedge2" presStyleLbl="fgSibTrans2D1" presStyleIdx="1" presStyleCnt="5"/>
      <dgm:spPr>
        <a:solidFill>
          <a:schemeClr val="accent6"/>
        </a:solidFill>
      </dgm:spPr>
    </dgm:pt>
    <dgm:pt modelId="{77EA171E-A13A-9342-8BF1-17E851722953}" type="pres">
      <dgm:prSet presAssocID="{9B23B895-93DE-7D4B-B1E5-B34C88A81424}" presName="arrowWedge3" presStyleLbl="fgSibTrans2D1" presStyleIdx="2" presStyleCnt="5"/>
      <dgm:spPr>
        <a:solidFill>
          <a:srgbClr val="929292"/>
        </a:solidFill>
      </dgm:spPr>
    </dgm:pt>
    <dgm:pt modelId="{D41D3E54-AC82-524A-AF23-6B3D495297BE}" type="pres">
      <dgm:prSet presAssocID="{7957114C-7E3A-DB4D-8FB0-FB6B3D9BC011}" presName="arrowWedge4" presStyleLbl="fgSibTrans2D1" presStyleIdx="3" presStyleCnt="5"/>
      <dgm:spPr>
        <a:solidFill>
          <a:srgbClr val="929292"/>
        </a:solidFill>
      </dgm:spPr>
    </dgm:pt>
    <dgm:pt modelId="{42882FB3-1FA5-ED4E-B176-D0D55055D15D}" type="pres">
      <dgm:prSet presAssocID="{472B7FA0-8706-824A-A66A-B0416225A732}" presName="arrowWedge5" presStyleLbl="fgSibTrans2D1" presStyleIdx="4" presStyleCnt="5"/>
      <dgm:spPr>
        <a:solidFill>
          <a:srgbClr val="929292"/>
        </a:solidFill>
      </dgm:spPr>
    </dgm:pt>
  </dgm:ptLst>
  <dgm:cxnLst>
    <dgm:cxn modelId="{DDB27622-A8D4-A441-97A9-9F8C495C43F6}" type="presOf" srcId="{AFF082BB-1078-7B46-97CB-7E074E1D709D}" destId="{CD5338C5-244E-3E4E-BCFE-D047FCA74C98}" srcOrd="1" destOrd="0" presId="urn:microsoft.com/office/officeart/2005/8/layout/cycle8"/>
    <dgm:cxn modelId="{3A403AD3-0D7C-ED43-B94B-501508C2A875}" type="presOf" srcId="{957C8A0B-8137-864B-83D2-9A043A6C2C52}" destId="{86F16F78-66F9-C441-89EB-7EFBDB1D1C16}" srcOrd="1" destOrd="0" presId="urn:microsoft.com/office/officeart/2005/8/layout/cycle8"/>
    <dgm:cxn modelId="{664CFAA3-FC96-4345-8EE3-714D939A39D3}" type="presOf" srcId="{84602A28-FE15-0D4B-8650-94F72F67C766}" destId="{1ABC9254-8BB6-DB42-ADD0-75A4695D04C4}" srcOrd="1" destOrd="0" presId="urn:microsoft.com/office/officeart/2005/8/layout/cycle8"/>
    <dgm:cxn modelId="{281AD333-35F2-B045-9E2D-2427FDDC086B}" type="presOf" srcId="{8EDCA451-7B69-624E-B805-1BCFA19360B0}" destId="{602422BE-35D5-9745-8193-E99CAF87D1A8}" srcOrd="1" destOrd="0" presId="urn:microsoft.com/office/officeart/2005/8/layout/cycle8"/>
    <dgm:cxn modelId="{906D3B17-35BB-3F44-96DF-03F6C6B11AAF}" type="presOf" srcId="{40BAE872-B24A-FF44-A7FC-309B8094767F}" destId="{593A02BC-0E73-674E-9F91-97E377A0390B}" srcOrd="0" destOrd="0" presId="urn:microsoft.com/office/officeart/2005/8/layout/cycle8"/>
    <dgm:cxn modelId="{39C3B27D-1FA8-F84F-A6BA-8C580BB2FA0D}" srcId="{52D362E5-919F-B44B-B2D0-59F0A1AE5FA8}" destId="{AFF082BB-1078-7B46-97CB-7E074E1D709D}" srcOrd="1" destOrd="0" parTransId="{15B227EC-AA48-B343-9FF0-9EEE3ADD9A63}" sibTransId="{4D15ED92-BA7C-0F4C-AF49-37B68BBA2652}"/>
    <dgm:cxn modelId="{9D3A3193-F402-AE44-81C2-5EA71357C18A}" srcId="{52D362E5-919F-B44B-B2D0-59F0A1AE5FA8}" destId="{84602A28-FE15-0D4B-8650-94F72F67C766}" srcOrd="3" destOrd="0" parTransId="{E7C45597-CDE9-A945-92AE-654CF417AAAF}" sibTransId="{7957114C-7E3A-DB4D-8FB0-FB6B3D9BC011}"/>
    <dgm:cxn modelId="{4E9521AE-5EAC-1443-9933-941F92AB7C78}" srcId="{52D362E5-919F-B44B-B2D0-59F0A1AE5FA8}" destId="{8EDCA451-7B69-624E-B805-1BCFA19360B0}" srcOrd="0" destOrd="0" parTransId="{820E4579-C200-EF4F-BB9A-3FDA27C2602F}" sibTransId="{8F53D213-A1F9-F34D-A39C-299F65165FCF}"/>
    <dgm:cxn modelId="{B1C5484D-4690-F949-B261-718778684C52}" srcId="{52D362E5-919F-B44B-B2D0-59F0A1AE5FA8}" destId="{40BAE872-B24A-FF44-A7FC-309B8094767F}" srcOrd="4" destOrd="0" parTransId="{94A7F1E7-5369-4E47-8F60-E14224FC4B04}" sibTransId="{472B7FA0-8706-824A-A66A-B0416225A732}"/>
    <dgm:cxn modelId="{09C0BF27-4FB2-C944-A40D-F0275AD76BDA}" type="presOf" srcId="{AFF082BB-1078-7B46-97CB-7E074E1D709D}" destId="{AC2F24C3-15FD-5D46-BBD4-C2B992B12E59}" srcOrd="0" destOrd="0" presId="urn:microsoft.com/office/officeart/2005/8/layout/cycle8"/>
    <dgm:cxn modelId="{EDDED3D1-48F2-4D4E-A0B1-2BB39875B409}" type="presOf" srcId="{957C8A0B-8137-864B-83D2-9A043A6C2C52}" destId="{528E7BD6-6111-374A-81BF-36E0A8D51BD8}" srcOrd="0" destOrd="0" presId="urn:microsoft.com/office/officeart/2005/8/layout/cycle8"/>
    <dgm:cxn modelId="{05547D1D-EAB5-E047-8238-412C31BCB745}" type="presOf" srcId="{8EDCA451-7B69-624E-B805-1BCFA19360B0}" destId="{36693B0A-99C0-A048-9DD2-6BA4B0D831F0}" srcOrd="0" destOrd="0" presId="urn:microsoft.com/office/officeart/2005/8/layout/cycle8"/>
    <dgm:cxn modelId="{C94C2F90-A6C4-4947-93D6-F72AD499CF1A}" type="presOf" srcId="{52D362E5-919F-B44B-B2D0-59F0A1AE5FA8}" destId="{43910BA4-4083-E540-B1A8-4938082CF769}" srcOrd="0" destOrd="0" presId="urn:microsoft.com/office/officeart/2005/8/layout/cycle8"/>
    <dgm:cxn modelId="{5E59FF8B-0B05-FA40-8918-B4A016040803}" type="presOf" srcId="{40BAE872-B24A-FF44-A7FC-309B8094767F}" destId="{8DD48497-9A4B-2C44-A2D3-0DB6D3A9AB5F}" srcOrd="1" destOrd="0" presId="urn:microsoft.com/office/officeart/2005/8/layout/cycle8"/>
    <dgm:cxn modelId="{658BF78D-53A9-0940-93C6-C4AE6FFC29B4}" srcId="{52D362E5-919F-B44B-B2D0-59F0A1AE5FA8}" destId="{957C8A0B-8137-864B-83D2-9A043A6C2C52}" srcOrd="2" destOrd="0" parTransId="{617A4D3D-8F73-4D48-940F-FA012970D76F}" sibTransId="{9B23B895-93DE-7D4B-B1E5-B34C88A81424}"/>
    <dgm:cxn modelId="{19E826C3-5850-5943-878C-FEBF345DC13D}" type="presOf" srcId="{84602A28-FE15-0D4B-8650-94F72F67C766}" destId="{549C602F-B294-0A49-A1AD-91469BD0594A}" srcOrd="0" destOrd="0" presId="urn:microsoft.com/office/officeart/2005/8/layout/cycle8"/>
    <dgm:cxn modelId="{B6DD24D3-C8BE-4041-9F34-3F0194B210CA}" type="presParOf" srcId="{43910BA4-4083-E540-B1A8-4938082CF769}" destId="{36693B0A-99C0-A048-9DD2-6BA4B0D831F0}" srcOrd="0" destOrd="0" presId="urn:microsoft.com/office/officeart/2005/8/layout/cycle8"/>
    <dgm:cxn modelId="{5FB84296-2239-6548-A233-61555D614D10}" type="presParOf" srcId="{43910BA4-4083-E540-B1A8-4938082CF769}" destId="{E9493247-6EF1-9C47-BCCD-6F57D1227F81}" srcOrd="1" destOrd="0" presId="urn:microsoft.com/office/officeart/2005/8/layout/cycle8"/>
    <dgm:cxn modelId="{3B9E46BB-412F-7948-B933-EA6D4F58BB6F}" type="presParOf" srcId="{43910BA4-4083-E540-B1A8-4938082CF769}" destId="{8D8FD2B8-5C06-2F41-8E8B-90BA106A33FD}" srcOrd="2" destOrd="0" presId="urn:microsoft.com/office/officeart/2005/8/layout/cycle8"/>
    <dgm:cxn modelId="{D8673F2E-8A26-D946-890A-5C6F7FC55651}" type="presParOf" srcId="{43910BA4-4083-E540-B1A8-4938082CF769}" destId="{602422BE-35D5-9745-8193-E99CAF87D1A8}" srcOrd="3" destOrd="0" presId="urn:microsoft.com/office/officeart/2005/8/layout/cycle8"/>
    <dgm:cxn modelId="{921017AE-4FAD-3146-BFA6-D1DAD124C40D}" type="presParOf" srcId="{43910BA4-4083-E540-B1A8-4938082CF769}" destId="{AC2F24C3-15FD-5D46-BBD4-C2B992B12E59}" srcOrd="4" destOrd="0" presId="urn:microsoft.com/office/officeart/2005/8/layout/cycle8"/>
    <dgm:cxn modelId="{A3283460-CE06-A44A-A4CD-0C346C330667}" type="presParOf" srcId="{43910BA4-4083-E540-B1A8-4938082CF769}" destId="{5BEA515B-1211-DA45-A2D8-8A841649693F}" srcOrd="5" destOrd="0" presId="urn:microsoft.com/office/officeart/2005/8/layout/cycle8"/>
    <dgm:cxn modelId="{055206FF-F025-8440-9EA9-FF13B7170AB2}" type="presParOf" srcId="{43910BA4-4083-E540-B1A8-4938082CF769}" destId="{BB90868E-2D56-E541-84C5-08722A72B273}" srcOrd="6" destOrd="0" presId="urn:microsoft.com/office/officeart/2005/8/layout/cycle8"/>
    <dgm:cxn modelId="{C20B0FA3-AE4E-9942-BBC0-910CA9692E03}" type="presParOf" srcId="{43910BA4-4083-E540-B1A8-4938082CF769}" destId="{CD5338C5-244E-3E4E-BCFE-D047FCA74C98}" srcOrd="7" destOrd="0" presId="urn:microsoft.com/office/officeart/2005/8/layout/cycle8"/>
    <dgm:cxn modelId="{F2C3DFA5-3EA4-674C-9BA2-D76EF1DAF179}" type="presParOf" srcId="{43910BA4-4083-E540-B1A8-4938082CF769}" destId="{528E7BD6-6111-374A-81BF-36E0A8D51BD8}" srcOrd="8" destOrd="0" presId="urn:microsoft.com/office/officeart/2005/8/layout/cycle8"/>
    <dgm:cxn modelId="{B62B84F1-073F-F544-BE7C-9A3D8AE32A0B}" type="presParOf" srcId="{43910BA4-4083-E540-B1A8-4938082CF769}" destId="{13AE2B56-3BA8-8442-8E0E-C15D75461BB3}" srcOrd="9" destOrd="0" presId="urn:microsoft.com/office/officeart/2005/8/layout/cycle8"/>
    <dgm:cxn modelId="{96CB1CEA-E1B7-EA44-AF8F-4C34D7128B8B}" type="presParOf" srcId="{43910BA4-4083-E540-B1A8-4938082CF769}" destId="{430AD24E-72B8-E04B-A71D-53866700BEF7}" srcOrd="10" destOrd="0" presId="urn:microsoft.com/office/officeart/2005/8/layout/cycle8"/>
    <dgm:cxn modelId="{94EA9A2F-B9D1-8744-B0B6-FD7829801820}" type="presParOf" srcId="{43910BA4-4083-E540-B1A8-4938082CF769}" destId="{86F16F78-66F9-C441-89EB-7EFBDB1D1C16}" srcOrd="11" destOrd="0" presId="urn:microsoft.com/office/officeart/2005/8/layout/cycle8"/>
    <dgm:cxn modelId="{9F057A1A-ED61-2642-8E2D-5D6433776EF0}" type="presParOf" srcId="{43910BA4-4083-E540-B1A8-4938082CF769}" destId="{549C602F-B294-0A49-A1AD-91469BD0594A}" srcOrd="12" destOrd="0" presId="urn:microsoft.com/office/officeart/2005/8/layout/cycle8"/>
    <dgm:cxn modelId="{DE289BC8-F75E-114C-91FF-187D0A1E111A}" type="presParOf" srcId="{43910BA4-4083-E540-B1A8-4938082CF769}" destId="{0ADED4FF-79A2-9942-AB11-EF92738A90EC}" srcOrd="13" destOrd="0" presId="urn:microsoft.com/office/officeart/2005/8/layout/cycle8"/>
    <dgm:cxn modelId="{41F30A83-071E-9746-98A5-5CB806850B0C}" type="presParOf" srcId="{43910BA4-4083-E540-B1A8-4938082CF769}" destId="{38724522-FEC4-CD4E-B45E-83EB116C604E}" srcOrd="14" destOrd="0" presId="urn:microsoft.com/office/officeart/2005/8/layout/cycle8"/>
    <dgm:cxn modelId="{62C9EECB-5203-E942-A39D-BAA10F3138E9}" type="presParOf" srcId="{43910BA4-4083-E540-B1A8-4938082CF769}" destId="{1ABC9254-8BB6-DB42-ADD0-75A4695D04C4}" srcOrd="15" destOrd="0" presId="urn:microsoft.com/office/officeart/2005/8/layout/cycle8"/>
    <dgm:cxn modelId="{B0FF1A28-F360-6E48-A967-1B6B5CAF736F}" type="presParOf" srcId="{43910BA4-4083-E540-B1A8-4938082CF769}" destId="{593A02BC-0E73-674E-9F91-97E377A0390B}" srcOrd="16" destOrd="0" presId="urn:microsoft.com/office/officeart/2005/8/layout/cycle8"/>
    <dgm:cxn modelId="{5A8F1C86-F33B-FD4C-B80E-2E0AE3718C9A}" type="presParOf" srcId="{43910BA4-4083-E540-B1A8-4938082CF769}" destId="{99065BE3-ECD7-9C4E-B4EE-09C7C9C12ECB}" srcOrd="17" destOrd="0" presId="urn:microsoft.com/office/officeart/2005/8/layout/cycle8"/>
    <dgm:cxn modelId="{0E209C06-EE42-8345-9A7C-387ADC7F047B}" type="presParOf" srcId="{43910BA4-4083-E540-B1A8-4938082CF769}" destId="{C04EE48A-ECEF-5E44-B4FF-EEE90C1F995F}" srcOrd="18" destOrd="0" presId="urn:microsoft.com/office/officeart/2005/8/layout/cycle8"/>
    <dgm:cxn modelId="{0CE12075-4BE6-CD49-9DF6-BC542788E39E}" type="presParOf" srcId="{43910BA4-4083-E540-B1A8-4938082CF769}" destId="{8DD48497-9A4B-2C44-A2D3-0DB6D3A9AB5F}" srcOrd="19" destOrd="0" presId="urn:microsoft.com/office/officeart/2005/8/layout/cycle8"/>
    <dgm:cxn modelId="{12ABACD5-4F44-DA48-A001-BDD079CBE8DB}" type="presParOf" srcId="{43910BA4-4083-E540-B1A8-4938082CF769}" destId="{64B3C8BA-9556-1B47-A709-8B14631DCC68}" srcOrd="20" destOrd="0" presId="urn:microsoft.com/office/officeart/2005/8/layout/cycle8"/>
    <dgm:cxn modelId="{80EB4743-9990-BA49-B674-E5F6D5A698EA}" type="presParOf" srcId="{43910BA4-4083-E540-B1A8-4938082CF769}" destId="{2E6BA8F4-563F-E64C-987C-D34371662485}" srcOrd="21" destOrd="0" presId="urn:microsoft.com/office/officeart/2005/8/layout/cycle8"/>
    <dgm:cxn modelId="{CE56A41E-47CF-D146-B266-DA63B908ABDD}" type="presParOf" srcId="{43910BA4-4083-E540-B1A8-4938082CF769}" destId="{77EA171E-A13A-9342-8BF1-17E851722953}" srcOrd="22" destOrd="0" presId="urn:microsoft.com/office/officeart/2005/8/layout/cycle8"/>
    <dgm:cxn modelId="{0C96ADE5-573B-0E4C-9A20-816FD0C405C6}" type="presParOf" srcId="{43910BA4-4083-E540-B1A8-4938082CF769}" destId="{D41D3E54-AC82-524A-AF23-6B3D495297BE}" srcOrd="23" destOrd="0" presId="urn:microsoft.com/office/officeart/2005/8/layout/cycle8"/>
    <dgm:cxn modelId="{C0501338-1B2F-6E44-8343-5EA4D73468CC}" type="presParOf" srcId="{43910BA4-4083-E540-B1A8-4938082CF769}" destId="{42882FB3-1FA5-ED4E-B176-D0D55055D15D}" srcOrd="2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93B0A-99C0-A048-9DD2-6BA4B0D831F0}">
      <dsp:nvSpPr>
        <dsp:cNvPr id="0" name=""/>
        <dsp:cNvSpPr/>
      </dsp:nvSpPr>
      <dsp:spPr>
        <a:xfrm>
          <a:off x="2487491" y="257359"/>
          <a:ext cx="3492436" cy="3492436"/>
        </a:xfrm>
        <a:prstGeom prst="pie">
          <a:avLst>
            <a:gd name="adj1" fmla="val 16200000"/>
            <a:gd name="adj2" fmla="val 2052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Unhealthy Eating</a:t>
          </a:r>
          <a:endParaRPr lang="en-US" sz="1300" kern="1200" dirty="0"/>
        </a:p>
      </dsp:txBody>
      <dsp:txXfrm>
        <a:off x="4309379" y="844421"/>
        <a:ext cx="1122569" cy="748379"/>
      </dsp:txXfrm>
    </dsp:sp>
    <dsp:sp modelId="{AC2F24C3-15FD-5D46-BBD4-C2B992B12E59}">
      <dsp:nvSpPr>
        <dsp:cNvPr id="0" name=""/>
        <dsp:cNvSpPr/>
      </dsp:nvSpPr>
      <dsp:spPr>
        <a:xfrm>
          <a:off x="2517427" y="350490"/>
          <a:ext cx="3492436" cy="3492436"/>
        </a:xfrm>
        <a:prstGeom prst="pie">
          <a:avLst>
            <a:gd name="adj1" fmla="val 20520000"/>
            <a:gd name="adj2" fmla="val 324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Inadequate Physical Activity</a:t>
          </a:r>
          <a:endParaRPr lang="en-US" sz="1300" kern="1200" dirty="0"/>
        </a:p>
      </dsp:txBody>
      <dsp:txXfrm>
        <a:off x="4766722" y="1946202"/>
        <a:ext cx="1039415" cy="831532"/>
      </dsp:txXfrm>
    </dsp:sp>
    <dsp:sp modelId="{528E7BD6-6111-374A-81BF-36E0A8D51BD8}">
      <dsp:nvSpPr>
        <dsp:cNvPr id="0" name=""/>
        <dsp:cNvSpPr/>
      </dsp:nvSpPr>
      <dsp:spPr>
        <a:xfrm>
          <a:off x="2438431" y="407866"/>
          <a:ext cx="3492436" cy="3492436"/>
        </a:xfrm>
        <a:prstGeom prst="pie">
          <a:avLst>
            <a:gd name="adj1" fmla="val 3240000"/>
            <a:gd name="adj2" fmla="val 7560000"/>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Irregular or No Cancer Screenings</a:t>
          </a:r>
          <a:endParaRPr lang="en-US" sz="1300" kern="1200" dirty="0"/>
        </a:p>
      </dsp:txBody>
      <dsp:txXfrm>
        <a:off x="3685730" y="2860887"/>
        <a:ext cx="997839" cy="914685"/>
      </dsp:txXfrm>
    </dsp:sp>
    <dsp:sp modelId="{549C602F-B294-0A49-A1AD-91469BD0594A}">
      <dsp:nvSpPr>
        <dsp:cNvPr id="0" name=""/>
        <dsp:cNvSpPr/>
      </dsp:nvSpPr>
      <dsp:spPr>
        <a:xfrm>
          <a:off x="2359435" y="350490"/>
          <a:ext cx="3492436" cy="3492436"/>
        </a:xfrm>
        <a:prstGeom prst="pie">
          <a:avLst>
            <a:gd name="adj1" fmla="val 7560000"/>
            <a:gd name="adj2" fmla="val 11880000"/>
          </a:avLst>
        </a:prstGeom>
        <a:solidFill>
          <a:srgbClr val="3C697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Irresponsible Alcohol Use</a:t>
          </a:r>
          <a:endParaRPr lang="en-US" sz="1300" kern="1200" dirty="0"/>
        </a:p>
      </dsp:txBody>
      <dsp:txXfrm>
        <a:off x="2563161" y="1946202"/>
        <a:ext cx="1039415" cy="831532"/>
      </dsp:txXfrm>
    </dsp:sp>
    <dsp:sp modelId="{593A02BC-0E73-674E-9F91-97E377A0390B}">
      <dsp:nvSpPr>
        <dsp:cNvPr id="0" name=""/>
        <dsp:cNvSpPr/>
      </dsp:nvSpPr>
      <dsp:spPr>
        <a:xfrm>
          <a:off x="2389371" y="257359"/>
          <a:ext cx="3492436" cy="3492436"/>
        </a:xfrm>
        <a:prstGeom prst="pie">
          <a:avLst>
            <a:gd name="adj1" fmla="val 11880000"/>
            <a:gd name="adj2" fmla="val 16200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Tobacco Use (smoking)</a:t>
          </a:r>
          <a:endParaRPr lang="en-US" sz="1300" kern="1200" dirty="0"/>
        </a:p>
      </dsp:txBody>
      <dsp:txXfrm>
        <a:off x="2937351" y="844421"/>
        <a:ext cx="1122569" cy="748379"/>
      </dsp:txXfrm>
    </dsp:sp>
    <dsp:sp modelId="{64B3C8BA-9556-1B47-A709-8B14631DCC68}">
      <dsp:nvSpPr>
        <dsp:cNvPr id="0" name=""/>
        <dsp:cNvSpPr/>
      </dsp:nvSpPr>
      <dsp:spPr>
        <a:xfrm>
          <a:off x="2271129" y="41160"/>
          <a:ext cx="3924833" cy="3924833"/>
        </a:xfrm>
        <a:prstGeom prst="circularArrow">
          <a:avLst>
            <a:gd name="adj1" fmla="val 5085"/>
            <a:gd name="adj2" fmla="val 327528"/>
            <a:gd name="adj3" fmla="val 20192361"/>
            <a:gd name="adj4" fmla="val 16200324"/>
            <a:gd name="adj5" fmla="val 5932"/>
          </a:avLst>
        </a:prstGeom>
        <a:solidFill>
          <a:srgbClr val="92929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6BA8F4-563F-E64C-987C-D34371662485}">
      <dsp:nvSpPr>
        <dsp:cNvPr id="0" name=""/>
        <dsp:cNvSpPr/>
      </dsp:nvSpPr>
      <dsp:spPr>
        <a:xfrm>
          <a:off x="2301470" y="134261"/>
          <a:ext cx="3924833" cy="3924833"/>
        </a:xfrm>
        <a:prstGeom prst="circularArrow">
          <a:avLst>
            <a:gd name="adj1" fmla="val 5085"/>
            <a:gd name="adj2" fmla="val 327528"/>
            <a:gd name="adj3" fmla="val 2912753"/>
            <a:gd name="adj4" fmla="val 20519953"/>
            <a:gd name="adj5" fmla="val 5932"/>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7EA171E-A13A-9342-8BF1-17E851722953}">
      <dsp:nvSpPr>
        <dsp:cNvPr id="0" name=""/>
        <dsp:cNvSpPr/>
      </dsp:nvSpPr>
      <dsp:spPr>
        <a:xfrm>
          <a:off x="2222233" y="191812"/>
          <a:ext cx="3924833" cy="3924833"/>
        </a:xfrm>
        <a:prstGeom prst="circularArrow">
          <a:avLst>
            <a:gd name="adj1" fmla="val 5085"/>
            <a:gd name="adj2" fmla="val 327528"/>
            <a:gd name="adj3" fmla="val 7232777"/>
            <a:gd name="adj4" fmla="val 3239695"/>
            <a:gd name="adj5" fmla="val 5932"/>
          </a:avLst>
        </a:prstGeom>
        <a:solidFill>
          <a:srgbClr val="92929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1D3E54-AC82-524A-AF23-6B3D495297BE}">
      <dsp:nvSpPr>
        <dsp:cNvPr id="0" name=""/>
        <dsp:cNvSpPr/>
      </dsp:nvSpPr>
      <dsp:spPr>
        <a:xfrm>
          <a:off x="2142996" y="134261"/>
          <a:ext cx="3924833" cy="3924833"/>
        </a:xfrm>
        <a:prstGeom prst="circularArrow">
          <a:avLst>
            <a:gd name="adj1" fmla="val 5085"/>
            <a:gd name="adj2" fmla="val 327528"/>
            <a:gd name="adj3" fmla="val 11552519"/>
            <a:gd name="adj4" fmla="val 7559718"/>
            <a:gd name="adj5" fmla="val 5932"/>
          </a:avLst>
        </a:prstGeom>
        <a:solidFill>
          <a:srgbClr val="92929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882FB3-1FA5-ED4E-B176-D0D55055D15D}">
      <dsp:nvSpPr>
        <dsp:cNvPr id="0" name=""/>
        <dsp:cNvSpPr/>
      </dsp:nvSpPr>
      <dsp:spPr>
        <a:xfrm>
          <a:off x="2173337" y="41160"/>
          <a:ext cx="3924833" cy="3924833"/>
        </a:xfrm>
        <a:prstGeom prst="circularArrow">
          <a:avLst>
            <a:gd name="adj1" fmla="val 5085"/>
            <a:gd name="adj2" fmla="val 327528"/>
            <a:gd name="adj3" fmla="val 15872148"/>
            <a:gd name="adj4" fmla="val 11880111"/>
            <a:gd name="adj5" fmla="val 5932"/>
          </a:avLst>
        </a:prstGeom>
        <a:solidFill>
          <a:srgbClr val="92929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A05DC4-499B-BD41-AD5F-B1E0B7B1DA36}" type="datetimeFigureOut">
              <a:rPr lang="en-US" smtClean="0"/>
              <a:t>8/18/16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81A9B8-96AA-D944-9861-A44DE06F6904}" type="slidenum">
              <a:rPr lang="en-US" smtClean="0"/>
              <a:t>‹#›</a:t>
            </a:fld>
            <a:endParaRPr lang="en-US"/>
          </a:p>
        </p:txBody>
      </p:sp>
    </p:spTree>
    <p:extLst>
      <p:ext uri="{BB962C8B-B14F-4D97-AF65-F5344CB8AC3E}">
        <p14:creationId xmlns:p14="http://schemas.microsoft.com/office/powerpoint/2010/main" val="3990901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C77A7-0F86-9C4C-8197-A8114BDFF190}" type="datetimeFigureOut">
              <a:rPr lang="en-US" smtClean="0"/>
              <a:t>8/18/16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2054D-6FB6-4543-A583-F8AB5BACC237}" type="slidenum">
              <a:rPr lang="en-US" smtClean="0"/>
              <a:t>‹#›</a:t>
            </a:fld>
            <a:endParaRPr lang="en-US"/>
          </a:p>
        </p:txBody>
      </p:sp>
    </p:spTree>
    <p:extLst>
      <p:ext uri="{BB962C8B-B14F-4D97-AF65-F5344CB8AC3E}">
        <p14:creationId xmlns:p14="http://schemas.microsoft.com/office/powerpoint/2010/main" val="3323864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fda.gov/sunscree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choosemyplate.gov/MyPlat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fda.gov/sunscre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r>
              <a:rPr lang="en-US" sz="1200" b="0" i="0" u="none" strike="noStrike" kern="1200" baseline="0" dirty="0" smtClean="0">
                <a:solidFill>
                  <a:schemeClr val="tx1"/>
                </a:solidFill>
                <a:latin typeface="+mn-lt"/>
                <a:ea typeface="+mn-ea"/>
                <a:cs typeface="+mn-cs"/>
              </a:rPr>
              <a:t>In this lesson, students read profiles of the Biggest Risk Reducer Players and learn about cancer risk reduction. Students then compete in a Physical Challenge to win clues that will help them develop effective risk reduction strategies. Students develop and present risk reduction strategies for their Players.</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0</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kern="1200" dirty="0" smtClean="0">
                <a:solidFill>
                  <a:schemeClr val="tx1"/>
                </a:solidFill>
                <a:effectLst/>
                <a:latin typeface="+mn-lt"/>
                <a:ea typeface="+mn-ea"/>
                <a:cs typeface="+mn-cs"/>
              </a:rPr>
              <a:t>Explain</a:t>
            </a:r>
            <a:r>
              <a:rPr lang="en-US" sz="1200" kern="1200" baseline="0" dirty="0" smtClean="0">
                <a:solidFill>
                  <a:schemeClr val="tx1"/>
                </a:solidFill>
                <a:effectLst/>
                <a:latin typeface="+mn-lt"/>
                <a:ea typeface="+mn-ea"/>
                <a:cs typeface="+mn-cs"/>
              </a:rPr>
              <a:t> to students that there are o</a:t>
            </a:r>
            <a:r>
              <a:rPr lang="en-US" sz="1200" kern="1200" dirty="0" smtClean="0">
                <a:solidFill>
                  <a:schemeClr val="tx1"/>
                </a:solidFill>
                <a:effectLst/>
                <a:latin typeface="+mn-lt"/>
                <a:ea typeface="+mn-ea"/>
                <a:cs typeface="+mn-cs"/>
              </a:rPr>
              <a:t>ther approaches to prevention.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Community Preventive Services Task Force recommends education and policy interventions for the prevention of skin cancer. These interventions combine community-based communications and policy and regulation to increase preventive behaviors (such as covering up, using shade, or avoiding the sun during peak UV hours) among populations in specific settings, including primary school and outdoor recreational settings.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U.S. FDA has information to help guide patients and clinicians on the use and effectiveness of broad-spectrum sunscreens (</a:t>
            </a:r>
            <a:r>
              <a:rPr lang="en-US" sz="1200" u="sng" kern="1200" dirty="0" smtClean="0">
                <a:solidFill>
                  <a:schemeClr val="tx1"/>
                </a:solidFill>
                <a:effectLst/>
                <a:latin typeface="+mn-lt"/>
                <a:ea typeface="+mn-ea"/>
                <a:cs typeface="+mn-cs"/>
                <a:hlinkClick r:id="rId3"/>
              </a:rPr>
              <a:t>www.fda.gov/sunscreen</a:t>
            </a:r>
            <a:r>
              <a:rPr lang="en-US" sz="1200" kern="1200" dirty="0" smtClean="0">
                <a:solidFill>
                  <a:schemeClr val="tx1"/>
                </a:solidFill>
                <a:effectLst/>
                <a:latin typeface="+mn-lt"/>
                <a:ea typeface="+mn-ea"/>
                <a:cs typeface="+mn-cs"/>
              </a:rPr>
              <a:t>). It has determined that, if used as directed, broad-spectrum sunscreens with a sun-protection factor of 15 or greater protect against both UV A and UV B radiation and reduce the risk for skin cancer and early skin aging. The agency also has consumer education materials on the dangers of indoor tanning.</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9</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b="1" kern="1200" dirty="0" smtClean="0">
                <a:solidFill>
                  <a:schemeClr val="tx1"/>
                </a:solidFill>
                <a:effectLst/>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0" kern="1200" dirty="0" smtClean="0">
                <a:solidFill>
                  <a:schemeClr val="tx1"/>
                </a:solidFill>
                <a:effectLst/>
              </a:rPr>
              <a:t>Additional information</a:t>
            </a:r>
            <a:r>
              <a:rPr lang="en-US" b="0" kern="1200" baseline="0" dirty="0" smtClean="0">
                <a:solidFill>
                  <a:schemeClr val="tx1"/>
                </a:solidFill>
                <a:effectLst/>
              </a:rPr>
              <a:t> on this slide:</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kern="1200" baseline="0" dirty="0" smtClean="0">
              <a:solidFill>
                <a:schemeClr val="tx1"/>
              </a:solidFill>
              <a:effectLst/>
            </a:endParaRPr>
          </a:p>
          <a:p>
            <a:pPr marL="0" indent="0">
              <a:lnSpc>
                <a:spcPct val="90000"/>
              </a:lnSpc>
              <a:spcBef>
                <a:spcPct val="20000"/>
              </a:spcBef>
              <a:buClr>
                <a:schemeClr val="accent1"/>
              </a:buClr>
              <a:buSzPct val="65000"/>
              <a:buFont typeface="Wingdings" charset="0"/>
              <a:buNone/>
            </a:pPr>
            <a:r>
              <a:rPr lang="en-US" dirty="0" smtClean="0"/>
              <a:t>The risk of cancer from low-dose x-rays is extremely small.</a:t>
            </a:r>
            <a:r>
              <a:rPr lang="en-US" baseline="0" dirty="0" smtClean="0"/>
              <a:t> B</a:t>
            </a:r>
            <a:r>
              <a:rPr lang="en-US" dirty="0" smtClean="0"/>
              <a:t>ody parts not being x-rayed are shielded to limit exposure. There</a:t>
            </a:r>
            <a:r>
              <a:rPr lang="en-US" baseline="0" dirty="0" smtClean="0"/>
              <a:t> is a s</a:t>
            </a:r>
            <a:r>
              <a:rPr lang="en-US" dirty="0" smtClean="0"/>
              <a:t>lightly higher risk for radiation therapy.</a:t>
            </a:r>
            <a:r>
              <a:rPr lang="en-US" baseline="0" dirty="0" smtClean="0"/>
              <a:t> This t</a:t>
            </a:r>
            <a:r>
              <a:rPr lang="en-US" dirty="0" smtClean="0"/>
              <a:t>herapy is only used if the benefits outweigh the risk.</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smtClean="0"/>
              <a:t>Radioactive</a:t>
            </a:r>
            <a:r>
              <a:rPr lang="en-US" baseline="0" dirty="0" smtClean="0"/>
              <a:t> fallout comes from </a:t>
            </a:r>
            <a:r>
              <a:rPr lang="en-US" dirty="0" smtClean="0"/>
              <a:t>accidents at nuclear power plants, or from production, testing, or use of atomic weapons.</a:t>
            </a:r>
            <a:r>
              <a:rPr lang="en-US" baseline="0" dirty="0" smtClean="0"/>
              <a:t> </a:t>
            </a:r>
            <a:r>
              <a:rPr lang="en-US" dirty="0" smtClean="0"/>
              <a:t>People exposed to fallout have increased risk of cancers, especially leukemia and cancer of the thyroid, breast, lung, and stomach</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smtClean="0"/>
              <a:t>Radon gas forms in soil and rocks. It</a:t>
            </a:r>
            <a:r>
              <a:rPr lang="en-US" baseline="0" dirty="0" smtClean="0"/>
              <a:t> c</a:t>
            </a:r>
            <a:r>
              <a:rPr lang="en-US" dirty="0" smtClean="0"/>
              <a:t>annot been seen, smelled, or tasted. It’s found in homes in certain parts of the US and in mines.</a:t>
            </a:r>
            <a:r>
              <a:rPr lang="en-US" baseline="0" dirty="0" smtClean="0"/>
              <a:t> </a:t>
            </a:r>
            <a:r>
              <a:rPr lang="en-US" dirty="0" smtClean="0"/>
              <a:t>People exposed to radon gas are at increased risk of lung cancer.</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10</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smtClean="0">
                <a:solidFill>
                  <a:schemeClr val="tx1"/>
                </a:solidFill>
                <a:effectLst/>
                <a:latin typeface="+mn-lt"/>
                <a:ea typeface="+mn-ea"/>
                <a:cs typeface="+mn-cs"/>
              </a:rPr>
              <a:t>Information</a:t>
            </a:r>
            <a:r>
              <a:rPr lang="en-US" sz="1200" b="0" kern="1200" baseline="0" dirty="0" smtClean="0">
                <a:solidFill>
                  <a:schemeClr val="tx1"/>
                </a:solidFill>
                <a:effectLst/>
                <a:latin typeface="+mn-lt"/>
                <a:ea typeface="+mn-ea"/>
                <a:cs typeface="+mn-cs"/>
              </a:rPr>
              <a:t> continues on the next slide. </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11</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b="1" kern="1200" dirty="0" smtClean="0">
                <a:solidFill>
                  <a:schemeClr val="tx1"/>
                </a:solidFill>
                <a:effectLst/>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0" kern="1200" dirty="0" smtClean="0">
                <a:solidFill>
                  <a:schemeClr val="tx1"/>
                </a:solidFill>
                <a:effectLst/>
              </a:rPr>
              <a:t>Explain</a:t>
            </a:r>
            <a:r>
              <a:rPr lang="en-US" b="0" kern="1200" baseline="0" dirty="0" smtClean="0">
                <a:solidFill>
                  <a:schemeClr val="tx1"/>
                </a:solidFill>
                <a:effectLst/>
              </a:rPr>
              <a:t> to students that there are effective ways to manage the risk due to viruses and bacteria.</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(Teachers should use discretion when teaching this topic)</a:t>
            </a:r>
          </a:p>
          <a:p>
            <a:endParaRPr lang="en-US" dirty="0" smtClean="0"/>
          </a:p>
          <a:p>
            <a:pPr marL="457200" indent="-457200">
              <a:buFont typeface="Arial"/>
              <a:buChar char="•"/>
            </a:pPr>
            <a:r>
              <a:rPr lang="en-US" dirty="0" smtClean="0"/>
              <a:t>Do not have unprotected sex or share needles.</a:t>
            </a:r>
            <a:r>
              <a:rPr lang="en-US" baseline="0" dirty="0" smtClean="0"/>
              <a:t> This p</a:t>
            </a:r>
            <a:r>
              <a:rPr lang="en-US" dirty="0" smtClean="0"/>
              <a:t>uts you at risk for contracting HPV, hepatitis B and C, and HIV</a:t>
            </a:r>
          </a:p>
          <a:p>
            <a:pPr marL="457200" indent="-457200">
              <a:buFont typeface="Arial"/>
              <a:buChar char="•"/>
            </a:pPr>
            <a:r>
              <a:rPr lang="en-US" dirty="0" smtClean="0"/>
              <a:t>Talk to your doctor about getting vaccinated for hepatitis B and HPV.</a:t>
            </a:r>
            <a:r>
              <a:rPr lang="en-US" baseline="0" dirty="0" smtClean="0"/>
              <a:t> </a:t>
            </a:r>
          </a:p>
          <a:p>
            <a:pPr marL="457200" indent="-457200">
              <a:buFont typeface="Arial"/>
              <a:buChar char="•"/>
            </a:pPr>
            <a:r>
              <a:rPr lang="en-US" dirty="0" smtClean="0"/>
              <a:t>If you think you are at risk for HIV or hepatitis, ask about being tested.</a:t>
            </a:r>
            <a:r>
              <a:rPr lang="en-US" baseline="0" dirty="0" smtClean="0"/>
              <a:t> </a:t>
            </a:r>
            <a:r>
              <a:rPr lang="en-US" dirty="0" smtClean="0"/>
              <a:t>These infections may not cause symptoms but can be diagnosed by a blood test.</a:t>
            </a:r>
            <a:r>
              <a:rPr lang="en-US" baseline="0" dirty="0" smtClean="0"/>
              <a:t> </a:t>
            </a:r>
          </a:p>
          <a:p>
            <a:pPr marL="457200" indent="-457200">
              <a:buFont typeface="Arial"/>
              <a:buChar char="•"/>
            </a:pPr>
            <a:r>
              <a:rPr lang="en-US" dirty="0" smtClean="0"/>
              <a:t>If you have stomach problems talk to your doctor.</a:t>
            </a:r>
            <a:r>
              <a:rPr lang="en-US" baseline="0" dirty="0" smtClean="0"/>
              <a:t> </a:t>
            </a:r>
            <a:r>
              <a:rPr lang="en-US" dirty="0" smtClean="0"/>
              <a:t>Infection with H. pylori can be detected and treated.</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83544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b="1" kern="1200" dirty="0" smtClean="0">
                <a:solidFill>
                  <a:schemeClr val="tx1"/>
                </a:solidFill>
                <a:effectLst/>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0" kern="1200" dirty="0" smtClean="0">
                <a:solidFill>
                  <a:schemeClr val="tx1"/>
                </a:solidFill>
                <a:effectLst/>
              </a:rPr>
              <a:t>Explain</a:t>
            </a:r>
            <a:r>
              <a:rPr lang="en-US" b="0" kern="1200" baseline="0" dirty="0" smtClean="0">
                <a:solidFill>
                  <a:schemeClr val="tx1"/>
                </a:solidFill>
                <a:effectLst/>
              </a:rPr>
              <a:t> to students that there are effective ways to manage the risk due to viruses and bacteria.</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(Teachers should use discretion when teaching this topic)</a:t>
            </a:r>
          </a:p>
          <a:p>
            <a:endParaRPr lang="en-US" dirty="0" smtClean="0"/>
          </a:p>
          <a:p>
            <a:pPr marL="457200" indent="-457200">
              <a:buFont typeface="Arial"/>
              <a:buChar char="•"/>
            </a:pPr>
            <a:r>
              <a:rPr lang="en-US" dirty="0" smtClean="0"/>
              <a:t>Do not have unprotected sex or share needles.</a:t>
            </a:r>
            <a:r>
              <a:rPr lang="en-US" baseline="0" dirty="0" smtClean="0"/>
              <a:t> This p</a:t>
            </a:r>
            <a:r>
              <a:rPr lang="en-US" dirty="0" smtClean="0"/>
              <a:t>uts you at risk for contracting HPV, hepatitis B and C, and HIV</a:t>
            </a:r>
          </a:p>
          <a:p>
            <a:pPr marL="457200" indent="-457200">
              <a:buFont typeface="Arial"/>
              <a:buChar char="•"/>
            </a:pPr>
            <a:r>
              <a:rPr lang="en-US" dirty="0" smtClean="0"/>
              <a:t>Talk to your doctor about getting vaccinated for hepatitis B and HPV.</a:t>
            </a:r>
            <a:r>
              <a:rPr lang="en-US" baseline="0" dirty="0" smtClean="0"/>
              <a:t> </a:t>
            </a:r>
          </a:p>
          <a:p>
            <a:pPr marL="457200" indent="-457200">
              <a:buFont typeface="Arial"/>
              <a:buChar char="•"/>
            </a:pPr>
            <a:r>
              <a:rPr lang="en-US" dirty="0" smtClean="0"/>
              <a:t>If you think you are at risk for HIV or hepatitis, ask about being tested.</a:t>
            </a:r>
            <a:r>
              <a:rPr lang="en-US" baseline="0" dirty="0" smtClean="0"/>
              <a:t> </a:t>
            </a:r>
            <a:r>
              <a:rPr lang="en-US" dirty="0" smtClean="0"/>
              <a:t>These infections may not cause symptoms but can be diagnosed by a blood test.</a:t>
            </a:r>
            <a:r>
              <a:rPr lang="en-US" baseline="0" dirty="0" smtClean="0"/>
              <a:t> </a:t>
            </a:r>
          </a:p>
          <a:p>
            <a:pPr marL="457200" indent="-457200">
              <a:buFont typeface="Arial"/>
              <a:buChar char="•"/>
            </a:pPr>
            <a:r>
              <a:rPr lang="en-US" dirty="0" smtClean="0"/>
              <a:t>If you have stomach problems talk to your doctor.</a:t>
            </a:r>
            <a:r>
              <a:rPr lang="en-US" baseline="0" dirty="0" smtClean="0"/>
              <a:t> </a:t>
            </a:r>
            <a:r>
              <a:rPr lang="en-US" dirty="0" smtClean="0"/>
              <a:t>Infection with H. pylori can be detected and treated.</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83544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b="1" kern="1200" dirty="0" smtClean="0">
                <a:solidFill>
                  <a:schemeClr val="tx1"/>
                </a:solidFill>
                <a:effectLst/>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0" kern="1200" dirty="0" smtClean="0">
                <a:solidFill>
                  <a:schemeClr val="tx1"/>
                </a:solidFill>
                <a:effectLst/>
              </a:rPr>
              <a:t>Explain</a:t>
            </a:r>
            <a:r>
              <a:rPr lang="en-US" b="0" kern="1200" baseline="0" dirty="0" smtClean="0">
                <a:solidFill>
                  <a:schemeClr val="tx1"/>
                </a:solidFill>
                <a:effectLst/>
              </a:rPr>
              <a:t> to students that there are effective ways to manage the risk due to viruses and bacteria.</a:t>
            </a:r>
          </a:p>
          <a:p>
            <a:endParaRPr lang="en-US" dirty="0" smtClean="0"/>
          </a:p>
          <a:p>
            <a:r>
              <a:rPr lang="en-US" dirty="0" smtClean="0"/>
              <a:t>(Teachers should use discretion when teaching this topic)</a:t>
            </a:r>
          </a:p>
          <a:p>
            <a:pPr marL="457200" indent="-457200">
              <a:buFont typeface="Arial"/>
              <a:buChar char="•"/>
            </a:pPr>
            <a:r>
              <a:rPr lang="en-US" dirty="0" smtClean="0"/>
              <a:t>Do not have unprotected sex or share needles.</a:t>
            </a:r>
            <a:r>
              <a:rPr lang="en-US" baseline="0" dirty="0" smtClean="0"/>
              <a:t> This p</a:t>
            </a:r>
            <a:r>
              <a:rPr lang="en-US" dirty="0" smtClean="0"/>
              <a:t>uts you at risk for contracting HPV, hepatitis B and C, and HIV</a:t>
            </a:r>
          </a:p>
          <a:p>
            <a:pPr marL="457200" indent="-457200">
              <a:buFont typeface="Arial"/>
              <a:buChar char="•"/>
            </a:pPr>
            <a:r>
              <a:rPr lang="en-US" dirty="0" smtClean="0"/>
              <a:t>Talk to your doctor about getting vaccinated for hepatitis B and HPV.</a:t>
            </a:r>
            <a:r>
              <a:rPr lang="en-US" baseline="0" dirty="0" smtClean="0"/>
              <a:t> </a:t>
            </a:r>
          </a:p>
          <a:p>
            <a:pPr marL="457200" indent="-457200">
              <a:buFont typeface="Arial"/>
              <a:buChar char="•"/>
            </a:pPr>
            <a:r>
              <a:rPr lang="en-US" dirty="0" smtClean="0"/>
              <a:t>If you think you are at risk for HIV or hepatitis, ask about being tested.</a:t>
            </a:r>
            <a:r>
              <a:rPr lang="en-US" baseline="0" dirty="0" smtClean="0"/>
              <a:t> </a:t>
            </a:r>
            <a:r>
              <a:rPr lang="en-US" dirty="0" smtClean="0"/>
              <a:t>These infections may not cause symptoms but can be diagnosed by a blood test.</a:t>
            </a:r>
            <a:r>
              <a:rPr lang="en-US" baseline="0" dirty="0" smtClean="0"/>
              <a:t> </a:t>
            </a:r>
          </a:p>
          <a:p>
            <a:pPr marL="457200" indent="-457200">
              <a:buFont typeface="Arial"/>
              <a:buChar char="•"/>
            </a:pPr>
            <a:r>
              <a:rPr lang="en-US" dirty="0" smtClean="0"/>
              <a:t>If you have stomach problems talk to your doctor.</a:t>
            </a:r>
            <a:r>
              <a:rPr lang="en-US" baseline="0" dirty="0" smtClean="0"/>
              <a:t> </a:t>
            </a:r>
            <a:r>
              <a:rPr lang="en-US" dirty="0" smtClean="0"/>
              <a:t>Infection with H. pylori can be detected and treated.</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835445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15</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16</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dirty="0" smtClean="0"/>
              <a:t>Poor diet, lack of physical</a:t>
            </a:r>
            <a:r>
              <a:rPr lang="en-US" baseline="0" dirty="0" smtClean="0"/>
              <a:t> activity, or being overweight</a:t>
            </a:r>
            <a:r>
              <a:rPr lang="en-US" dirty="0" smtClean="0"/>
              <a:t> puts a person at increased risk for several types of cancer.</a:t>
            </a:r>
            <a:r>
              <a:rPr lang="en-US" baseline="0" dirty="0" smtClean="0"/>
              <a:t> </a:t>
            </a:r>
            <a:r>
              <a:rPr lang="en-US" dirty="0" smtClean="0"/>
              <a:t>Individuals with high fat diets have an increased risk of cancers of the colon, uterus, and prostate.</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dirty="0" smtClean="0">
              <a:solidFill>
                <a:schemeClr val="tx1"/>
              </a:solidFill>
              <a:effectLst/>
              <a:latin typeface="+mn-lt"/>
              <a:ea typeface="+mn-ea"/>
              <a:cs typeface="+mn-cs"/>
            </a:endParaRPr>
          </a:p>
          <a:p>
            <a:pPr marL="171450" marR="0" lvl="2"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Optional Learning Activity: Think-Pair-Share</a:t>
            </a:r>
          </a:p>
          <a:p>
            <a:pPr marL="0" marR="0" lvl="2" indent="0" algn="l" defTabSz="457200" rtl="0" eaLnBrk="1" fontAlgn="auto" latinLnBrk="0" hangingPunct="1">
              <a:lnSpc>
                <a:spcPct val="100000"/>
              </a:lnSpc>
              <a:spcBef>
                <a:spcPts val="0"/>
              </a:spcBef>
              <a:spcAft>
                <a:spcPts val="0"/>
              </a:spcAft>
              <a:buClrTx/>
              <a:buSzTx/>
              <a:buFont typeface="Wingdings" charset="2"/>
              <a:buNone/>
              <a:tabLst/>
              <a:defRPr/>
            </a:pPr>
            <a:r>
              <a:rPr lang="en-US" sz="1200" kern="1200" dirty="0" smtClean="0">
                <a:solidFill>
                  <a:schemeClr val="tx1"/>
                </a:solidFill>
                <a:effectLst/>
                <a:latin typeface="+mn-lt"/>
                <a:ea typeface="+mn-ea"/>
                <a:cs typeface="+mn-cs"/>
              </a:rPr>
              <a:t>Divide students into groups of 2 or 3 and tell them they will work together to create a “healthy plate” by researching </a:t>
            </a:r>
            <a:r>
              <a:rPr lang="en-US" sz="1200" u="sng" kern="1200" dirty="0" smtClean="0">
                <a:solidFill>
                  <a:schemeClr val="tx1"/>
                </a:solidFill>
                <a:effectLst/>
                <a:latin typeface="+mn-lt"/>
                <a:ea typeface="+mn-ea"/>
                <a:cs typeface="+mn-cs"/>
                <a:hlinkClick r:id="rId3"/>
              </a:rPr>
              <a:t>http://www.choosemyplate.gov/MyPlate.</a:t>
            </a:r>
            <a:r>
              <a:rPr lang="en-US" sz="1200" kern="1200" dirty="0" smtClean="0">
                <a:solidFill>
                  <a:schemeClr val="tx1"/>
                </a:solidFill>
                <a:effectLst/>
                <a:latin typeface="+mn-lt"/>
                <a:ea typeface="+mn-ea"/>
                <a:cs typeface="+mn-cs"/>
              </a:rPr>
              <a:t> Students will need Internet access, and they should focus on a meal (breakfast, lunch, or dinner). Ask student volunteers to present their meals to the class. </a:t>
            </a:r>
            <a:endParaRPr lang="en-US" sz="14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17</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dirty="0" smtClean="0"/>
              <a:t>Lack of physical activity and being overweight are risk factors for cancers of the breast, colon, esophagus, kidney, and uterus.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dirty="0" smtClean="0">
              <a:solidFill>
                <a:schemeClr val="tx1"/>
              </a:solidFill>
              <a:effectLst/>
              <a:latin typeface="+mn-lt"/>
              <a:ea typeface="+mn-ea"/>
              <a:cs typeface="+mn-cs"/>
            </a:endParaRPr>
          </a:p>
          <a:p>
            <a:pPr marL="171450" marR="0" lvl="2"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Optional Learning Activity: Think-Pair-Share</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kern="1200" dirty="0" smtClean="0">
                <a:solidFill>
                  <a:schemeClr val="tx1"/>
                </a:solidFill>
                <a:effectLst/>
                <a:latin typeface="+mn-lt"/>
                <a:ea typeface="+mn-ea"/>
                <a:cs typeface="+mn-cs"/>
              </a:rPr>
              <a:t>Ask for student volunteers to track their steps with a </a:t>
            </a:r>
            <a:r>
              <a:rPr lang="en-US" sz="1200" kern="1200" dirty="0" err="1" smtClean="0">
                <a:solidFill>
                  <a:schemeClr val="tx1"/>
                </a:solidFill>
                <a:effectLst/>
                <a:latin typeface="+mn-lt"/>
                <a:ea typeface="+mn-ea"/>
                <a:cs typeface="+mn-cs"/>
              </a:rPr>
              <a:t>FitBit</a:t>
            </a:r>
            <a:r>
              <a:rPr lang="en-US" sz="1200" kern="1200" dirty="0" smtClean="0">
                <a:solidFill>
                  <a:schemeClr val="tx1"/>
                </a:solidFill>
                <a:effectLst/>
                <a:latin typeface="+mn-lt"/>
                <a:ea typeface="+mn-ea"/>
                <a:cs typeface="+mn-cs"/>
              </a:rPr>
              <a:t> or other technology that registers steps for a period of time. Ask these students to track their steps at certain intervals in the day to determine most active times versus lower activity times. Ask students to share their data, and use the information to start a discussion with the rest of the class.   </a:t>
            </a:r>
            <a:endParaRPr lang="en-US" sz="14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18</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pPr marL="0" indent="0">
              <a:buFont typeface="Wingdings" charset="2"/>
              <a:buNone/>
            </a:pPr>
            <a:endParaRPr lang="en-US" sz="1200" b="1" kern="1200" dirty="0" smtClean="0">
              <a:solidFill>
                <a:schemeClr val="tx1"/>
              </a:solidFill>
              <a:effectLst/>
              <a:latin typeface="+mn-lt"/>
              <a:ea typeface="+mn-ea"/>
              <a:cs typeface="+mn-cs"/>
            </a:endParaRPr>
          </a:p>
          <a:p>
            <a:pPr marL="0" indent="0">
              <a:buFont typeface="Wingdings" charset="2"/>
              <a:buNone/>
            </a:pPr>
            <a:r>
              <a:rPr lang="en-US" sz="1200" b="1" kern="1200" dirty="0" smtClean="0">
                <a:solidFill>
                  <a:schemeClr val="tx1"/>
                </a:solidFill>
                <a:effectLst/>
                <a:latin typeface="+mn-lt"/>
                <a:ea typeface="+mn-ea"/>
                <a:cs typeface="+mn-cs"/>
              </a:rPr>
              <a:t>Lesson Summary: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[TK] </a:t>
            </a:r>
            <a:r>
              <a:rPr lang="en-US" sz="1200" b="1" kern="1200" dirty="0" smtClean="0">
                <a:solidFill>
                  <a:schemeClr val="tx1"/>
                </a:solidFill>
                <a:effectLst/>
                <a:latin typeface="+mn-lt"/>
                <a:ea typeface="+mn-ea"/>
                <a:cs typeface="+mn-cs"/>
              </a:rPr>
              <a:t>Lesson Duration: </a:t>
            </a:r>
            <a:r>
              <a:rPr lang="en-US" sz="1200" kern="1200" dirty="0" smtClean="0">
                <a:solidFill>
                  <a:schemeClr val="tx1"/>
                </a:solidFill>
                <a:effectLst/>
                <a:latin typeface="+mn-lt"/>
                <a:ea typeface="+mn-ea"/>
                <a:cs typeface="+mn-cs"/>
              </a:rPr>
              <a:t>One 45-60 minute class periods.</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a:t>
            </a:fld>
            <a:endParaRPr lang="en-US"/>
          </a:p>
        </p:txBody>
      </p:sp>
    </p:spTree>
    <p:extLst>
      <p:ext uri="{BB962C8B-B14F-4D97-AF65-F5344CB8AC3E}">
        <p14:creationId xmlns:p14="http://schemas.microsoft.com/office/powerpoint/2010/main" val="2128321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Explain to students that cancer is not caused by an injury nor is it contagious. You cannot “catch” cancer from another person, even though certain viruses or bacteria may increase the risk of some types of cancer.</a:t>
            </a:r>
            <a:r>
              <a:rPr lang="en-US" dirty="0" smtClean="0">
                <a:effectLst/>
              </a:rPr>
              <a:t> </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19</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b="0" dirty="0" smtClean="0"/>
              <a:t>Ask</a:t>
            </a:r>
            <a:r>
              <a:rPr lang="en-US" b="0" baseline="0" dirty="0" smtClean="0"/>
              <a:t> students to consider the question on the slide. </a:t>
            </a:r>
            <a:endParaRPr lang="en-US" b="0" dirty="0" smtClean="0"/>
          </a:p>
          <a:p>
            <a:endParaRPr lang="en-US" b="1" dirty="0" smtClean="0"/>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a:t>
            </a:r>
            <a:r>
              <a:rPr lang="en-US" sz="1200" b="1" kern="1200" baseline="0" dirty="0" smtClean="0">
                <a:solidFill>
                  <a:schemeClr val="tx1"/>
                </a:solidFill>
                <a:effectLst/>
                <a:latin typeface="+mn-lt"/>
                <a:ea typeface="+mn-ea"/>
                <a:cs typeface="+mn-cs"/>
              </a:rPr>
              <a:t> </a:t>
            </a:r>
            <a:r>
              <a:rPr lang="en-US" b="1" dirty="0" smtClean="0"/>
              <a:t>Class Discussion</a:t>
            </a:r>
          </a:p>
          <a:p>
            <a:pPr marL="0" indent="-342900">
              <a:spcBef>
                <a:spcPct val="20000"/>
              </a:spcBef>
              <a:buClr>
                <a:schemeClr val="accent1"/>
              </a:buClr>
              <a:buSzPct val="65000"/>
              <a:buFont typeface="Wingdings" charset="0"/>
              <a:buNone/>
            </a:pPr>
            <a:r>
              <a:rPr lang="en-US" dirty="0" smtClean="0"/>
              <a:t>Ask students to discuss the question:</a:t>
            </a:r>
            <a:r>
              <a:rPr lang="en-US" baseline="0" dirty="0" smtClean="0"/>
              <a:t> Do all risk factors play a role in breast cancer risk? Answer: </a:t>
            </a:r>
            <a:r>
              <a:rPr lang="en-US" sz="1200" dirty="0" smtClean="0"/>
              <a:t>No. Some risk</a:t>
            </a:r>
            <a:r>
              <a:rPr lang="en-US" sz="1200" baseline="0" dirty="0" smtClean="0"/>
              <a:t> cancers for cancer do not play a role in breast cancer risks. </a:t>
            </a:r>
            <a:endParaRPr lang="en-US" sz="1200"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20</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effectLst/>
                <a:latin typeface="+mn-lt"/>
                <a:ea typeface="+mn-ea"/>
                <a:cs typeface="+mn-cs"/>
              </a:rPr>
              <a:t>Instructor</a:t>
            </a:r>
            <a:r>
              <a:rPr lang="en-US" sz="1200" b="1" kern="1200" baseline="0" smtClean="0">
                <a:solidFill>
                  <a:schemeClr val="tx1"/>
                </a:solidFill>
                <a:effectLst/>
                <a:latin typeface="+mn-lt"/>
                <a:ea typeface="+mn-ea"/>
                <a:cs typeface="+mn-cs"/>
              </a:rPr>
              <a:t> Notes</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169737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Tell students they will be playing The Biggest Risk Reducer, a learning activity that will help them understand more about cancer risk factors. Slides 29-44 pertain to this game. Ask students if they are familiar with “The Biggest Loser,” a reality show in which participants compete to lose weight. Tell students they will be playing a variation called “The Biggest Risk Reducer,” focused on cancer risk reduction. </a:t>
            </a:r>
          </a:p>
          <a:p>
            <a:endParaRPr lang="en-US" sz="1200" b="0" i="0" u="none" strike="noStrike" kern="1200" baseline="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22</a:t>
            </a:fld>
            <a:endParaRPr lang="en-US"/>
          </a:p>
        </p:txBody>
      </p:sp>
    </p:spTree>
    <p:extLst>
      <p:ext uri="{BB962C8B-B14F-4D97-AF65-F5344CB8AC3E}">
        <p14:creationId xmlns:p14="http://schemas.microsoft.com/office/powerpoint/2010/main" val="3518165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Ask students if they or someone they know has ever tried to change a behavior to be healthier (e.g., quitting smoking, starting an exercise program, eating healthy). </a:t>
            </a:r>
          </a:p>
          <a:p>
            <a:endParaRPr lang="en-US" sz="1200" b="1" i="0" u="none" strike="noStrike" kern="1200" baseline="0" dirty="0" smtClean="0">
              <a:solidFill>
                <a:schemeClr val="tx1"/>
              </a:solidFill>
              <a:latin typeface="+mn-lt"/>
              <a:ea typeface="+mn-ea"/>
              <a:cs typeface="+mn-cs"/>
            </a:endParaRPr>
          </a:p>
          <a:p>
            <a:pPr marL="171450" indent="-171450">
              <a:buFont typeface="Wingdings" charset="2"/>
              <a:buChar char="Ø"/>
            </a:pPr>
            <a:r>
              <a:rPr lang="en-US" sz="1200" b="1" i="0" u="none" strike="noStrike" kern="1200" baseline="0" dirty="0" smtClean="0">
                <a:solidFill>
                  <a:schemeClr val="tx1"/>
                </a:solidFill>
                <a:latin typeface="+mn-lt"/>
                <a:ea typeface="+mn-ea"/>
                <a:cs typeface="+mn-cs"/>
              </a:rPr>
              <a:t>Learning Activity: Group Discussion</a:t>
            </a:r>
          </a:p>
          <a:p>
            <a:r>
              <a:rPr lang="en-US" sz="1200" b="0" i="0" u="none" strike="noStrike" kern="1200" baseline="0" dirty="0" smtClean="0">
                <a:solidFill>
                  <a:schemeClr val="tx1"/>
                </a:solidFill>
                <a:latin typeface="+mn-lt"/>
                <a:ea typeface="+mn-ea"/>
                <a:cs typeface="+mn-cs"/>
              </a:rPr>
              <a:t>Discuss the experiences of changing a behavior to be healthier with these questions: </a:t>
            </a:r>
          </a:p>
          <a:p>
            <a:pPr marL="171450" indent="-171450">
              <a:buFont typeface="Arial"/>
              <a:buChar char="•"/>
            </a:pPr>
            <a:r>
              <a:rPr lang="en-US" sz="1200" b="0" i="0" u="none" strike="noStrike" kern="1200" baseline="0" dirty="0" smtClean="0">
                <a:solidFill>
                  <a:schemeClr val="tx1"/>
                </a:solidFill>
                <a:latin typeface="+mn-lt"/>
                <a:ea typeface="+mn-ea"/>
                <a:cs typeface="+mn-cs"/>
              </a:rPr>
              <a:t>Was the process of changing the behavior easy? </a:t>
            </a:r>
          </a:p>
          <a:p>
            <a:pPr marL="171450" indent="-171450">
              <a:buFont typeface="Arial"/>
              <a:buChar char="•"/>
            </a:pPr>
            <a:r>
              <a:rPr lang="en-US" sz="1200" b="0" i="0" u="none" strike="noStrike" kern="1200" baseline="0" dirty="0" smtClean="0">
                <a:solidFill>
                  <a:schemeClr val="tx1"/>
                </a:solidFill>
                <a:latin typeface="+mn-lt"/>
                <a:ea typeface="+mn-ea"/>
                <a:cs typeface="+mn-cs"/>
              </a:rPr>
              <a:t>What obstacles were encountered? </a:t>
            </a:r>
          </a:p>
          <a:p>
            <a:pPr marL="171450" indent="-171450">
              <a:buFont typeface="Arial"/>
              <a:buChar char="•"/>
            </a:pPr>
            <a:r>
              <a:rPr lang="en-US" sz="1200" b="0" i="0" u="none" strike="noStrike" kern="1200" baseline="0" dirty="0" smtClean="0">
                <a:solidFill>
                  <a:schemeClr val="tx1"/>
                </a:solidFill>
                <a:latin typeface="+mn-lt"/>
                <a:ea typeface="+mn-ea"/>
                <a:cs typeface="+mn-cs"/>
              </a:rPr>
              <a:t>Was the process successful?</a:t>
            </a:r>
          </a:p>
          <a:p>
            <a:pPr marL="171450" indent="-171450">
              <a:buFont typeface="Arial"/>
              <a:buChar char="•"/>
            </a:pPr>
            <a:r>
              <a:rPr lang="en-US" sz="1200" b="0" i="0" u="none" strike="noStrike" kern="1200" baseline="0" dirty="0" smtClean="0">
                <a:solidFill>
                  <a:schemeClr val="tx1"/>
                </a:solidFill>
                <a:latin typeface="+mn-lt"/>
                <a:ea typeface="+mn-ea"/>
                <a:cs typeface="+mn-cs"/>
              </a:rPr>
              <a:t>Was there anything that helped the person to change the behavior (rewards, family support, etc.)?</a:t>
            </a:r>
          </a:p>
        </p:txBody>
      </p:sp>
      <p:sp>
        <p:nvSpPr>
          <p:cNvPr id="4" name="Slide Number Placeholder 3"/>
          <p:cNvSpPr>
            <a:spLocks noGrp="1"/>
          </p:cNvSpPr>
          <p:nvPr>
            <p:ph type="sldNum" sz="quarter" idx="10"/>
          </p:nvPr>
        </p:nvSpPr>
        <p:spPr/>
        <p:txBody>
          <a:bodyPr/>
          <a:lstStyle/>
          <a:p>
            <a:fld id="{EE32054D-6FB6-4543-A583-F8AB5BACC237}" type="slidenum">
              <a:rPr lang="en-US" smtClean="0"/>
              <a:t>23</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Divide the class into small groups of 4 to 6 students. Assign each group a </a:t>
            </a:r>
            <a:r>
              <a:rPr lang="en-US" sz="1200" b="1" i="0" u="none" strike="noStrike" kern="1200" baseline="0" dirty="0" smtClean="0">
                <a:solidFill>
                  <a:schemeClr val="tx1"/>
                </a:solidFill>
                <a:latin typeface="+mn-lt"/>
                <a:ea typeface="+mn-ea"/>
                <a:cs typeface="+mn-cs"/>
              </a:rPr>
              <a:t>Biggest Risk Reducer Player</a:t>
            </a:r>
            <a:r>
              <a:rPr lang="en-US" sz="1200" b="0" i="0" u="none" strike="noStrike" kern="1200" baseline="0" dirty="0" smtClean="0">
                <a:solidFill>
                  <a:schemeClr val="tx1"/>
                </a:solidFill>
                <a:latin typeface="+mn-lt"/>
                <a:ea typeface="+mn-ea"/>
                <a:cs typeface="+mn-cs"/>
              </a:rPr>
              <a:t>, or have them randomly pick a Player card. Allow time for groups to review their Player’s information.</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24</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Ask students to refer to their copies of </a:t>
            </a:r>
            <a:r>
              <a:rPr lang="en-US" sz="1200" b="1" i="0" u="none" strike="noStrike" kern="1200" baseline="0" dirty="0" smtClean="0">
                <a:solidFill>
                  <a:schemeClr val="tx1"/>
                </a:solidFill>
                <a:latin typeface="+mn-lt"/>
                <a:ea typeface="+mn-ea"/>
                <a:cs typeface="+mn-cs"/>
              </a:rPr>
              <a:t>Breast Cancer Risk Factors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Cancer Risk Factors </a:t>
            </a:r>
            <a:r>
              <a:rPr lang="en-US" sz="1200" b="0" i="0" u="none" strike="noStrike" kern="1200" baseline="0" dirty="0" smtClean="0">
                <a:solidFill>
                  <a:schemeClr val="tx1"/>
                </a:solidFill>
                <a:latin typeface="+mn-lt"/>
                <a:ea typeface="+mn-ea"/>
                <a:cs typeface="+mn-cs"/>
              </a:rPr>
              <a:t>handouts to each group. Ask students to review the information about risk factors.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25</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Distribute copies of </a:t>
            </a:r>
            <a:r>
              <a:rPr lang="en-US" sz="1200" b="1" i="0" u="none" strike="noStrike" kern="1200" baseline="0" dirty="0" smtClean="0">
                <a:solidFill>
                  <a:schemeClr val="tx1"/>
                </a:solidFill>
                <a:latin typeface="+mn-lt"/>
                <a:ea typeface="+mn-ea"/>
                <a:cs typeface="+mn-cs"/>
              </a:rPr>
              <a:t>Biggest Risk Reducer Score Sheet </a:t>
            </a:r>
            <a:r>
              <a:rPr lang="en-US" sz="1200" b="0" i="0" u="none" strike="noStrike" kern="1200" baseline="0" dirty="0" smtClean="0">
                <a:solidFill>
                  <a:schemeClr val="tx1"/>
                </a:solidFill>
                <a:latin typeface="+mn-lt"/>
                <a:ea typeface="+mn-ea"/>
                <a:cs typeface="+mn-cs"/>
              </a:rPr>
              <a:t>to each group. Have students review the information about cancer risk factors and complete the Score Sheet to determine their Player’s Baseline Risk Score.</a:t>
            </a:r>
          </a:p>
          <a:p>
            <a:endParaRPr lang="en-US" dirty="0" smtClean="0"/>
          </a:p>
          <a:p>
            <a:r>
              <a:rPr lang="en-US" sz="1200" b="1" i="0" u="none" strike="noStrike" kern="1200" baseline="0" dirty="0" smtClean="0">
                <a:solidFill>
                  <a:schemeClr val="tx1"/>
                </a:solidFill>
                <a:latin typeface="+mn-lt"/>
                <a:ea typeface="+mn-ea"/>
                <a:cs typeface="+mn-cs"/>
              </a:rPr>
              <a:t>Note: </a:t>
            </a:r>
            <a:r>
              <a:rPr lang="en-US" sz="1200" b="0" i="0" u="none" strike="noStrike" kern="1200" baseline="0" dirty="0" smtClean="0">
                <a:solidFill>
                  <a:schemeClr val="tx1"/>
                </a:solidFill>
                <a:latin typeface="+mn-lt"/>
                <a:ea typeface="+mn-ea"/>
                <a:cs typeface="+mn-cs"/>
              </a:rPr>
              <a:t>The numbers used on the Score Sheet are only used for purposes of playing the game; they do not represent actual extent of risk. One of the questions requires students to calculate their Player’s BMI. BMI is a number calculated based on weight and height. It is used to measure overweight and obesity status. A calculator is available online at http://</a:t>
            </a:r>
            <a:r>
              <a:rPr lang="en-US" sz="1200" b="0" i="0" u="none" strike="noStrike" kern="1200" baseline="0" dirty="0" err="1" smtClean="0">
                <a:solidFill>
                  <a:schemeClr val="tx1"/>
                </a:solidFill>
                <a:latin typeface="+mn-lt"/>
                <a:ea typeface="+mn-ea"/>
                <a:cs typeface="+mn-cs"/>
              </a:rPr>
              <a:t>www.cdc.gov</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nccdphp</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dnpa</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bmi</a:t>
            </a:r>
            <a:r>
              <a:rPr lang="en-US" sz="1200" b="0" i="0" u="none" strike="noStrike" kern="1200" baseline="0" dirty="0" smtClean="0">
                <a:solidFill>
                  <a:schemeClr val="tx1"/>
                </a:solidFill>
                <a:latin typeface="+mn-lt"/>
                <a:ea typeface="+mn-ea"/>
                <a:cs typeface="+mn-cs"/>
              </a:rPr>
              <a:t>/. There are separate calculators for adults and children/teenagers. Students may calculate BMI using the following formula: BMI = [(weight in pounds)/(height in inches)2] x 703. An individual with a BMI &gt;25 is considered overweight, &gt;30 is obese.</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26</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the class they will be developing a strategy to reduce their Player’s cancer risk. Distribute the </a:t>
            </a:r>
            <a:r>
              <a:rPr lang="en-US" sz="1200" b="1" i="0" u="none" strike="noStrike" kern="1200" baseline="0" dirty="0" smtClean="0">
                <a:solidFill>
                  <a:schemeClr val="tx1"/>
                </a:solidFill>
                <a:latin typeface="+mn-lt"/>
                <a:ea typeface="+mn-ea"/>
                <a:cs typeface="+mn-cs"/>
              </a:rPr>
              <a:t>Risk Reduction Strategy </a:t>
            </a:r>
            <a:r>
              <a:rPr lang="en-US" sz="1200" b="0" i="0" u="none" strike="noStrike" kern="1200" baseline="0" dirty="0" smtClean="0">
                <a:solidFill>
                  <a:schemeClr val="tx1"/>
                </a:solidFill>
                <a:latin typeface="+mn-lt"/>
                <a:ea typeface="+mn-ea"/>
                <a:cs typeface="+mn-cs"/>
              </a:rPr>
              <a:t>worksheet. Ask each group to select one unhealthy behavior their Player engages in (this will be their Target Behavior) and develop a preliminary plan for how their Player can change this unhealthy behavior based on their own personal knowledge and experiences. Their goal is to develop a realistic and manageable strategy for helping their Player reduce their cancer risk. The group that helps their Player lower their Risk Score the most will be the “Biggest Risk Reducer.”</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27</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students that these are some examples of target behaviors.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28</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After each group completes a preliminary plan, distribute one </a:t>
            </a:r>
            <a:r>
              <a:rPr lang="en-US" sz="1200" b="1" i="0" u="none" strike="noStrike" kern="1200" baseline="0" dirty="0" smtClean="0">
                <a:solidFill>
                  <a:schemeClr val="tx1"/>
                </a:solidFill>
                <a:latin typeface="+mn-lt"/>
                <a:ea typeface="+mn-ea"/>
                <a:cs typeface="+mn-cs"/>
              </a:rPr>
              <a:t>Chance Card </a:t>
            </a:r>
            <a:r>
              <a:rPr lang="en-US" sz="1200" b="0" i="0" u="none" strike="noStrike" kern="1200" baseline="0" dirty="0" smtClean="0">
                <a:solidFill>
                  <a:schemeClr val="tx1"/>
                </a:solidFill>
                <a:latin typeface="+mn-lt"/>
                <a:ea typeface="+mn-ea"/>
                <a:cs typeface="+mn-cs"/>
              </a:rPr>
              <a:t>specific to their Target Behavior. For example, a group that chose inadequate physical activity as their Target Behavior would receive one Exercise Chance Card. Allow students to review their Chance Card and update their Score Sheet.</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29</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Based on their target behavior change from the preliminary plan, distribute one chance card specific to their target behavior</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30</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the class that research has provided some insight into how to help people change a behavior. Tell students that in order to gain clues about how to help Players change a behavior, they must compete in a Physical Challenge, just like in a reality show, such as “The Biggest Loser.” Groups must use their knowledge about breast cancer and their physical endurance to win clues about how to write a more</a:t>
            </a:r>
          </a:p>
          <a:p>
            <a:r>
              <a:rPr lang="en-US" sz="1200" b="0" i="0" u="none" strike="noStrike" kern="1200" baseline="0" dirty="0" smtClean="0">
                <a:solidFill>
                  <a:schemeClr val="tx1"/>
                </a:solidFill>
                <a:latin typeface="+mn-lt"/>
                <a:ea typeface="+mn-ea"/>
                <a:cs typeface="+mn-cs"/>
              </a:rPr>
              <a:t>effective risk reduction strategy.</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31</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Provide the class with Physical Challenge rules on this slide and the following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32</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33</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Have each group select their first Mover and Station. Distribute the first Question sheet to each Station. Call “Start” and begin timing two minutes. Circulate among groups to make sure they are answering questions and Movers are constantly moving. After two minutes, tell the class time is up. Teams turn in their completed Question sheets and move to the next Station. The role of Mover should rotate to the next group member. Continue playing until each group has visited all stations.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 </a:t>
            </a:r>
            <a:r>
              <a:rPr lang="en-US" sz="1200" b="0" i="0" u="none" strike="noStrike" kern="1200" baseline="0" dirty="0" smtClean="0">
                <a:solidFill>
                  <a:schemeClr val="tx1"/>
                </a:solidFill>
                <a:latin typeface="+mn-lt"/>
                <a:ea typeface="+mn-ea"/>
                <a:cs typeface="+mn-cs"/>
              </a:rPr>
              <a:t>If you do not have enough space for students to rotate around stations, you can modify the activity. Have students sit in groups and designate a place in the classroom for the Movers. Give each group the same set of Questions and time them. After the allotted time, collect the Questions, distribute the next set of Questions, and have the Mover for each group rotate to the next member until all Questions are completed.</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34</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Review the answers with the class and determine which group is the winner of the Physical Challenge (the group with the most correct answers wins). The winning group may subtract an additional 6 points from their Player’s Baseline Risk Score; all other teams may subtract 2 points if they made an effort in the Challenge.</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35</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Distribute </a:t>
            </a:r>
            <a:r>
              <a:rPr lang="en-US" sz="1200" b="1" i="0" u="none" strike="noStrike" kern="1200" baseline="0" dirty="0" smtClean="0">
                <a:solidFill>
                  <a:schemeClr val="tx1"/>
                </a:solidFill>
                <a:latin typeface="+mn-lt"/>
                <a:ea typeface="+mn-ea"/>
                <a:cs typeface="+mn-cs"/>
              </a:rPr>
              <a:t>What Determines Health? </a:t>
            </a:r>
            <a:r>
              <a:rPr lang="en-US" sz="1200" b="0" i="0" u="none" strike="noStrike" kern="1200" baseline="0" dirty="0" smtClean="0">
                <a:solidFill>
                  <a:schemeClr val="tx1"/>
                </a:solidFill>
                <a:latin typeface="+mn-lt"/>
                <a:ea typeface="+mn-ea"/>
                <a:cs typeface="+mn-cs"/>
              </a:rPr>
              <a:t>to each student and the </a:t>
            </a:r>
            <a:r>
              <a:rPr lang="en-US" sz="1200" b="1" i="0" u="none" strike="noStrike" kern="1200" baseline="0" dirty="0" smtClean="0">
                <a:solidFill>
                  <a:schemeClr val="tx1"/>
                </a:solidFill>
                <a:latin typeface="+mn-lt"/>
                <a:ea typeface="+mn-ea"/>
                <a:cs typeface="+mn-cs"/>
              </a:rPr>
              <a:t>Behavior Change Clues </a:t>
            </a:r>
            <a:r>
              <a:rPr lang="en-US" sz="1200" b="0" i="0" u="none" strike="noStrike" kern="1200" baseline="0" dirty="0" smtClean="0">
                <a:solidFill>
                  <a:schemeClr val="tx1"/>
                </a:solidFill>
                <a:latin typeface="+mn-lt"/>
                <a:ea typeface="+mn-ea"/>
                <a:cs typeface="+mn-cs"/>
              </a:rPr>
              <a:t>to each group based on their Target Behavior and their performance in the Physical Challenge, using the process on this slide. The clues for each group may be randomly selected.</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36</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students they should use their clues to revise and refine their risk reduction strategy for their Player. Strategies should be realistic. Allow groups enough time to discuss their strategy and complete or revise their </a:t>
            </a:r>
            <a:r>
              <a:rPr lang="en-US" sz="1200" b="1" i="0" u="none" strike="noStrike" kern="1200" baseline="0" dirty="0" smtClean="0">
                <a:solidFill>
                  <a:schemeClr val="tx1"/>
                </a:solidFill>
                <a:latin typeface="+mn-lt"/>
                <a:ea typeface="+mn-ea"/>
                <a:cs typeface="+mn-cs"/>
              </a:rPr>
              <a:t>Risk Reduction Strategy </a:t>
            </a:r>
            <a:r>
              <a:rPr lang="en-US" sz="1200" b="0" i="0" u="none" strike="noStrike" kern="1200" baseline="0" dirty="0" smtClean="0">
                <a:solidFill>
                  <a:schemeClr val="tx1"/>
                </a:solidFill>
                <a:latin typeface="+mn-lt"/>
                <a:ea typeface="+mn-ea"/>
                <a:cs typeface="+mn-cs"/>
              </a:rPr>
              <a:t>worksheet.</a:t>
            </a:r>
          </a:p>
          <a:p>
            <a:endParaRPr lang="en-US" sz="1400" b="0" i="0" u="none" strike="noStrike" kern="1200" baseline="0" dirty="0" smtClean="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 Presenting</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Risk Reduction Strategy</a:t>
            </a:r>
          </a:p>
          <a:p>
            <a:r>
              <a:rPr lang="en-US" sz="1200" b="0" i="0" u="none" strike="noStrike" kern="1200" baseline="0" dirty="0" smtClean="0">
                <a:solidFill>
                  <a:schemeClr val="tx1"/>
                </a:solidFill>
                <a:latin typeface="+mn-lt"/>
                <a:ea typeface="+mn-ea"/>
                <a:cs typeface="+mn-cs"/>
              </a:rPr>
              <a:t>Have each group introduce their Player and present their Risk Reduction Strategy to the class. Use the </a:t>
            </a:r>
            <a:r>
              <a:rPr lang="en-US" sz="1200" b="1" i="0" u="none" strike="noStrike" kern="1200" baseline="0" dirty="0" smtClean="0">
                <a:solidFill>
                  <a:schemeClr val="tx1"/>
                </a:solidFill>
                <a:latin typeface="+mn-lt"/>
                <a:ea typeface="+mn-ea"/>
                <a:cs typeface="+mn-cs"/>
              </a:rPr>
              <a:t>Rubrics for Judging Risk Reduction Strategies </a:t>
            </a:r>
            <a:r>
              <a:rPr lang="en-US" sz="1200" b="0" i="0" u="none" strike="noStrike" kern="1200" baseline="0" dirty="0" smtClean="0">
                <a:solidFill>
                  <a:schemeClr val="tx1"/>
                </a:solidFill>
                <a:latin typeface="+mn-lt"/>
                <a:ea typeface="+mn-ea"/>
                <a:cs typeface="+mn-cs"/>
              </a:rPr>
              <a:t>to score each group’s strategy. Strategies are scored based on how well the strategy conforms with behavior change science. Points are assessed based on each strategy’s potential to reduce cancer risk. </a:t>
            </a:r>
          </a:p>
        </p:txBody>
      </p:sp>
      <p:sp>
        <p:nvSpPr>
          <p:cNvPr id="4" name="Slide Number Placeholder 3"/>
          <p:cNvSpPr>
            <a:spLocks noGrp="1"/>
          </p:cNvSpPr>
          <p:nvPr>
            <p:ph type="sldNum" sz="quarter" idx="10"/>
          </p:nvPr>
        </p:nvSpPr>
        <p:spPr/>
        <p:txBody>
          <a:bodyPr/>
          <a:lstStyle/>
          <a:p>
            <a:fld id="{EE32054D-6FB6-4543-A583-F8AB5BACC237}" type="slidenum">
              <a:rPr lang="en-US" smtClean="0"/>
              <a:t>37</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Have students update their Score Sheet with the results of the assessment of their Risk Reduction Strategy and calculate the percentage they reduced their Player’s risk score from the Baseline score to Final Risk Score. The group with the Player who reduces their cancer risk the most is the “Biggest Risk Reducer.”</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38</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the class they will develop a response to Nikki’s question, “What can we do to reduce risk?” Information about cancer prevention is available from the National Cancer Institute (NCI) at http://</a:t>
            </a:r>
            <a:r>
              <a:rPr lang="en-US" sz="1200" b="0" i="0" u="none" strike="noStrike" kern="1200" baseline="0" dirty="0" err="1" smtClean="0">
                <a:solidFill>
                  <a:schemeClr val="tx1"/>
                </a:solidFill>
                <a:latin typeface="+mn-lt"/>
                <a:ea typeface="+mn-ea"/>
                <a:cs typeface="+mn-cs"/>
              </a:rPr>
              <a:t>www.cancer.gov</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cancertopics</a:t>
            </a:r>
            <a:r>
              <a:rPr lang="en-US" sz="1200" b="0" i="0" u="none" strike="noStrike" kern="1200" baseline="0" dirty="0" smtClean="0">
                <a:solidFill>
                  <a:schemeClr val="tx1"/>
                </a:solidFill>
                <a:latin typeface="+mn-lt"/>
                <a:ea typeface="+mn-ea"/>
                <a:cs typeface="+mn-cs"/>
              </a:rPr>
              <a:t>/prevention-genetics-causes. Tell students to select the Patient versions.</a:t>
            </a:r>
          </a:p>
          <a:p>
            <a:endParaRPr lang="en-US" sz="1200" b="0" i="0" u="none" strike="noStrike" kern="1200" baseline="0" dirty="0" smtClean="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 Small Group Brainstorm</a:t>
            </a:r>
          </a:p>
          <a:p>
            <a:pPr eaLnBrk="1" hangingPunct="1">
              <a:spcBef>
                <a:spcPct val="0"/>
              </a:spcBef>
            </a:pPr>
            <a:r>
              <a:rPr lang="en-US" sz="1200" b="0" i="0" u="none" strike="noStrike" kern="1200" baseline="0" dirty="0" smtClean="0">
                <a:solidFill>
                  <a:schemeClr val="tx1"/>
                </a:solidFill>
                <a:latin typeface="+mn-lt"/>
                <a:ea typeface="+mn-ea"/>
                <a:cs typeface="+mn-cs"/>
              </a:rPr>
              <a:t>Divide the class into small groups and have students brainstorm what people can do to reduce their risk for cancer. Then, ask students to share any questions they have about pathology reports and make a list for the class. </a:t>
            </a:r>
            <a:r>
              <a:rPr lang="en-US" dirty="0" smtClean="0">
                <a:latin typeface="Calibri" charset="0"/>
                <a:ea typeface="MS PGothic" charset="0"/>
              </a:rPr>
              <a:t>Use the smart board and write student responses to this question in the box provided. You can then save the notes the students make to each question by saving by one of the following methods:</a:t>
            </a:r>
          </a:p>
          <a:p>
            <a:pPr eaLnBrk="1" hangingPunct="1">
              <a:spcBef>
                <a:spcPct val="0"/>
              </a:spcBef>
            </a:pPr>
            <a:r>
              <a:rPr lang="en-US" dirty="0" smtClean="0">
                <a:latin typeface="Calibri" charset="0"/>
                <a:ea typeface="MS PGothic" charset="0"/>
              </a:rPr>
              <a:t>-Press Print Screen button on keyboard and </a:t>
            </a:r>
            <a:r>
              <a:rPr lang="en-US" dirty="0" smtClean="0">
                <a:latin typeface="Calibri" charset="0"/>
                <a:ea typeface="MS PGothic" charset="0"/>
              </a:rPr>
              <a:t>paste </a:t>
            </a:r>
            <a:r>
              <a:rPr lang="en-US" dirty="0" smtClean="0">
                <a:latin typeface="Calibri" charset="0"/>
                <a:ea typeface="MS PGothic" charset="0"/>
              </a:rPr>
              <a:t>into a word document.</a:t>
            </a:r>
          </a:p>
          <a:p>
            <a:pPr eaLnBrk="1" hangingPunct="1">
              <a:spcBef>
                <a:spcPct val="0"/>
              </a:spcBef>
            </a:pPr>
            <a:r>
              <a:rPr lang="en-US" dirty="0" smtClean="0">
                <a:latin typeface="Calibri" charset="0"/>
                <a:ea typeface="MS PGothic" charset="0"/>
              </a:rPr>
              <a:t>-Use the screen capture feature of notebook software that comes with the smart board to add the screen to a set of class notes to be shared with the class later.</a:t>
            </a:r>
          </a:p>
          <a:p>
            <a:pPr eaLnBrk="1" hangingPunct="1">
              <a:spcBef>
                <a:spcPct val="0"/>
              </a:spcBef>
            </a:pPr>
            <a:r>
              <a:rPr lang="en-US" dirty="0" smtClean="0">
                <a:latin typeface="Calibri" charset="0"/>
                <a:ea typeface="MS PGothic" charset="0"/>
              </a:rPr>
              <a:t>-Use PowerPoint</a:t>
            </a:r>
            <a:r>
              <a:rPr lang="ja-JP" altLang="en-US" dirty="0" smtClean="0">
                <a:latin typeface="Calibri" charset="0"/>
                <a:ea typeface="MS PGothic" charset="0"/>
              </a:rPr>
              <a:t>’</a:t>
            </a:r>
            <a:r>
              <a:rPr lang="en-US" altLang="ja-JP" dirty="0" smtClean="0">
                <a:latin typeface="Calibri" charset="0"/>
                <a:ea typeface="MS PGothic" charset="0"/>
              </a:rPr>
              <a:t>s annotate pen and save the notes to the slide.</a:t>
            </a:r>
            <a:endParaRPr lang="en-US" altLang="ja-JP" dirty="0">
              <a:latin typeface="Calibri" charset="0"/>
              <a:ea typeface="MS PGothic" charset="0"/>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a:t>
            </a:fld>
            <a:endParaRPr lang="en-US"/>
          </a:p>
        </p:txBody>
      </p:sp>
    </p:spTree>
    <p:extLst>
      <p:ext uri="{BB962C8B-B14F-4D97-AF65-F5344CB8AC3E}">
        <p14:creationId xmlns:p14="http://schemas.microsoft.com/office/powerpoint/2010/main" val="8552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Have students assess themselves, their peers and their group on the strategies</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39</a:t>
            </a:fld>
            <a:endParaRPr lang="en-US"/>
          </a:p>
        </p:txBody>
      </p:sp>
    </p:spTree>
    <p:extLst>
      <p:ext uri="{BB962C8B-B14F-4D97-AF65-F5344CB8AC3E}">
        <p14:creationId xmlns:p14="http://schemas.microsoft.com/office/powerpoint/2010/main" val="365429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Pass out the </a:t>
            </a:r>
            <a:r>
              <a:rPr lang="en-US" sz="1200" b="1" kern="1200" baseline="0" dirty="0" smtClean="0">
                <a:solidFill>
                  <a:schemeClr val="tx1"/>
                </a:solidFill>
                <a:effectLst/>
                <a:latin typeface="+mn-lt"/>
                <a:ea typeface="+mn-ea"/>
                <a:cs typeface="+mn-cs"/>
              </a:rPr>
              <a:t>Lesson 5 Quiz </a:t>
            </a:r>
            <a:r>
              <a:rPr lang="en-US" sz="1200" b="0" kern="1200" baseline="0" dirty="0" smtClean="0">
                <a:solidFill>
                  <a:schemeClr val="tx1"/>
                </a:solidFill>
                <a:effectLst/>
                <a:latin typeface="+mn-lt"/>
                <a:ea typeface="+mn-ea"/>
                <a:cs typeface="+mn-cs"/>
              </a:rPr>
              <a:t>to assess students’ understanding of Lesson 5 objectives. </a:t>
            </a: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16973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b="0" dirty="0" smtClean="0"/>
              <a:t>Ask</a:t>
            </a:r>
            <a:r>
              <a:rPr lang="en-US" b="0" baseline="0" dirty="0" smtClean="0"/>
              <a:t> students to consider the question on the slide. </a:t>
            </a:r>
            <a:endParaRPr lang="en-US" b="0" dirty="0" smtClean="0"/>
          </a:p>
          <a:p>
            <a:endParaRPr lang="en-US" b="1" dirty="0" smtClean="0"/>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a:t>
            </a:r>
            <a:r>
              <a:rPr lang="en-US" sz="1200" b="1" kern="1200" baseline="0" dirty="0" smtClean="0">
                <a:solidFill>
                  <a:schemeClr val="tx1"/>
                </a:solidFill>
                <a:effectLst/>
                <a:latin typeface="+mn-lt"/>
                <a:ea typeface="+mn-ea"/>
                <a:cs typeface="+mn-cs"/>
              </a:rPr>
              <a:t> </a:t>
            </a:r>
            <a:r>
              <a:rPr lang="en-US" b="1" dirty="0" smtClean="0"/>
              <a:t>Class Discussion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Ask students to discuss the question:</a:t>
            </a:r>
            <a:r>
              <a:rPr lang="en-US" baseline="0" dirty="0" smtClean="0"/>
              <a:t> Will a person with one or more known risk factors always develop cancer? What are some examples from students’ personal lives that support their answers? Answer: </a:t>
            </a:r>
            <a:r>
              <a:rPr lang="en-US" sz="1200" dirty="0" smtClean="0"/>
              <a:t>No! Most people have risk factors and never develop cancer.</a:t>
            </a:r>
            <a:r>
              <a:rPr lang="en-US" sz="1600" dirty="0" smtClean="0"/>
              <a:t>  </a:t>
            </a:r>
          </a:p>
          <a:p>
            <a:endParaRPr lang="en-US" baseline="0"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4</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b="0" kern="1200" dirty="0" smtClean="0">
                <a:solidFill>
                  <a:schemeClr val="tx1"/>
                </a:solidFill>
                <a:effectLst/>
                <a:latin typeface="+mn-lt"/>
                <a:ea typeface="+mn-ea"/>
                <a:cs typeface="+mn-cs"/>
              </a:rPr>
              <a:t>Explain</a:t>
            </a:r>
            <a:r>
              <a:rPr lang="en-US" sz="1200" b="0" kern="1200" baseline="0" dirty="0" smtClean="0">
                <a:solidFill>
                  <a:schemeClr val="tx1"/>
                </a:solidFill>
                <a:effectLst/>
                <a:latin typeface="+mn-lt"/>
                <a:ea typeface="+mn-ea"/>
                <a:cs typeface="+mn-cs"/>
              </a:rPr>
              <a:t> to students that o</a:t>
            </a:r>
            <a:r>
              <a:rPr lang="en-US" dirty="0" smtClean="0"/>
              <a:t>ften doctors cannot explain why one person develops cancer and another does not.</a:t>
            </a:r>
            <a:r>
              <a:rPr lang="en-US" baseline="0" dirty="0" smtClean="0"/>
              <a:t> </a:t>
            </a:r>
            <a:r>
              <a:rPr lang="en-US" dirty="0" smtClean="0"/>
              <a:t>However, research has shown that people with </a:t>
            </a:r>
            <a:r>
              <a:rPr lang="en-US" b="0" dirty="0" smtClean="0"/>
              <a:t>certain risk factors </a:t>
            </a:r>
            <a:r>
              <a:rPr lang="en-US" dirty="0" smtClean="0"/>
              <a:t>are more likely to develop cancer</a:t>
            </a:r>
            <a:r>
              <a:rPr lang="en-US" baseline="0" dirty="0" smtClean="0"/>
              <a:t>. </a:t>
            </a:r>
            <a:r>
              <a:rPr lang="en-US" b="0" dirty="0" smtClean="0"/>
              <a:t>Risk factors</a:t>
            </a:r>
            <a:r>
              <a:rPr lang="en-US" dirty="0" smtClean="0"/>
              <a:t> are characteristics or behaviors that increase the possibility of developing a disease.</a:t>
            </a:r>
          </a:p>
          <a:p>
            <a:endParaRPr lang="en-US" dirty="0" smtClean="0"/>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 Think-Pair-Share</a:t>
            </a:r>
          </a:p>
          <a:p>
            <a:r>
              <a:rPr lang="en-US" dirty="0" smtClean="0"/>
              <a:t>Ask student</a:t>
            </a:r>
            <a:r>
              <a:rPr lang="en-US" baseline="0" dirty="0" smtClean="0"/>
              <a:t>s to think about cancer risk factors, allowing 1-2 minutes for them to think quietly to themselves. After a few minutes, ask students to pair up with 1 or 2 other students to discuss their thoughts and make a list. After 4 or 5 minutes, go around the room and ask each group to share their list of cancer risk factors, creating one large list on the </a:t>
            </a:r>
            <a:r>
              <a:rPr lang="en-US" baseline="0" dirty="0" err="1" smtClean="0"/>
              <a:t>Smartboard</a:t>
            </a:r>
            <a:r>
              <a:rPr lang="en-US" baseline="0" dirty="0" smtClean="0"/>
              <a:t>. Once the list is made reveal the list on this slide. </a:t>
            </a:r>
            <a:endParaRPr lang="en-US"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5</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smtClean="0">
                <a:solidFill>
                  <a:schemeClr val="tx1"/>
                </a:solidFill>
                <a:effectLst/>
                <a:latin typeface="+mn-lt"/>
                <a:ea typeface="+mn-ea"/>
                <a:cs typeface="+mn-cs"/>
              </a:rPr>
              <a:t>Distri</a:t>
            </a:r>
            <a:r>
              <a:rPr lang="en-US" sz="1200" b="0" kern="1200" baseline="0" dirty="0" smtClean="0">
                <a:solidFill>
                  <a:schemeClr val="tx1"/>
                </a:solidFill>
                <a:effectLst/>
                <a:latin typeface="+mn-lt"/>
                <a:ea typeface="+mn-ea"/>
                <a:cs typeface="+mn-cs"/>
              </a:rPr>
              <a:t>bute the </a:t>
            </a:r>
            <a:r>
              <a:rPr lang="en-US" sz="1200" b="1" kern="1200" baseline="0" dirty="0" smtClean="0">
                <a:solidFill>
                  <a:schemeClr val="tx1"/>
                </a:solidFill>
                <a:effectLst/>
                <a:latin typeface="+mn-lt"/>
                <a:ea typeface="+mn-ea"/>
                <a:cs typeface="+mn-cs"/>
              </a:rPr>
              <a:t>Cancer Risk Factors </a:t>
            </a:r>
            <a:r>
              <a:rPr lang="en-US" sz="1200" b="0" kern="1200" baseline="0" dirty="0" smtClean="0">
                <a:solidFill>
                  <a:schemeClr val="tx1"/>
                </a:solidFill>
                <a:effectLst/>
                <a:latin typeface="+mn-lt"/>
                <a:ea typeface="+mn-ea"/>
                <a:cs typeface="+mn-cs"/>
              </a:rPr>
              <a:t>and</a:t>
            </a:r>
            <a:r>
              <a:rPr lang="en-US" sz="1200" b="1" kern="1200" baseline="0" dirty="0" smtClean="0">
                <a:solidFill>
                  <a:schemeClr val="tx1"/>
                </a:solidFill>
                <a:effectLst/>
                <a:latin typeface="+mn-lt"/>
                <a:ea typeface="+mn-ea"/>
                <a:cs typeface="+mn-cs"/>
              </a:rPr>
              <a:t> Breast Cancer Risk Factors Handouts </a:t>
            </a:r>
            <a:r>
              <a:rPr lang="en-US" sz="1200" b="0" kern="1200" baseline="0" dirty="0" smtClean="0">
                <a:solidFill>
                  <a:schemeClr val="tx1"/>
                </a:solidFill>
                <a:effectLst/>
                <a:latin typeface="+mn-lt"/>
                <a:ea typeface="+mn-ea"/>
                <a:cs typeface="+mn-cs"/>
              </a:rPr>
              <a:t>for students to refer to during Slides </a:t>
            </a:r>
            <a:r>
              <a:rPr lang="en-US" sz="1200" b="0" kern="1200" baseline="0" dirty="0" smtClean="0">
                <a:solidFill>
                  <a:srgbClr val="FF0000"/>
                </a:solidFill>
                <a:effectLst/>
                <a:latin typeface="+mn-lt"/>
                <a:ea typeface="+mn-ea"/>
                <a:cs typeface="+mn-cs"/>
              </a:rPr>
              <a:t>6</a:t>
            </a:r>
            <a:r>
              <a:rPr lang="en-US" sz="1200" b="0" kern="1200" baseline="0" dirty="0" smtClean="0">
                <a:solidFill>
                  <a:schemeClr val="tx1"/>
                </a:solidFill>
                <a:effectLst/>
                <a:latin typeface="+mn-lt"/>
                <a:ea typeface="+mn-ea"/>
                <a:cs typeface="+mn-cs"/>
              </a:rPr>
              <a:t>-16. Explain to students that s</a:t>
            </a:r>
            <a:r>
              <a:rPr lang="en-US" sz="1200" kern="1200" dirty="0" smtClean="0">
                <a:solidFill>
                  <a:schemeClr val="tx1"/>
                </a:solidFill>
                <a:latin typeface="+mn-lt"/>
                <a:ea typeface="+mn-ea"/>
                <a:cs typeface="+mn-cs"/>
              </a:rPr>
              <a:t>pecific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risk factors are linked to breast cancer, and they can learn about those in the handout.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6</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endParaRPr lang="en-US" sz="1200" b="1"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7</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kern="1200" dirty="0" smtClean="0">
                <a:solidFill>
                  <a:schemeClr val="tx1"/>
                </a:solidFill>
                <a:effectLst/>
                <a:latin typeface="+mn-lt"/>
                <a:ea typeface="+mn-ea"/>
                <a:cs typeface="+mn-cs"/>
              </a:rPr>
              <a:t>Explain</a:t>
            </a:r>
            <a:r>
              <a:rPr lang="en-US" sz="1200" kern="1200" baseline="0" dirty="0" smtClean="0">
                <a:solidFill>
                  <a:schemeClr val="tx1"/>
                </a:solidFill>
                <a:effectLst/>
                <a:latin typeface="+mn-lt"/>
                <a:ea typeface="+mn-ea"/>
                <a:cs typeface="+mn-cs"/>
              </a:rPr>
              <a:t> to students  that there are o</a:t>
            </a:r>
            <a:r>
              <a:rPr lang="en-US" sz="1200" kern="1200" dirty="0" smtClean="0">
                <a:solidFill>
                  <a:schemeClr val="tx1"/>
                </a:solidFill>
                <a:effectLst/>
                <a:latin typeface="+mn-lt"/>
                <a:ea typeface="+mn-ea"/>
                <a:cs typeface="+mn-cs"/>
              </a:rPr>
              <a:t>ther approaches to prevention.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Community Preventive Services Task Force recommends education and policy interventions for the prevention of skin cancer. These interventions combine community-based communications and policy and regulation to increase preventive behaviors (such as covering up, using shade, or avoiding the sun during peak UV hours) among populations in specific settings, including primary school and outdoor recreational settings.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U.S. FDA has information to help guide patients and clinicians on the use and effectiveness of broad-spectrum sunscreens (</a:t>
            </a:r>
            <a:r>
              <a:rPr lang="en-US" sz="1200" u="sng" kern="1200" dirty="0" smtClean="0">
                <a:solidFill>
                  <a:schemeClr val="tx1"/>
                </a:solidFill>
                <a:effectLst/>
                <a:latin typeface="+mn-lt"/>
                <a:ea typeface="+mn-ea"/>
                <a:cs typeface="+mn-cs"/>
                <a:hlinkClick r:id="rId3"/>
              </a:rPr>
              <a:t>www.fda.gov/sunscreen</a:t>
            </a:r>
            <a:r>
              <a:rPr lang="en-US" sz="1200" kern="1200" dirty="0" smtClean="0">
                <a:solidFill>
                  <a:schemeClr val="tx1"/>
                </a:solidFill>
                <a:effectLst/>
                <a:latin typeface="+mn-lt"/>
                <a:ea typeface="+mn-ea"/>
                <a:cs typeface="+mn-cs"/>
              </a:rPr>
              <a:t>). It has determined that, if used as directed, broad-spectrum sunscreens with a sun-protection factor </a:t>
            </a:r>
            <a:r>
              <a:rPr lang="en-US" sz="1200" kern="1200" smtClean="0">
                <a:solidFill>
                  <a:schemeClr val="tx1"/>
                </a:solidFill>
                <a:effectLst/>
                <a:latin typeface="+mn-lt"/>
                <a:ea typeface="+mn-ea"/>
                <a:cs typeface="+mn-cs"/>
              </a:rPr>
              <a:t>of </a:t>
            </a:r>
            <a:r>
              <a:rPr lang="en-US" sz="1200" kern="1200" smtClean="0">
                <a:solidFill>
                  <a:schemeClr val="tx1"/>
                </a:solidFill>
                <a:effectLst/>
                <a:latin typeface="+mn-lt"/>
                <a:ea typeface="+mn-ea"/>
                <a:cs typeface="+mn-cs"/>
              </a:rPr>
              <a:t>30 SPF </a:t>
            </a:r>
            <a:r>
              <a:rPr lang="en-US" sz="1200" kern="1200" dirty="0" smtClean="0">
                <a:solidFill>
                  <a:schemeClr val="tx1"/>
                </a:solidFill>
                <a:effectLst/>
                <a:latin typeface="+mn-lt"/>
                <a:ea typeface="+mn-ea"/>
                <a:cs typeface="+mn-cs"/>
              </a:rPr>
              <a:t>or greater protect against both UV A and UV B radiation and reduce the risk for skin cancer and early skin aging. The agency also has consumer education materials on the dangers of indoor tanning.</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8</a:t>
            </a:fld>
            <a:endParaRPr lang="en-US"/>
          </a:p>
        </p:txBody>
      </p:sp>
    </p:spTree>
    <p:extLst>
      <p:ext uri="{BB962C8B-B14F-4D97-AF65-F5344CB8AC3E}">
        <p14:creationId xmlns:p14="http://schemas.microsoft.com/office/powerpoint/2010/main" val="283544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968500"/>
            <a:ext cx="4114800" cy="41576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a:xfrm>
            <a:off x="457200" y="6385480"/>
            <a:ext cx="701524" cy="449690"/>
          </a:xfrm>
          <a:prstGeom prst="rect">
            <a:avLst/>
          </a:prstGeom>
        </p:spPr>
        <p:txBody>
          <a:bodyPr/>
          <a:lstStyle>
            <a:lvl1pPr>
              <a:defRPr sz="1600"/>
            </a:lvl1pPr>
          </a:lstStyle>
          <a:p>
            <a:fld id="{CFE4BAC9-6D41-4691-9299-18EF07EF0177}" type="slidenum">
              <a:rPr lang="en-US" smtClean="0"/>
              <a:t>‹#›</a:t>
            </a:fld>
            <a:endParaRPr lang="en-US"/>
          </a:p>
        </p:txBody>
      </p:sp>
    </p:spTree>
    <p:extLst>
      <p:ext uri="{BB962C8B-B14F-4D97-AF65-F5344CB8AC3E}">
        <p14:creationId xmlns:p14="http://schemas.microsoft.com/office/powerpoint/2010/main" val="92338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80109" y="6356350"/>
            <a:ext cx="2133600" cy="365125"/>
          </a:xfrm>
          <a:prstGeom prst="rect">
            <a:avLst/>
          </a:prstGeom>
        </p:spPr>
        <p:txBody>
          <a:bodyPr/>
          <a:lstStyle>
            <a:lvl1pPr>
              <a:defRPr sz="1800"/>
            </a:lvl1pPr>
          </a:lstStyle>
          <a:p>
            <a:fld id="{CFE4BAC9-6D41-4691-9299-18EF07EF0177}" type="slidenum">
              <a:rPr lang="en-US" smtClean="0"/>
              <a:t>‹#›</a:t>
            </a:fld>
            <a:endParaRPr lang="en-US"/>
          </a:p>
        </p:txBody>
      </p:sp>
    </p:spTree>
    <p:extLst>
      <p:ext uri="{BB962C8B-B14F-4D97-AF65-F5344CB8AC3E}">
        <p14:creationId xmlns:p14="http://schemas.microsoft.com/office/powerpoint/2010/main" val="21871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600200"/>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57200" y="6397336"/>
            <a:ext cx="1332345" cy="365125"/>
          </a:xfrm>
          <a:prstGeom prst="rect">
            <a:avLst/>
          </a:prstGeom>
        </p:spPr>
        <p:txBody>
          <a:bodyPr/>
          <a:lstStyle>
            <a:lvl1pPr>
              <a:defRPr sz="1800"/>
            </a:lvl1pPr>
          </a:lstStyle>
          <a:p>
            <a:fld id="{CFE4BAC9-6D41-4691-9299-18EF07EF0177}" type="slidenum">
              <a:rPr lang="en-US" smtClean="0"/>
              <a:t>‹#›</a:t>
            </a:fld>
            <a:endParaRPr lang="en-US"/>
          </a:p>
        </p:txBody>
      </p:sp>
    </p:spTree>
    <p:extLst>
      <p:ext uri="{BB962C8B-B14F-4D97-AF65-F5344CB8AC3E}">
        <p14:creationId xmlns:p14="http://schemas.microsoft.com/office/powerpoint/2010/main" val="92338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57200" y="6385480"/>
            <a:ext cx="701524" cy="449690"/>
          </a:xfrm>
          <a:prstGeom prst="rect">
            <a:avLst/>
          </a:prstGeom>
        </p:spPr>
        <p:txBody>
          <a:bodyPr/>
          <a:lstStyle/>
          <a:p>
            <a:fld id="{CFE4BAC9-6D41-4691-9299-18EF07EF0177}"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84435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7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968500"/>
            <a:ext cx="4114800" cy="41576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a:xfrm>
            <a:off x="457200" y="6385480"/>
            <a:ext cx="701524" cy="449690"/>
          </a:xfrm>
          <a:prstGeom prst="rect">
            <a:avLst/>
          </a:prstGeom>
        </p:spPr>
        <p:txBody>
          <a:bodyPr/>
          <a:lstStyle>
            <a:lvl1pPr>
              <a:defRPr sz="1600"/>
            </a:lvl1pPr>
          </a:lstStyle>
          <a:p>
            <a:fld id="{CFE4BAC9-6D41-4691-9299-18EF07EF0177}" type="slidenum">
              <a:rPr lang="en-US" smtClean="0">
                <a:solidFill>
                  <a:srgbClr val="262626">
                    <a:tint val="75000"/>
                  </a:srgbClr>
                </a:solidFill>
                <a:latin typeface="Century Gothic"/>
              </a:rPr>
              <a:pPr/>
              <a:t>‹#›</a:t>
            </a:fld>
            <a:endParaRPr lang="en-US">
              <a:solidFill>
                <a:srgbClr val="262626">
                  <a:tint val="75000"/>
                </a:srgbClr>
              </a:solidFill>
              <a:latin typeface="Century Gothic"/>
            </a:endParaRPr>
          </a:p>
        </p:txBody>
      </p:sp>
    </p:spTree>
    <p:extLst>
      <p:ext uri="{BB962C8B-B14F-4D97-AF65-F5344CB8AC3E}">
        <p14:creationId xmlns:p14="http://schemas.microsoft.com/office/powerpoint/2010/main" val="344344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80109" y="6356350"/>
            <a:ext cx="2133600" cy="365125"/>
          </a:xfrm>
          <a:prstGeom prst="rect">
            <a:avLst/>
          </a:prstGeom>
        </p:spPr>
        <p:txBody>
          <a:bodyPr/>
          <a:lstStyle>
            <a:lvl1pPr>
              <a:defRPr sz="1800"/>
            </a:lvl1pPr>
          </a:lstStyle>
          <a:p>
            <a:fld id="{CFE4BAC9-6D41-4691-9299-18EF07EF0177}" type="slidenum">
              <a:rPr lang="en-US" smtClean="0">
                <a:solidFill>
                  <a:srgbClr val="262626">
                    <a:tint val="75000"/>
                  </a:srgbClr>
                </a:solidFill>
                <a:latin typeface="Century Gothic"/>
              </a:rPr>
              <a:pPr/>
              <a:t>‹#›</a:t>
            </a:fld>
            <a:endParaRPr lang="en-US">
              <a:solidFill>
                <a:srgbClr val="262626">
                  <a:tint val="75000"/>
                </a:srgbClr>
              </a:solidFill>
              <a:latin typeface="Century Gothic"/>
            </a:endParaRPr>
          </a:p>
        </p:txBody>
      </p:sp>
    </p:spTree>
    <p:extLst>
      <p:ext uri="{BB962C8B-B14F-4D97-AF65-F5344CB8AC3E}">
        <p14:creationId xmlns:p14="http://schemas.microsoft.com/office/powerpoint/2010/main" val="302002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600200"/>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57200" y="6397336"/>
            <a:ext cx="1332345" cy="365125"/>
          </a:xfrm>
          <a:prstGeom prst="rect">
            <a:avLst/>
          </a:prstGeom>
        </p:spPr>
        <p:txBody>
          <a:bodyPr/>
          <a:lstStyle>
            <a:lvl1pPr>
              <a:defRPr sz="1800"/>
            </a:lvl1pPr>
          </a:lstStyle>
          <a:p>
            <a:fld id="{CFE4BAC9-6D41-4691-9299-18EF07EF0177}" type="slidenum">
              <a:rPr lang="en-US" smtClean="0">
                <a:solidFill>
                  <a:srgbClr val="262626">
                    <a:tint val="75000"/>
                  </a:srgbClr>
                </a:solidFill>
                <a:latin typeface="Century Gothic"/>
              </a:rPr>
              <a:pPr/>
              <a:t>‹#›</a:t>
            </a:fld>
            <a:endParaRPr lang="en-US">
              <a:solidFill>
                <a:srgbClr val="262626">
                  <a:tint val="75000"/>
                </a:srgbClr>
              </a:solidFill>
              <a:latin typeface="Century Gothic"/>
            </a:endParaRPr>
          </a:p>
        </p:txBody>
      </p:sp>
    </p:spTree>
    <p:extLst>
      <p:ext uri="{BB962C8B-B14F-4D97-AF65-F5344CB8AC3E}">
        <p14:creationId xmlns:p14="http://schemas.microsoft.com/office/powerpoint/2010/main" val="398963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57200" y="6385480"/>
            <a:ext cx="701524" cy="449690"/>
          </a:xfrm>
          <a:prstGeom prst="rect">
            <a:avLst/>
          </a:prstGeom>
        </p:spPr>
        <p:txBody>
          <a:bodyPr/>
          <a:lstStyle/>
          <a:p>
            <a:fld id="{CFE4BAC9-6D41-4691-9299-18EF07EF0177}"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156944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3.xml"/><Relationship Id="rId6"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sp>
        <p:nvSpPr>
          <p:cNvPr id="6" name="Rectangle 5"/>
          <p:cNvSpPr/>
          <p:nvPr/>
        </p:nvSpPr>
        <p:spPr>
          <a:xfrm>
            <a:off x="0" y="6385480"/>
            <a:ext cx="9144000" cy="472520"/>
          </a:xfrm>
          <a:prstGeom prst="rect">
            <a:avLst/>
          </a:prstGeom>
          <a:no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pic>
        <p:nvPicPr>
          <p:cNvPr id="4" name="Picture 3" descr="DE_DecodingCancer_Logo_Color-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7459" y="6412911"/>
            <a:ext cx="421857" cy="422259"/>
          </a:xfrm>
          <a:prstGeom prst="rect">
            <a:avLst/>
          </a:prstGeom>
        </p:spPr>
      </p:pic>
      <p:sp>
        <p:nvSpPr>
          <p:cNvPr id="9" name="TextBox 8"/>
          <p:cNvSpPr txBox="1"/>
          <p:nvPr userDrawn="1"/>
        </p:nvSpPr>
        <p:spPr>
          <a:xfrm>
            <a:off x="2667000" y="6412911"/>
            <a:ext cx="5372100" cy="338554"/>
          </a:xfrm>
          <a:prstGeom prst="rect">
            <a:avLst/>
          </a:prstGeom>
          <a:noFill/>
        </p:spPr>
        <p:txBody>
          <a:bodyPr wrap="square" rtlCol="0">
            <a:spAutoFit/>
          </a:bodyPr>
          <a:lstStyle/>
          <a:p>
            <a:pPr>
              <a:defRPr/>
            </a:pPr>
            <a:r>
              <a:rPr lang="en-US" sz="800" dirty="0" smtClean="0">
                <a:solidFill>
                  <a:srgbClr val="262626"/>
                </a:solidFill>
                <a:latin typeface="Century Gothic"/>
              </a:rPr>
              <a:t>This material is protected by United States copyright law, and includes content owned by </a:t>
            </a:r>
            <a:br>
              <a:rPr lang="en-US" sz="800" dirty="0" smtClean="0">
                <a:solidFill>
                  <a:srgbClr val="262626"/>
                </a:solidFill>
                <a:latin typeface="Century Gothic"/>
              </a:rPr>
            </a:br>
            <a:r>
              <a:rPr lang="en-US" sz="800" dirty="0" smtClean="0">
                <a:solidFill>
                  <a:srgbClr val="262626"/>
                </a:solidFill>
                <a:latin typeface="Century Gothic"/>
              </a:rPr>
              <a:t>Discovery Education, The Val Skinner Foundation, and Rutgers, The State University of New Jersey.</a:t>
            </a:r>
            <a:endParaRPr lang="en-US" sz="800" kern="0" dirty="0" smtClean="0">
              <a:solidFill>
                <a:sysClr val="windowText" lastClr="000000"/>
              </a:solidFill>
              <a:latin typeface="Century Gothic"/>
            </a:endParaRPr>
          </a:p>
        </p:txBody>
      </p:sp>
      <p:sp>
        <p:nvSpPr>
          <p:cNvPr id="10" name="Slide Number Placeholder 9"/>
          <p:cNvSpPr>
            <a:spLocks noGrp="1"/>
          </p:cNvSpPr>
          <p:nvPr>
            <p:ph type="sldNum" sz="quarter" idx="4"/>
          </p:nvPr>
        </p:nvSpPr>
        <p:spPr>
          <a:xfrm>
            <a:off x="457199" y="6356350"/>
            <a:ext cx="547256"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fld id="{FF2F3D6C-A459-A64A-8C6B-95AEDE80655C}" type="slidenum">
              <a:rPr lang="en-US" smtClean="0"/>
              <a:pPr/>
              <a:t>‹#›</a:t>
            </a:fld>
            <a:endParaRPr lang="en-US" dirty="0"/>
          </a:p>
        </p:txBody>
      </p:sp>
    </p:spTree>
    <p:extLst>
      <p:ext uri="{BB962C8B-B14F-4D97-AF65-F5344CB8AC3E}">
        <p14:creationId xmlns:p14="http://schemas.microsoft.com/office/powerpoint/2010/main" val="3770651625"/>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81" r:id="rId3"/>
    <p:sldLayoutId id="2147483747" r:id="rId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1pPr>
      <a:lvl2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2pPr>
      <a:lvl3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3pPr>
      <a:lvl4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4pPr>
      <a:lvl5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694649"/>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rgbClr val="262626">
                  <a:lumMod val="65000"/>
                  <a:lumOff val="35000"/>
                </a:srgbClr>
              </a:solidFill>
              <a:latin typeface="Century Gothic"/>
            </a:endParaRPr>
          </a:p>
        </p:txBody>
      </p:sp>
      <p:sp>
        <p:nvSpPr>
          <p:cNvPr id="6" name="Rectangle 5"/>
          <p:cNvSpPr/>
          <p:nvPr/>
        </p:nvSpPr>
        <p:spPr>
          <a:xfrm>
            <a:off x="0" y="6385480"/>
            <a:ext cx="9144000" cy="472520"/>
          </a:xfrm>
          <a:prstGeom prst="rect">
            <a:avLst/>
          </a:prstGeom>
          <a:no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rgbClr val="262626">
                  <a:lumMod val="65000"/>
                  <a:lumOff val="35000"/>
                </a:srgbClr>
              </a:solidFill>
              <a:latin typeface="Century Gothic"/>
            </a:endParaRPr>
          </a:p>
        </p:txBody>
      </p:sp>
      <p:pic>
        <p:nvPicPr>
          <p:cNvPr id="4" name="Picture 3" descr="DE_DecodingCancer_Logo_Color-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7459" y="6412911"/>
            <a:ext cx="421857" cy="422259"/>
          </a:xfrm>
          <a:prstGeom prst="rect">
            <a:avLst/>
          </a:prstGeom>
        </p:spPr>
      </p:pic>
      <p:sp>
        <p:nvSpPr>
          <p:cNvPr id="9" name="TextBox 8"/>
          <p:cNvSpPr txBox="1"/>
          <p:nvPr userDrawn="1"/>
        </p:nvSpPr>
        <p:spPr>
          <a:xfrm>
            <a:off x="2667000" y="6412911"/>
            <a:ext cx="5372100" cy="338554"/>
          </a:xfrm>
          <a:prstGeom prst="rect">
            <a:avLst/>
          </a:prstGeom>
          <a:noFill/>
        </p:spPr>
        <p:txBody>
          <a:bodyPr wrap="square" rtlCol="0">
            <a:spAutoFit/>
          </a:bodyPr>
          <a:lstStyle/>
          <a:p>
            <a:pPr>
              <a:defRPr/>
            </a:pPr>
            <a:r>
              <a:rPr lang="en-US" sz="800" dirty="0" smtClean="0">
                <a:solidFill>
                  <a:srgbClr val="262626"/>
                </a:solidFill>
                <a:latin typeface="Century Gothic"/>
              </a:rPr>
              <a:t>This material is protected by United States copyright law, and includes content owned by </a:t>
            </a:r>
            <a:br>
              <a:rPr lang="en-US" sz="800" dirty="0" smtClean="0">
                <a:solidFill>
                  <a:srgbClr val="262626"/>
                </a:solidFill>
                <a:latin typeface="Century Gothic"/>
              </a:rPr>
            </a:br>
            <a:r>
              <a:rPr lang="en-US" sz="800" dirty="0" smtClean="0">
                <a:solidFill>
                  <a:srgbClr val="262626"/>
                </a:solidFill>
                <a:latin typeface="Century Gothic"/>
              </a:rPr>
              <a:t>Discovery Education, The Val Skinner Foundation, and Rutgers, The State University of New Jersey.</a:t>
            </a:r>
            <a:endParaRPr lang="en-US" sz="800" kern="0" dirty="0" smtClean="0">
              <a:solidFill>
                <a:sysClr val="windowText" lastClr="000000"/>
              </a:solidFill>
              <a:latin typeface="Century Gothic"/>
            </a:endParaRPr>
          </a:p>
        </p:txBody>
      </p:sp>
      <p:sp>
        <p:nvSpPr>
          <p:cNvPr id="10" name="Slide Number Placeholder 9"/>
          <p:cNvSpPr>
            <a:spLocks noGrp="1"/>
          </p:cNvSpPr>
          <p:nvPr>
            <p:ph type="sldNum" sz="quarter" idx="4"/>
          </p:nvPr>
        </p:nvSpPr>
        <p:spPr>
          <a:xfrm>
            <a:off x="457199" y="6356350"/>
            <a:ext cx="547256"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fld id="{FF2F3D6C-A459-A64A-8C6B-95AEDE80655C}" type="slidenum">
              <a:rPr lang="en-US" smtClean="0">
                <a:solidFill>
                  <a:srgbClr val="262626">
                    <a:tint val="75000"/>
                  </a:srgbClr>
                </a:solidFill>
                <a:latin typeface="Century Gothic"/>
              </a:rPr>
              <a:pPr/>
              <a:t>‹#›</a:t>
            </a:fld>
            <a:endParaRPr lang="en-US" dirty="0">
              <a:solidFill>
                <a:srgbClr val="262626">
                  <a:tint val="75000"/>
                </a:srgbClr>
              </a:solidFill>
              <a:latin typeface="Century Gothic"/>
            </a:endParaRPr>
          </a:p>
        </p:txBody>
      </p:sp>
    </p:spTree>
    <p:extLst>
      <p:ext uri="{BB962C8B-B14F-4D97-AF65-F5344CB8AC3E}">
        <p14:creationId xmlns:p14="http://schemas.microsoft.com/office/powerpoint/2010/main" val="43753250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1pPr>
      <a:lvl2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2pPr>
      <a:lvl3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3pPr>
      <a:lvl4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4pPr>
      <a:lvl5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90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7453" y="1049060"/>
            <a:ext cx="5189347" cy="5077103"/>
          </a:xfrm>
        </p:spPr>
        <p:txBody>
          <a:bodyPr>
            <a:noAutofit/>
          </a:bodyPr>
          <a:lstStyle/>
          <a:p>
            <a:pPr>
              <a:lnSpc>
                <a:spcPct val="90000"/>
              </a:lnSpc>
              <a:spcBef>
                <a:spcPts val="800"/>
              </a:spcBef>
            </a:pPr>
            <a:r>
              <a:rPr lang="en-US" sz="2000" b="1" dirty="0" smtClean="0"/>
              <a:t>Exposure to UV radiation </a:t>
            </a:r>
          </a:p>
          <a:p>
            <a:pPr lvl="1">
              <a:lnSpc>
                <a:spcPct val="90000"/>
              </a:lnSpc>
            </a:pPr>
            <a:r>
              <a:rPr lang="en-US" sz="2000" dirty="0" smtClean="0"/>
              <a:t>People </a:t>
            </a:r>
            <a:r>
              <a:rPr lang="en-US" sz="2000" dirty="0"/>
              <a:t>of all ages should avoid exposure:</a:t>
            </a:r>
          </a:p>
          <a:p>
            <a:pPr lvl="3">
              <a:lnSpc>
                <a:spcPct val="90000"/>
              </a:lnSpc>
            </a:pPr>
            <a:r>
              <a:rPr lang="en-US" sz="2000" dirty="0"/>
              <a:t>Stay out of the midday </a:t>
            </a:r>
            <a:r>
              <a:rPr lang="en-US" sz="2000" dirty="0" smtClean="0"/>
              <a:t>sun</a:t>
            </a:r>
          </a:p>
          <a:p>
            <a:pPr lvl="3">
              <a:lnSpc>
                <a:spcPct val="90000"/>
              </a:lnSpc>
            </a:pPr>
            <a:endParaRPr lang="en-US" sz="600" dirty="0"/>
          </a:p>
          <a:p>
            <a:pPr lvl="3">
              <a:lnSpc>
                <a:spcPct val="90000"/>
              </a:lnSpc>
            </a:pPr>
            <a:r>
              <a:rPr lang="en-US" sz="2000" dirty="0"/>
              <a:t>Use </a:t>
            </a:r>
            <a:r>
              <a:rPr lang="en-US" sz="2000" dirty="0" smtClean="0"/>
              <a:t>sunscreen</a:t>
            </a:r>
          </a:p>
          <a:p>
            <a:pPr lvl="3">
              <a:lnSpc>
                <a:spcPct val="90000"/>
              </a:lnSpc>
            </a:pPr>
            <a:endParaRPr lang="en-US" sz="600" dirty="0"/>
          </a:p>
          <a:p>
            <a:pPr lvl="3">
              <a:lnSpc>
                <a:spcPct val="90000"/>
              </a:lnSpc>
            </a:pPr>
            <a:r>
              <a:rPr lang="en-US" sz="2000" dirty="0"/>
              <a:t>Wear long sleeves and sunglasses with UV </a:t>
            </a:r>
            <a:r>
              <a:rPr lang="en-US" sz="2000" dirty="0" smtClean="0"/>
              <a:t>protection</a:t>
            </a:r>
          </a:p>
          <a:p>
            <a:pPr lvl="3">
              <a:lnSpc>
                <a:spcPct val="90000"/>
              </a:lnSpc>
            </a:pPr>
            <a:endParaRPr lang="en-US" sz="600" dirty="0"/>
          </a:p>
          <a:p>
            <a:pPr lvl="3">
              <a:lnSpc>
                <a:spcPct val="90000"/>
              </a:lnSpc>
            </a:pPr>
            <a:r>
              <a:rPr lang="en-US" sz="2000" dirty="0"/>
              <a:t>Do not use sunlamps or tanning booths – they are no safer than </a:t>
            </a:r>
            <a:r>
              <a:rPr lang="en-US" sz="2000" dirty="0" smtClean="0"/>
              <a:t>sunlight</a:t>
            </a: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9</a:t>
            </a:fld>
            <a:endParaRPr lang="en-US"/>
          </a:p>
        </p:txBody>
      </p:sp>
    </p:spTree>
    <p:extLst>
      <p:ext uri="{BB962C8B-B14F-4D97-AF65-F5344CB8AC3E}">
        <p14:creationId xmlns:p14="http://schemas.microsoft.com/office/powerpoint/2010/main" val="207812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6244" y="1269916"/>
            <a:ext cx="4250556" cy="4856248"/>
          </a:xfrm>
        </p:spPr>
        <p:txBody>
          <a:bodyPr>
            <a:normAutofit/>
          </a:bodyPr>
          <a:lstStyle/>
          <a:p>
            <a:pPr>
              <a:lnSpc>
                <a:spcPct val="90000"/>
              </a:lnSpc>
              <a:spcBef>
                <a:spcPts val="800"/>
              </a:spcBef>
            </a:pPr>
            <a:r>
              <a:rPr lang="en-US" sz="2000" b="1" dirty="0" smtClean="0"/>
              <a:t>Exposure to ionizing radiation</a:t>
            </a:r>
            <a:endParaRPr lang="en-US" sz="2000" b="1" dirty="0"/>
          </a:p>
          <a:p>
            <a:pPr lvl="1"/>
            <a:r>
              <a:rPr lang="en-US" sz="2000" dirty="0" smtClean="0"/>
              <a:t>Sources include:</a:t>
            </a:r>
            <a:endParaRPr lang="en-US" sz="2000" dirty="0"/>
          </a:p>
          <a:p>
            <a:pPr lvl="3"/>
            <a:r>
              <a:rPr lang="en-US" sz="2000" dirty="0"/>
              <a:t>Medical procedures such as x-rays and radiation </a:t>
            </a:r>
            <a:r>
              <a:rPr lang="en-US" sz="2000" dirty="0" smtClean="0"/>
              <a:t>therapy</a:t>
            </a:r>
          </a:p>
          <a:p>
            <a:pPr lvl="3"/>
            <a:endParaRPr lang="en-US" sz="800" dirty="0" smtClean="0"/>
          </a:p>
          <a:p>
            <a:pPr lvl="3"/>
            <a:r>
              <a:rPr lang="en-US" sz="2000" dirty="0"/>
              <a:t>Radioactive </a:t>
            </a:r>
            <a:r>
              <a:rPr lang="en-US" sz="2000" dirty="0" smtClean="0"/>
              <a:t>fallout</a:t>
            </a:r>
          </a:p>
          <a:p>
            <a:pPr lvl="3"/>
            <a:endParaRPr lang="en-US" sz="800" dirty="0"/>
          </a:p>
          <a:p>
            <a:pPr lvl="3"/>
            <a:r>
              <a:rPr lang="en-US" sz="2000" dirty="0"/>
              <a:t>Radon </a:t>
            </a:r>
            <a:r>
              <a:rPr lang="en-US" sz="2000" dirty="0" smtClean="0"/>
              <a:t>gas</a:t>
            </a: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10</a:t>
            </a:fld>
            <a:endParaRPr lang="en-US"/>
          </a:p>
        </p:txBody>
      </p:sp>
    </p:spTree>
    <p:extLst>
      <p:ext uri="{BB962C8B-B14F-4D97-AF65-F5344CB8AC3E}">
        <p14:creationId xmlns:p14="http://schemas.microsoft.com/office/powerpoint/2010/main" val="424595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1691" y="1191846"/>
            <a:ext cx="4802833" cy="4934318"/>
          </a:xfrm>
        </p:spPr>
        <p:txBody>
          <a:bodyPr>
            <a:noAutofit/>
          </a:bodyPr>
          <a:lstStyle/>
          <a:p>
            <a:pPr>
              <a:lnSpc>
                <a:spcPct val="100000"/>
              </a:lnSpc>
              <a:spcAft>
                <a:spcPts val="200"/>
              </a:spcAft>
            </a:pPr>
            <a:r>
              <a:rPr lang="en-US" sz="2000" b="1" dirty="0">
                <a:solidFill>
                  <a:schemeClr val="bg1"/>
                </a:solidFill>
              </a:rPr>
              <a:t>B</a:t>
            </a:r>
            <a:r>
              <a:rPr lang="en-US" sz="2000" b="1" dirty="0" smtClean="0">
                <a:solidFill>
                  <a:schemeClr val="bg1"/>
                </a:solidFill>
              </a:rPr>
              <a:t>acteria</a:t>
            </a:r>
          </a:p>
          <a:p>
            <a:pPr lvl="1">
              <a:lnSpc>
                <a:spcPct val="100000"/>
              </a:lnSpc>
              <a:spcAft>
                <a:spcPts val="200"/>
              </a:spcAft>
            </a:pPr>
            <a:r>
              <a:rPr lang="en-US" sz="2000" dirty="0">
                <a:solidFill>
                  <a:schemeClr val="bg1"/>
                </a:solidFill>
              </a:rPr>
              <a:t>Being infected with certain viruses of bacteria may increase the risk of developing cancer: </a:t>
            </a:r>
            <a:endParaRPr lang="en-US" sz="2000" dirty="0" smtClean="0">
              <a:solidFill>
                <a:schemeClr val="bg1"/>
              </a:solidFill>
            </a:endParaRPr>
          </a:p>
          <a:p>
            <a:pPr lvl="1">
              <a:lnSpc>
                <a:spcPct val="100000"/>
              </a:lnSpc>
              <a:spcAft>
                <a:spcPts val="200"/>
              </a:spcAft>
            </a:pPr>
            <a:endParaRPr lang="en-US" sz="2000" dirty="0" smtClean="0">
              <a:solidFill>
                <a:schemeClr val="bg1"/>
              </a:solidFill>
            </a:endParaRPr>
          </a:p>
          <a:p>
            <a:pPr lvl="1">
              <a:lnSpc>
                <a:spcPct val="100000"/>
              </a:lnSpc>
              <a:spcAft>
                <a:spcPts val="200"/>
              </a:spcAft>
            </a:pPr>
            <a:r>
              <a:rPr lang="en-US" sz="2000" u="sng" dirty="0" smtClean="0">
                <a:solidFill>
                  <a:schemeClr val="bg1"/>
                </a:solidFill>
              </a:rPr>
              <a:t>Helicobacter pylori</a:t>
            </a:r>
          </a:p>
          <a:p>
            <a:pPr lvl="2">
              <a:lnSpc>
                <a:spcPct val="100000"/>
              </a:lnSpc>
              <a:spcAft>
                <a:spcPts val="200"/>
              </a:spcAft>
            </a:pPr>
            <a:r>
              <a:rPr lang="en-US" sz="2000" dirty="0" smtClean="0">
                <a:solidFill>
                  <a:schemeClr val="bg1"/>
                </a:solidFill>
              </a:rPr>
              <a:t>A bacterium which can cause stomach ulcers, stomach cancer, or lymphoma in the stomach lining</a:t>
            </a:r>
            <a:endParaRPr lang="en-US" sz="2000" dirty="0">
              <a:solidFill>
                <a:schemeClr val="bg1"/>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11</a:t>
            </a:fld>
            <a:endParaRPr lang="en-US"/>
          </a:p>
        </p:txBody>
      </p:sp>
    </p:spTree>
    <p:extLst>
      <p:ext uri="{BB962C8B-B14F-4D97-AF65-F5344CB8AC3E}">
        <p14:creationId xmlns:p14="http://schemas.microsoft.com/office/powerpoint/2010/main" val="312130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2364" y="1030656"/>
            <a:ext cx="4876511" cy="5095508"/>
          </a:xfrm>
        </p:spPr>
        <p:txBody>
          <a:bodyPr>
            <a:noAutofit/>
          </a:bodyPr>
          <a:lstStyle/>
          <a:p>
            <a:pPr>
              <a:lnSpc>
                <a:spcPct val="120000"/>
              </a:lnSpc>
              <a:spcAft>
                <a:spcPts val="0"/>
              </a:spcAft>
            </a:pPr>
            <a:r>
              <a:rPr lang="en-US" sz="2000" b="1" dirty="0" smtClean="0">
                <a:solidFill>
                  <a:srgbClr val="FFFFFF"/>
                </a:solidFill>
              </a:rPr>
              <a:t>Viruses</a:t>
            </a:r>
            <a:endParaRPr lang="en-US" sz="2000" b="1" dirty="0">
              <a:solidFill>
                <a:srgbClr val="FFFFFF"/>
              </a:solidFill>
            </a:endParaRPr>
          </a:p>
          <a:p>
            <a:pPr>
              <a:lnSpc>
                <a:spcPct val="120000"/>
              </a:lnSpc>
              <a:spcAft>
                <a:spcPts val="0"/>
              </a:spcAft>
            </a:pPr>
            <a:r>
              <a:rPr lang="en-US" sz="2000" dirty="0">
                <a:solidFill>
                  <a:srgbClr val="FFFFFF"/>
                </a:solidFill>
              </a:rPr>
              <a:t>Being infected with certain viruses of bacteria may increase the risk of developing </a:t>
            </a:r>
            <a:r>
              <a:rPr lang="en-US" sz="2000" dirty="0" smtClean="0">
                <a:solidFill>
                  <a:srgbClr val="FFFFFF"/>
                </a:solidFill>
              </a:rPr>
              <a:t>cancer:</a:t>
            </a:r>
          </a:p>
          <a:p>
            <a:pPr>
              <a:lnSpc>
                <a:spcPct val="120000"/>
              </a:lnSpc>
              <a:spcAft>
                <a:spcPts val="0"/>
              </a:spcAft>
            </a:pPr>
            <a:endParaRPr lang="en-US" sz="2000" dirty="0" smtClean="0">
              <a:solidFill>
                <a:srgbClr val="FFFFFF"/>
              </a:solidFill>
            </a:endParaRPr>
          </a:p>
          <a:p>
            <a:pPr>
              <a:lnSpc>
                <a:spcPct val="120000"/>
              </a:lnSpc>
              <a:spcAft>
                <a:spcPts val="0"/>
              </a:spcAft>
            </a:pPr>
            <a:r>
              <a:rPr lang="en-US" sz="2000" u="sng" dirty="0">
                <a:solidFill>
                  <a:srgbClr val="FFFFFF"/>
                </a:solidFill>
              </a:rPr>
              <a:t>Hepatitis B and C</a:t>
            </a:r>
          </a:p>
          <a:p>
            <a:pPr>
              <a:lnSpc>
                <a:spcPct val="120000"/>
              </a:lnSpc>
              <a:spcAft>
                <a:spcPts val="0"/>
              </a:spcAft>
            </a:pPr>
            <a:r>
              <a:rPr lang="en-US" sz="2000" dirty="0" smtClean="0">
                <a:solidFill>
                  <a:srgbClr val="FFFFFF"/>
                </a:solidFill>
              </a:rPr>
              <a:t>Liver </a:t>
            </a:r>
            <a:r>
              <a:rPr lang="en-US" sz="2000" dirty="0">
                <a:solidFill>
                  <a:srgbClr val="FFFFFF"/>
                </a:solidFill>
              </a:rPr>
              <a:t>cancer can develop after many years of infection with hepatitis B or </a:t>
            </a:r>
            <a:r>
              <a:rPr lang="en-US" sz="2000" dirty="0" smtClean="0">
                <a:solidFill>
                  <a:srgbClr val="FFFFFF"/>
                </a:solidFill>
              </a:rPr>
              <a:t>C</a:t>
            </a:r>
          </a:p>
          <a:p>
            <a:pPr>
              <a:lnSpc>
                <a:spcPct val="120000"/>
              </a:lnSpc>
              <a:spcAft>
                <a:spcPts val="0"/>
              </a:spcAft>
            </a:pPr>
            <a:endParaRPr lang="en-US" sz="2000" dirty="0">
              <a:solidFill>
                <a:srgbClr val="FFFFFF"/>
              </a:solidFill>
            </a:endParaRPr>
          </a:p>
          <a:p>
            <a:pPr>
              <a:lnSpc>
                <a:spcPct val="120000"/>
              </a:lnSpc>
              <a:spcAft>
                <a:spcPts val="0"/>
              </a:spcAft>
            </a:pPr>
            <a:r>
              <a:rPr lang="en-US" sz="2000" u="sng" dirty="0">
                <a:solidFill>
                  <a:srgbClr val="FFFFFF"/>
                </a:solidFill>
              </a:rPr>
              <a:t>Human </a:t>
            </a:r>
            <a:r>
              <a:rPr lang="en-US" sz="2000" u="sng" dirty="0" smtClean="0">
                <a:solidFill>
                  <a:srgbClr val="FFFFFF"/>
                </a:solidFill>
              </a:rPr>
              <a:t>papillomavirus </a:t>
            </a:r>
            <a:r>
              <a:rPr lang="en-US" sz="2000" u="sng" dirty="0">
                <a:solidFill>
                  <a:srgbClr val="FFFFFF"/>
                </a:solidFill>
              </a:rPr>
              <a:t>(</a:t>
            </a:r>
            <a:r>
              <a:rPr lang="en-US" sz="2000" u="sng" dirty="0" smtClean="0">
                <a:solidFill>
                  <a:srgbClr val="FFFFFF"/>
                </a:solidFill>
              </a:rPr>
              <a:t>HPV)</a:t>
            </a:r>
            <a:endParaRPr lang="en-US" sz="2000" u="sng" dirty="0">
              <a:solidFill>
                <a:srgbClr val="FFFFFF"/>
              </a:solidFill>
            </a:endParaRPr>
          </a:p>
          <a:p>
            <a:pPr>
              <a:lnSpc>
                <a:spcPct val="120000"/>
              </a:lnSpc>
              <a:spcAft>
                <a:spcPts val="0"/>
              </a:spcAft>
            </a:pPr>
            <a:r>
              <a:rPr lang="en-US" sz="2000" dirty="0" smtClean="0">
                <a:solidFill>
                  <a:srgbClr val="FFFFFF"/>
                </a:solidFill>
              </a:rPr>
              <a:t>Main </a:t>
            </a:r>
            <a:r>
              <a:rPr lang="en-US" sz="2000" dirty="0">
                <a:solidFill>
                  <a:srgbClr val="FFFFFF"/>
                </a:solidFill>
              </a:rPr>
              <a:t>cause of cervical cancer has been linked to risk factor for other types of </a:t>
            </a:r>
            <a:r>
              <a:rPr lang="en-US" sz="2000" dirty="0" smtClean="0">
                <a:solidFill>
                  <a:srgbClr val="FFFFFF"/>
                </a:solidFill>
              </a:rPr>
              <a:t>cancer</a:t>
            </a:r>
            <a:endParaRPr lang="en-US" sz="2000" dirty="0">
              <a:solidFill>
                <a:srgbClr val="FFFF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12</a:t>
            </a:fld>
            <a:endParaRPr lang="en-US"/>
          </a:p>
        </p:txBody>
      </p:sp>
    </p:spTree>
    <p:extLst>
      <p:ext uri="{BB962C8B-B14F-4D97-AF65-F5344CB8AC3E}">
        <p14:creationId xmlns:p14="http://schemas.microsoft.com/office/powerpoint/2010/main" val="377835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3" end="3"/>
                                            </p:txEl>
                                          </p:spTgt>
                                        </p:tgtEl>
                                      </p:cBhvr>
                                    </p:animEffect>
                                  </p:childTnLst>
                                </p:cTn>
                              </p:par>
                            </p:childTnLst>
                          </p:cTn>
                        </p:par>
                        <p:par>
                          <p:cTn id="21" fill="hold">
                            <p:stCondLst>
                              <p:cond delay="500"/>
                            </p:stCondLst>
                            <p:childTnLst>
                              <p:par>
                                <p:cTn id="22" presetID="12" presetClass="entr" presetSubtype="2"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31" dur="500"/>
                                        <p:tgtEl>
                                          <p:spTgt spid="3">
                                            <p:txEl>
                                              <p:pRg st="6" end="6"/>
                                            </p:txEl>
                                          </p:spTgt>
                                        </p:tgtEl>
                                      </p:cBhvr>
                                    </p:animEffect>
                                  </p:childTnLst>
                                </p:cTn>
                              </p:par>
                            </p:childTnLst>
                          </p:cTn>
                        </p:par>
                        <p:par>
                          <p:cTn id="32" fill="hold">
                            <p:stCondLst>
                              <p:cond delay="500"/>
                            </p:stCondLst>
                            <p:childTnLst>
                              <p:par>
                                <p:cTn id="33" presetID="12" presetClass="entr" presetSubtype="2"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left)">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7478" y="1030656"/>
            <a:ext cx="5101397" cy="5095508"/>
          </a:xfrm>
        </p:spPr>
        <p:txBody>
          <a:bodyPr>
            <a:noAutofit/>
          </a:bodyPr>
          <a:lstStyle/>
          <a:p>
            <a:pPr>
              <a:lnSpc>
                <a:spcPct val="120000"/>
              </a:lnSpc>
              <a:spcAft>
                <a:spcPts val="0"/>
              </a:spcAft>
            </a:pPr>
            <a:r>
              <a:rPr lang="en-US" sz="2000" b="1" dirty="0" smtClean="0">
                <a:solidFill>
                  <a:srgbClr val="FFFFFF"/>
                </a:solidFill>
              </a:rPr>
              <a:t>Viruses</a:t>
            </a:r>
            <a:endParaRPr lang="en-US" sz="2000" b="1" dirty="0">
              <a:solidFill>
                <a:srgbClr val="FFFFFF"/>
              </a:solidFill>
            </a:endParaRPr>
          </a:p>
          <a:p>
            <a:pPr>
              <a:lnSpc>
                <a:spcPct val="120000"/>
              </a:lnSpc>
              <a:spcAft>
                <a:spcPts val="0"/>
              </a:spcAft>
            </a:pPr>
            <a:r>
              <a:rPr lang="en-US" sz="2000" dirty="0">
                <a:solidFill>
                  <a:srgbClr val="FFFFFF"/>
                </a:solidFill>
              </a:rPr>
              <a:t>Being infected with certain viruses of bacteria may increase the risk of developing </a:t>
            </a:r>
            <a:r>
              <a:rPr lang="en-US" sz="2000" dirty="0" smtClean="0">
                <a:solidFill>
                  <a:srgbClr val="FFFFFF"/>
                </a:solidFill>
              </a:rPr>
              <a:t>cancer:</a:t>
            </a:r>
          </a:p>
          <a:p>
            <a:pPr>
              <a:lnSpc>
                <a:spcPct val="120000"/>
              </a:lnSpc>
              <a:spcAft>
                <a:spcPts val="0"/>
              </a:spcAft>
            </a:pPr>
            <a:endParaRPr lang="en-US" sz="600" dirty="0" smtClean="0">
              <a:solidFill>
                <a:srgbClr val="FFFFFF"/>
              </a:solidFill>
            </a:endParaRPr>
          </a:p>
          <a:p>
            <a:pPr>
              <a:lnSpc>
                <a:spcPct val="120000"/>
              </a:lnSpc>
              <a:spcAft>
                <a:spcPts val="0"/>
              </a:spcAft>
            </a:pPr>
            <a:r>
              <a:rPr lang="en-US" sz="1800" u="sng" dirty="0" smtClean="0">
                <a:solidFill>
                  <a:srgbClr val="FFFFFF"/>
                </a:solidFill>
              </a:rPr>
              <a:t>Human </a:t>
            </a:r>
            <a:r>
              <a:rPr lang="en-US" sz="1800" u="sng" dirty="0">
                <a:solidFill>
                  <a:srgbClr val="FFFFFF"/>
                </a:solidFill>
              </a:rPr>
              <a:t>T-cell leukemia/lymphoma virus (HTLV-1</a:t>
            </a:r>
            <a:r>
              <a:rPr lang="en-US" sz="1800" u="sng" dirty="0" smtClean="0">
                <a:solidFill>
                  <a:srgbClr val="FFFFFF"/>
                </a:solidFill>
              </a:rPr>
              <a:t>)</a:t>
            </a:r>
          </a:p>
          <a:p>
            <a:pPr>
              <a:lnSpc>
                <a:spcPct val="120000"/>
              </a:lnSpc>
              <a:spcAft>
                <a:spcPts val="0"/>
              </a:spcAft>
            </a:pPr>
            <a:r>
              <a:rPr lang="en-US" sz="1800" dirty="0" smtClean="0">
                <a:solidFill>
                  <a:srgbClr val="FFFFFF"/>
                </a:solidFill>
              </a:rPr>
              <a:t>Increases </a:t>
            </a:r>
            <a:r>
              <a:rPr lang="en-US" sz="1800" dirty="0">
                <a:solidFill>
                  <a:srgbClr val="FFFFFF"/>
                </a:solidFill>
              </a:rPr>
              <a:t>risk of lymphoma and </a:t>
            </a:r>
            <a:r>
              <a:rPr lang="en-US" sz="1800" dirty="0" smtClean="0">
                <a:solidFill>
                  <a:srgbClr val="FFFFFF"/>
                </a:solidFill>
              </a:rPr>
              <a:t>leukemia</a:t>
            </a:r>
          </a:p>
          <a:p>
            <a:pPr>
              <a:lnSpc>
                <a:spcPct val="120000"/>
              </a:lnSpc>
              <a:spcAft>
                <a:spcPts val="0"/>
              </a:spcAft>
            </a:pPr>
            <a:endParaRPr lang="en-US" sz="1000" dirty="0" smtClean="0">
              <a:solidFill>
                <a:srgbClr val="FFFFFF"/>
              </a:solidFill>
            </a:endParaRPr>
          </a:p>
          <a:p>
            <a:pPr>
              <a:lnSpc>
                <a:spcPct val="120000"/>
              </a:lnSpc>
              <a:spcAft>
                <a:spcPts val="0"/>
              </a:spcAft>
            </a:pPr>
            <a:r>
              <a:rPr lang="en-US" sz="1800" u="sng" dirty="0" smtClean="0">
                <a:solidFill>
                  <a:srgbClr val="FFFFFF"/>
                </a:solidFill>
              </a:rPr>
              <a:t>Human </a:t>
            </a:r>
            <a:r>
              <a:rPr lang="en-US" sz="1800" u="sng" dirty="0">
                <a:solidFill>
                  <a:srgbClr val="FFFFFF"/>
                </a:solidFill>
              </a:rPr>
              <a:t>herpes virus 8 (HHV8</a:t>
            </a:r>
            <a:r>
              <a:rPr lang="en-US" sz="1800" u="sng" dirty="0" smtClean="0">
                <a:solidFill>
                  <a:srgbClr val="FFFFFF"/>
                </a:solidFill>
              </a:rPr>
              <a:t>)</a:t>
            </a:r>
          </a:p>
          <a:p>
            <a:pPr>
              <a:lnSpc>
                <a:spcPct val="120000"/>
              </a:lnSpc>
              <a:spcAft>
                <a:spcPts val="0"/>
              </a:spcAft>
            </a:pPr>
            <a:r>
              <a:rPr lang="en-US" sz="1800" dirty="0" smtClean="0">
                <a:solidFill>
                  <a:srgbClr val="FFFFFF"/>
                </a:solidFill>
              </a:rPr>
              <a:t>Risk </a:t>
            </a:r>
            <a:r>
              <a:rPr lang="en-US" sz="1800" dirty="0">
                <a:solidFill>
                  <a:srgbClr val="FFFFFF"/>
                </a:solidFill>
              </a:rPr>
              <a:t>factor for Kaposi’s sarcoma, a rare </a:t>
            </a:r>
            <a:r>
              <a:rPr lang="en-US" sz="1800" dirty="0" smtClean="0">
                <a:solidFill>
                  <a:srgbClr val="FFFFFF"/>
                </a:solidFill>
              </a:rPr>
              <a:t>cancer</a:t>
            </a:r>
          </a:p>
          <a:p>
            <a:pPr>
              <a:lnSpc>
                <a:spcPct val="120000"/>
              </a:lnSpc>
              <a:spcAft>
                <a:spcPts val="0"/>
              </a:spcAft>
            </a:pPr>
            <a:endParaRPr lang="en-US" sz="1000" dirty="0" smtClean="0">
              <a:solidFill>
                <a:srgbClr val="FFFFFF"/>
              </a:solidFill>
            </a:endParaRPr>
          </a:p>
          <a:p>
            <a:pPr>
              <a:lnSpc>
                <a:spcPct val="120000"/>
              </a:lnSpc>
              <a:spcAft>
                <a:spcPts val="0"/>
              </a:spcAft>
            </a:pPr>
            <a:r>
              <a:rPr lang="en-US" sz="1800" u="sng" dirty="0" smtClean="0">
                <a:solidFill>
                  <a:srgbClr val="FFFFFF"/>
                </a:solidFill>
              </a:rPr>
              <a:t>Epstein</a:t>
            </a:r>
            <a:r>
              <a:rPr lang="en-US" sz="1800" u="sng" dirty="0">
                <a:solidFill>
                  <a:srgbClr val="FFFFFF"/>
                </a:solidFill>
              </a:rPr>
              <a:t>-Barr virus (EBV</a:t>
            </a:r>
            <a:r>
              <a:rPr lang="en-US" sz="1800" u="sng" dirty="0" smtClean="0">
                <a:solidFill>
                  <a:srgbClr val="FFFFFF"/>
                </a:solidFill>
              </a:rPr>
              <a:t>)</a:t>
            </a:r>
          </a:p>
          <a:p>
            <a:pPr>
              <a:lnSpc>
                <a:spcPct val="120000"/>
              </a:lnSpc>
              <a:spcAft>
                <a:spcPts val="0"/>
              </a:spcAft>
            </a:pPr>
            <a:r>
              <a:rPr lang="en-US" sz="1800" dirty="0" smtClean="0">
                <a:solidFill>
                  <a:srgbClr val="FFFFFF"/>
                </a:solidFill>
              </a:rPr>
              <a:t>Linked </a:t>
            </a:r>
            <a:r>
              <a:rPr lang="en-US" sz="1800" dirty="0">
                <a:solidFill>
                  <a:srgbClr val="FFFFFF"/>
                </a:solidFill>
              </a:rPr>
              <a:t>to increased risk of </a:t>
            </a:r>
            <a:r>
              <a:rPr lang="en-US" sz="1800" dirty="0" smtClean="0">
                <a:solidFill>
                  <a:srgbClr val="FFFFFF"/>
                </a:solidFill>
              </a:rPr>
              <a:t>lymphoma</a:t>
            </a:r>
            <a:endParaRPr lang="en-US" sz="1800" dirty="0">
              <a:solidFill>
                <a:srgbClr val="FFFF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13</a:t>
            </a:fld>
            <a:endParaRPr lang="en-US"/>
          </a:p>
        </p:txBody>
      </p:sp>
    </p:spTree>
    <p:extLst>
      <p:ext uri="{BB962C8B-B14F-4D97-AF65-F5344CB8AC3E}">
        <p14:creationId xmlns:p14="http://schemas.microsoft.com/office/powerpoint/2010/main" val="34620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18" dur="500"/>
                                        <p:tgtEl>
                                          <p:spTgt spid="3">
                                            <p:txEl>
                                              <p:pRg st="3" end="3"/>
                                            </p:txEl>
                                          </p:spTgt>
                                        </p:tgtEl>
                                      </p:cBhvr>
                                    </p:animEffect>
                                  </p:childTnLst>
                                </p:cTn>
                              </p:par>
                            </p:childTnLst>
                          </p:cTn>
                        </p:par>
                        <p:par>
                          <p:cTn id="19" fill="hold">
                            <p:stCondLst>
                              <p:cond delay="500"/>
                            </p:stCondLst>
                            <p:childTnLst>
                              <p:par>
                                <p:cTn id="20" presetID="12" presetClass="entr" presetSubtype="2"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29" dur="500"/>
                                        <p:tgtEl>
                                          <p:spTgt spid="3">
                                            <p:txEl>
                                              <p:pRg st="6" end="6"/>
                                            </p:txEl>
                                          </p:spTgt>
                                        </p:tgtEl>
                                      </p:cBhvr>
                                    </p:animEffect>
                                  </p:childTnLst>
                                </p:cTn>
                              </p:par>
                            </p:childTnLst>
                          </p:cTn>
                        </p:par>
                        <p:par>
                          <p:cTn id="30" fill="hold">
                            <p:stCondLst>
                              <p:cond delay="500"/>
                            </p:stCondLst>
                            <p:childTnLst>
                              <p:par>
                                <p:cTn id="31" presetID="12" presetClass="entr" presetSubtype="2" fill="hold" grpId="0"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left)">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2"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p:tgtEl>
                                          <p:spTgt spid="3">
                                            <p:txEl>
                                              <p:pRg st="9" end="9"/>
                                            </p:txEl>
                                          </p:spTgt>
                                        </p:tgtEl>
                                        <p:attrNameLst>
                                          <p:attrName>ppt_x</p:attrName>
                                        </p:attrNameLst>
                                      </p:cBhvr>
                                      <p:tavLst>
                                        <p:tav tm="0">
                                          <p:val>
                                            <p:strVal val="#ppt_x+#ppt_w*1.125000"/>
                                          </p:val>
                                        </p:tav>
                                        <p:tav tm="100000">
                                          <p:val>
                                            <p:strVal val="#ppt_x"/>
                                          </p:val>
                                        </p:tav>
                                      </p:tavLst>
                                    </p:anim>
                                    <p:animEffect transition="in" filter="wipe(left)">
                                      <p:cBhvr>
                                        <p:cTn id="40" dur="500"/>
                                        <p:tgtEl>
                                          <p:spTgt spid="3">
                                            <p:txEl>
                                              <p:pRg st="9" end="9"/>
                                            </p:txEl>
                                          </p:spTgt>
                                        </p:tgtEl>
                                      </p:cBhvr>
                                    </p:animEffect>
                                  </p:childTnLst>
                                </p:cTn>
                              </p:par>
                            </p:childTnLst>
                          </p:cTn>
                        </p:par>
                        <p:par>
                          <p:cTn id="41" fill="hold">
                            <p:stCondLst>
                              <p:cond delay="500"/>
                            </p:stCondLst>
                            <p:childTnLst>
                              <p:par>
                                <p:cTn id="42" presetID="12" presetClass="entr" presetSubtype="2" fill="hold" grpId="0"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 calcmode="lin" valueType="num">
                                      <p:cBhvr additive="base">
                                        <p:cTn id="44" dur="500"/>
                                        <p:tgtEl>
                                          <p:spTgt spid="3">
                                            <p:txEl>
                                              <p:pRg st="10" end="10"/>
                                            </p:txEl>
                                          </p:spTgt>
                                        </p:tgtEl>
                                        <p:attrNameLst>
                                          <p:attrName>ppt_x</p:attrName>
                                        </p:attrNameLst>
                                      </p:cBhvr>
                                      <p:tavLst>
                                        <p:tav tm="0">
                                          <p:val>
                                            <p:strVal val="#ppt_x+#ppt_w*1.125000"/>
                                          </p:val>
                                        </p:tav>
                                        <p:tav tm="100000">
                                          <p:val>
                                            <p:strVal val="#ppt_x"/>
                                          </p:val>
                                        </p:tav>
                                      </p:tavLst>
                                    </p:anim>
                                    <p:animEffect transition="in" filter="wipe(left)">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2364" y="1030656"/>
            <a:ext cx="4876511" cy="5095508"/>
          </a:xfrm>
        </p:spPr>
        <p:txBody>
          <a:bodyPr>
            <a:noAutofit/>
          </a:bodyPr>
          <a:lstStyle/>
          <a:p>
            <a:pPr>
              <a:lnSpc>
                <a:spcPct val="120000"/>
              </a:lnSpc>
              <a:spcAft>
                <a:spcPts val="0"/>
              </a:spcAft>
            </a:pPr>
            <a:r>
              <a:rPr lang="en-US" sz="2000" b="1" dirty="0" smtClean="0">
                <a:solidFill>
                  <a:srgbClr val="FFFFFF"/>
                </a:solidFill>
              </a:rPr>
              <a:t>Viruses</a:t>
            </a:r>
            <a:endParaRPr lang="en-US" sz="2000" b="1" dirty="0">
              <a:solidFill>
                <a:srgbClr val="FFFFFF"/>
              </a:solidFill>
            </a:endParaRPr>
          </a:p>
          <a:p>
            <a:pPr>
              <a:lnSpc>
                <a:spcPct val="120000"/>
              </a:lnSpc>
              <a:spcAft>
                <a:spcPts val="0"/>
              </a:spcAft>
            </a:pPr>
            <a:r>
              <a:rPr lang="en-US" sz="2000" dirty="0">
                <a:solidFill>
                  <a:srgbClr val="FFFFFF"/>
                </a:solidFill>
              </a:rPr>
              <a:t>Being infected with certain viruses of bacteria may increase the risk of developing </a:t>
            </a:r>
            <a:r>
              <a:rPr lang="en-US" sz="2000" dirty="0" smtClean="0">
                <a:solidFill>
                  <a:srgbClr val="FFFFFF"/>
                </a:solidFill>
              </a:rPr>
              <a:t>cancer:</a:t>
            </a:r>
          </a:p>
          <a:p>
            <a:pPr>
              <a:lnSpc>
                <a:spcPct val="120000"/>
              </a:lnSpc>
              <a:spcAft>
                <a:spcPts val="0"/>
              </a:spcAft>
            </a:pPr>
            <a:r>
              <a:rPr lang="en-US" sz="2000" u="sng" dirty="0" smtClean="0">
                <a:solidFill>
                  <a:srgbClr val="FFFFFF"/>
                </a:solidFill>
              </a:rPr>
              <a:t>Human </a:t>
            </a:r>
            <a:r>
              <a:rPr lang="en-US" sz="2000" u="sng" dirty="0">
                <a:solidFill>
                  <a:srgbClr val="FFFFFF"/>
                </a:solidFill>
              </a:rPr>
              <a:t>immunodeficiency virus (HIV</a:t>
            </a:r>
            <a:r>
              <a:rPr lang="en-US" sz="2000" u="sng" dirty="0" smtClean="0">
                <a:solidFill>
                  <a:srgbClr val="FFFFFF"/>
                </a:solidFill>
              </a:rPr>
              <a:t>)</a:t>
            </a:r>
          </a:p>
          <a:p>
            <a:pPr marL="342900" indent="-342900">
              <a:lnSpc>
                <a:spcPct val="120000"/>
              </a:lnSpc>
              <a:spcAft>
                <a:spcPts val="0"/>
              </a:spcAft>
              <a:buFont typeface="Arial"/>
              <a:buChar char="•"/>
            </a:pPr>
            <a:r>
              <a:rPr lang="en-US" sz="2000" dirty="0" smtClean="0">
                <a:solidFill>
                  <a:srgbClr val="FFFFFF"/>
                </a:solidFill>
              </a:rPr>
              <a:t>HIV </a:t>
            </a:r>
            <a:r>
              <a:rPr lang="en-US" sz="2000" dirty="0">
                <a:solidFill>
                  <a:srgbClr val="FFFFFF"/>
                </a:solidFill>
              </a:rPr>
              <a:t>doesn’t cause cancer but enables cancer </a:t>
            </a:r>
            <a:r>
              <a:rPr lang="en-US" sz="2000" dirty="0" smtClean="0">
                <a:solidFill>
                  <a:srgbClr val="FFFFFF"/>
                </a:solidFill>
              </a:rPr>
              <a:t>formation.</a:t>
            </a:r>
          </a:p>
          <a:p>
            <a:pPr marL="342900" indent="-342900">
              <a:lnSpc>
                <a:spcPct val="120000"/>
              </a:lnSpc>
              <a:spcAft>
                <a:spcPts val="0"/>
              </a:spcAft>
              <a:buFont typeface="Arial"/>
              <a:buChar char="•"/>
            </a:pPr>
            <a:r>
              <a:rPr lang="en-US" sz="2000" dirty="0" smtClean="0">
                <a:solidFill>
                  <a:srgbClr val="FFFFFF"/>
                </a:solidFill>
              </a:rPr>
              <a:t>Individuals </a:t>
            </a:r>
            <a:r>
              <a:rPr lang="en-US" sz="2000" dirty="0">
                <a:solidFill>
                  <a:srgbClr val="FFFFFF"/>
                </a:solidFill>
              </a:rPr>
              <a:t>with HIV infection are at greater risk of cancers such as lymphoma or Kaposi’s </a:t>
            </a:r>
            <a:r>
              <a:rPr lang="en-US" sz="2000" dirty="0" smtClean="0">
                <a:solidFill>
                  <a:srgbClr val="FFFFFF"/>
                </a:solidFill>
              </a:rPr>
              <a:t>sarcoma</a:t>
            </a:r>
            <a:endParaRPr lang="en-US" sz="2000" dirty="0">
              <a:solidFill>
                <a:srgbClr val="FFFF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14</a:t>
            </a:fld>
            <a:endParaRPr lang="en-US"/>
          </a:p>
        </p:txBody>
      </p:sp>
    </p:spTree>
    <p:extLst>
      <p:ext uri="{BB962C8B-B14F-4D97-AF65-F5344CB8AC3E}">
        <p14:creationId xmlns:p14="http://schemas.microsoft.com/office/powerpoint/2010/main" val="691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18" dur="500"/>
                                        <p:tgtEl>
                                          <p:spTgt spid="3">
                                            <p:txEl>
                                              <p:pRg st="2" end="2"/>
                                            </p:txEl>
                                          </p:spTgt>
                                        </p:tgtEl>
                                      </p:cBhvr>
                                    </p:animEffect>
                                  </p:childTnLst>
                                </p:cTn>
                              </p:par>
                            </p:childTnLst>
                          </p:cTn>
                        </p:par>
                        <p:par>
                          <p:cTn id="19" fill="hold">
                            <p:stCondLst>
                              <p:cond delay="500"/>
                            </p:stCondLst>
                            <p:childTnLst>
                              <p:par>
                                <p:cTn id="20" presetID="1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3" dur="500"/>
                                        <p:tgtEl>
                                          <p:spTgt spid="3">
                                            <p:txEl>
                                              <p:pRg st="3" end="3"/>
                                            </p:txEl>
                                          </p:spTgt>
                                        </p:tgtEl>
                                      </p:cBhvr>
                                    </p:animEffect>
                                  </p:childTnLst>
                                </p:cTn>
                              </p:par>
                            </p:childTnLst>
                          </p:cTn>
                        </p:par>
                        <p:par>
                          <p:cTn id="24" fill="hold">
                            <p:stCondLst>
                              <p:cond delay="1000"/>
                            </p:stCondLst>
                            <p:childTnLst>
                              <p:par>
                                <p:cTn id="25" presetID="12" presetClass="entr" presetSubtype="2" fill="hold" grpId="0"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9538" y="1365316"/>
            <a:ext cx="4857261" cy="4621702"/>
          </a:xfrm>
        </p:spPr>
        <p:txBody>
          <a:bodyPr lIns="0" rIns="0">
            <a:noAutofit/>
          </a:bodyPr>
          <a:lstStyle/>
          <a:p>
            <a:pPr>
              <a:lnSpc>
                <a:spcPct val="100000"/>
              </a:lnSpc>
              <a:spcAft>
                <a:spcPts val="800"/>
              </a:spcAft>
            </a:pPr>
            <a:r>
              <a:rPr lang="en-US" sz="2000" b="1" dirty="0" smtClean="0"/>
              <a:t>Hormones</a:t>
            </a:r>
          </a:p>
          <a:p>
            <a:pPr lvl="1">
              <a:lnSpc>
                <a:spcPct val="100000"/>
              </a:lnSpc>
              <a:spcAft>
                <a:spcPts val="800"/>
              </a:spcAft>
            </a:pPr>
            <a:r>
              <a:rPr lang="en-US" sz="2000" dirty="0" smtClean="0"/>
              <a:t>Doctors </a:t>
            </a:r>
            <a:r>
              <a:rPr lang="en-US" sz="2000" dirty="0"/>
              <a:t>may prescribe hormones (estrogen, or estrogen plus progestin) to women undergoing </a:t>
            </a:r>
            <a:r>
              <a:rPr lang="en-US" sz="2000" dirty="0" smtClean="0"/>
              <a:t>menopause</a:t>
            </a:r>
          </a:p>
          <a:p>
            <a:pPr lvl="1">
              <a:lnSpc>
                <a:spcPct val="100000"/>
              </a:lnSpc>
              <a:spcAft>
                <a:spcPts val="800"/>
              </a:spcAft>
            </a:pPr>
            <a:endParaRPr lang="en-US" sz="2000" dirty="0" smtClean="0"/>
          </a:p>
          <a:p>
            <a:pPr lvl="1">
              <a:lnSpc>
                <a:spcPct val="100000"/>
              </a:lnSpc>
              <a:spcAft>
                <a:spcPts val="800"/>
              </a:spcAft>
            </a:pPr>
            <a:r>
              <a:rPr lang="en-US" sz="2000" dirty="0" smtClean="0"/>
              <a:t>Hormones </a:t>
            </a:r>
            <a:r>
              <a:rPr lang="en-US" sz="2000" dirty="0"/>
              <a:t>can relieve problems such as hot flashes, vaginal dryness, and thinning </a:t>
            </a:r>
            <a:r>
              <a:rPr lang="en-US" sz="2000" dirty="0" smtClean="0"/>
              <a:t>bones</a:t>
            </a:r>
          </a:p>
          <a:p>
            <a:pPr lvl="1">
              <a:lnSpc>
                <a:spcPct val="100000"/>
              </a:lnSpc>
              <a:spcAft>
                <a:spcPts val="800"/>
              </a:spcAft>
            </a:pPr>
            <a:endParaRPr lang="en-US" sz="2000" dirty="0" smtClean="0"/>
          </a:p>
          <a:p>
            <a:pPr lvl="1">
              <a:lnSpc>
                <a:spcPct val="100000"/>
              </a:lnSpc>
              <a:spcAft>
                <a:spcPts val="800"/>
              </a:spcAft>
            </a:pPr>
            <a:r>
              <a:rPr lang="en-US" sz="2000" dirty="0" smtClean="0"/>
              <a:t>However</a:t>
            </a:r>
            <a:r>
              <a:rPr lang="en-US" sz="2000" dirty="0"/>
              <a:t>, menopausal hormone therapy can cause serious </a:t>
            </a:r>
            <a:r>
              <a:rPr lang="en-US" sz="2000" dirty="0" smtClean="0"/>
              <a:t>side effects</a:t>
            </a:r>
          </a:p>
          <a:p>
            <a:pPr lvl="1">
              <a:lnSpc>
                <a:spcPct val="100000"/>
              </a:lnSpc>
              <a:spcAft>
                <a:spcPts val="800"/>
              </a:spcAft>
            </a:pPr>
            <a:endParaRPr lang="en-US" sz="2000" dirty="0"/>
          </a:p>
          <a:p>
            <a:pPr lvl="2">
              <a:lnSpc>
                <a:spcPct val="100000"/>
              </a:lnSpc>
              <a:spcAft>
                <a:spcPts val="800"/>
              </a:spcAft>
            </a:pPr>
            <a:r>
              <a:rPr lang="en-US" sz="2000" dirty="0"/>
              <a:t>May increase the risk of </a:t>
            </a:r>
            <a:r>
              <a:rPr lang="en-US" sz="2000" dirty="0" smtClean="0"/>
              <a:t>breast cancer</a:t>
            </a: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15</a:t>
            </a:fld>
            <a:endParaRPr lang="en-US"/>
          </a:p>
        </p:txBody>
      </p:sp>
    </p:spTree>
    <p:extLst>
      <p:ext uri="{BB962C8B-B14F-4D97-AF65-F5344CB8AC3E}">
        <p14:creationId xmlns:p14="http://schemas.microsoft.com/office/powerpoint/2010/main" val="25490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3791" y="1268093"/>
            <a:ext cx="7932327" cy="4964082"/>
          </a:xfrm>
        </p:spPr>
        <p:txBody>
          <a:bodyPr>
            <a:noAutofit/>
          </a:bodyPr>
          <a:lstStyle/>
          <a:p>
            <a:pPr>
              <a:lnSpc>
                <a:spcPct val="100000"/>
              </a:lnSpc>
              <a:spcAft>
                <a:spcPts val="800"/>
              </a:spcAft>
            </a:pPr>
            <a:r>
              <a:rPr lang="en-US" sz="2000" b="1" dirty="0" smtClean="0">
                <a:solidFill>
                  <a:srgbClr val="FFFFFF"/>
                </a:solidFill>
              </a:rPr>
              <a:t>Alcohol Use</a:t>
            </a:r>
          </a:p>
          <a:p>
            <a:pPr lvl="1">
              <a:lnSpc>
                <a:spcPct val="100000"/>
              </a:lnSpc>
              <a:spcAft>
                <a:spcPts val="800"/>
              </a:spcAft>
            </a:pPr>
            <a:r>
              <a:rPr lang="en-US" sz="2000" dirty="0" smtClean="0">
                <a:solidFill>
                  <a:srgbClr val="FFFFFF"/>
                </a:solidFill>
              </a:rPr>
              <a:t>Having </a:t>
            </a:r>
            <a:r>
              <a:rPr lang="en-US" sz="2000" dirty="0">
                <a:solidFill>
                  <a:srgbClr val="FFFFFF"/>
                </a:solidFill>
              </a:rPr>
              <a:t>more than 2 drinks per day for many years may increase the chance of developing cancers of the mouth, throat, esophagus, larynx, liver, and </a:t>
            </a:r>
            <a:r>
              <a:rPr lang="en-US" sz="2000" dirty="0" smtClean="0">
                <a:solidFill>
                  <a:srgbClr val="FFFFFF"/>
                </a:solidFill>
              </a:rPr>
              <a:t>breast</a:t>
            </a:r>
          </a:p>
          <a:p>
            <a:pPr lvl="1">
              <a:lnSpc>
                <a:spcPct val="100000"/>
              </a:lnSpc>
              <a:spcAft>
                <a:spcPts val="800"/>
              </a:spcAft>
            </a:pPr>
            <a:endParaRPr lang="en-US" sz="800" dirty="0" smtClean="0">
              <a:solidFill>
                <a:srgbClr val="FFFFFF"/>
              </a:solidFill>
            </a:endParaRPr>
          </a:p>
          <a:p>
            <a:pPr lvl="1">
              <a:lnSpc>
                <a:spcPct val="100000"/>
              </a:lnSpc>
              <a:spcAft>
                <a:spcPts val="800"/>
              </a:spcAft>
            </a:pPr>
            <a:r>
              <a:rPr lang="en-US" sz="2000" dirty="0" smtClean="0">
                <a:solidFill>
                  <a:srgbClr val="FFFFFF"/>
                </a:solidFill>
              </a:rPr>
              <a:t>Risk </a:t>
            </a:r>
            <a:r>
              <a:rPr lang="en-US" sz="2000" dirty="0">
                <a:solidFill>
                  <a:srgbClr val="FFFFFF"/>
                </a:solidFill>
              </a:rPr>
              <a:t>increases with the amount of alcohol a person </a:t>
            </a:r>
            <a:r>
              <a:rPr lang="en-US" sz="2000" dirty="0" smtClean="0">
                <a:solidFill>
                  <a:srgbClr val="FFFFFF"/>
                </a:solidFill>
              </a:rPr>
              <a:t>drinks</a:t>
            </a:r>
          </a:p>
          <a:p>
            <a:pPr lvl="1">
              <a:lnSpc>
                <a:spcPct val="100000"/>
              </a:lnSpc>
              <a:spcAft>
                <a:spcPts val="800"/>
              </a:spcAft>
            </a:pPr>
            <a:endParaRPr lang="en-US" sz="800" dirty="0" smtClean="0">
              <a:solidFill>
                <a:srgbClr val="FFFFFF"/>
              </a:solidFill>
            </a:endParaRPr>
          </a:p>
          <a:p>
            <a:pPr lvl="1">
              <a:lnSpc>
                <a:spcPct val="100000"/>
              </a:lnSpc>
              <a:spcAft>
                <a:spcPts val="800"/>
              </a:spcAft>
            </a:pPr>
            <a:r>
              <a:rPr lang="en-US" sz="2000" dirty="0" smtClean="0">
                <a:solidFill>
                  <a:srgbClr val="FFFFFF"/>
                </a:solidFill>
              </a:rPr>
              <a:t>Risk </a:t>
            </a:r>
            <a:r>
              <a:rPr lang="en-US" sz="2000" dirty="0">
                <a:solidFill>
                  <a:srgbClr val="FFFFFF"/>
                </a:solidFill>
              </a:rPr>
              <a:t>increases for drinkers who also use </a:t>
            </a:r>
            <a:r>
              <a:rPr lang="en-US" sz="2000" dirty="0" smtClean="0">
                <a:solidFill>
                  <a:srgbClr val="FFFFFF"/>
                </a:solidFill>
              </a:rPr>
              <a:t>tobacco</a:t>
            </a:r>
          </a:p>
          <a:p>
            <a:pPr lvl="1">
              <a:lnSpc>
                <a:spcPct val="100000"/>
              </a:lnSpc>
              <a:spcAft>
                <a:spcPts val="800"/>
              </a:spcAft>
            </a:pPr>
            <a:endParaRPr lang="en-US" sz="800" dirty="0" smtClean="0">
              <a:solidFill>
                <a:srgbClr val="FFFFFF"/>
              </a:solidFill>
            </a:endParaRPr>
          </a:p>
          <a:p>
            <a:pPr lvl="1">
              <a:lnSpc>
                <a:spcPct val="100000"/>
              </a:lnSpc>
              <a:spcAft>
                <a:spcPts val="800"/>
              </a:spcAft>
            </a:pPr>
            <a:r>
              <a:rPr lang="en-US" sz="2000" dirty="0" smtClean="0">
                <a:solidFill>
                  <a:srgbClr val="FFFFFF"/>
                </a:solidFill>
              </a:rPr>
              <a:t>Doctors </a:t>
            </a:r>
            <a:r>
              <a:rPr lang="en-US" sz="2000" dirty="0">
                <a:solidFill>
                  <a:srgbClr val="FFFFFF"/>
                </a:solidFill>
              </a:rPr>
              <a:t>counsel drinkers to consume alcohol in </a:t>
            </a:r>
            <a:r>
              <a:rPr lang="en-US" sz="2000" dirty="0" smtClean="0">
                <a:solidFill>
                  <a:srgbClr val="FFFFFF"/>
                </a:solidFill>
              </a:rPr>
              <a:t>moderation</a:t>
            </a:r>
          </a:p>
          <a:p>
            <a:pPr lvl="1">
              <a:lnSpc>
                <a:spcPct val="100000"/>
              </a:lnSpc>
              <a:spcAft>
                <a:spcPts val="800"/>
              </a:spcAft>
            </a:pPr>
            <a:endParaRPr lang="en-US" sz="800" dirty="0" smtClean="0">
              <a:solidFill>
                <a:srgbClr val="FFFFFF"/>
              </a:solidFill>
            </a:endParaRPr>
          </a:p>
          <a:p>
            <a:pPr lvl="2">
              <a:lnSpc>
                <a:spcPct val="100000"/>
              </a:lnSpc>
              <a:spcAft>
                <a:spcPts val="800"/>
              </a:spcAft>
            </a:pPr>
            <a:r>
              <a:rPr lang="en-US" sz="2000" dirty="0" smtClean="0">
                <a:solidFill>
                  <a:srgbClr val="FFFFFF"/>
                </a:solidFill>
              </a:rPr>
              <a:t>No </a:t>
            </a:r>
            <a:r>
              <a:rPr lang="en-US" sz="2000" dirty="0">
                <a:solidFill>
                  <a:srgbClr val="FFFFFF"/>
                </a:solidFill>
              </a:rPr>
              <a:t>more than one drink per day for </a:t>
            </a:r>
            <a:r>
              <a:rPr lang="en-US" sz="2000" dirty="0" smtClean="0">
                <a:solidFill>
                  <a:srgbClr val="FFFFFF"/>
                </a:solidFill>
              </a:rPr>
              <a:t>women</a:t>
            </a:r>
          </a:p>
          <a:p>
            <a:pPr lvl="2">
              <a:lnSpc>
                <a:spcPct val="100000"/>
              </a:lnSpc>
              <a:spcAft>
                <a:spcPts val="800"/>
              </a:spcAft>
            </a:pPr>
            <a:endParaRPr lang="en-US" sz="800" dirty="0" smtClean="0">
              <a:solidFill>
                <a:srgbClr val="FFFFFF"/>
              </a:solidFill>
            </a:endParaRPr>
          </a:p>
          <a:p>
            <a:pPr lvl="2">
              <a:lnSpc>
                <a:spcPct val="100000"/>
              </a:lnSpc>
              <a:spcAft>
                <a:spcPts val="800"/>
              </a:spcAft>
            </a:pPr>
            <a:r>
              <a:rPr lang="en-US" sz="2000" dirty="0" smtClean="0">
                <a:solidFill>
                  <a:srgbClr val="FFFFFF"/>
                </a:solidFill>
              </a:rPr>
              <a:t>No </a:t>
            </a:r>
            <a:r>
              <a:rPr lang="en-US" sz="2000" dirty="0">
                <a:solidFill>
                  <a:srgbClr val="FFFFFF"/>
                </a:solidFill>
              </a:rPr>
              <a:t>more than two drinks per day for </a:t>
            </a:r>
            <a:r>
              <a:rPr lang="en-US" sz="2000" dirty="0" smtClean="0">
                <a:solidFill>
                  <a:srgbClr val="FFFFFF"/>
                </a:solidFill>
              </a:rPr>
              <a:t>men</a:t>
            </a:r>
            <a:endParaRPr lang="en-US" sz="2000" dirty="0">
              <a:solidFill>
                <a:srgbClr val="FFFF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16</a:t>
            </a:fld>
            <a:endParaRPr lang="en-US"/>
          </a:p>
        </p:txBody>
      </p:sp>
    </p:spTree>
    <p:extLst>
      <p:ext uri="{BB962C8B-B14F-4D97-AF65-F5344CB8AC3E}">
        <p14:creationId xmlns:p14="http://schemas.microsoft.com/office/powerpoint/2010/main" val="37706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8536" y="1801090"/>
            <a:ext cx="4508264" cy="4325073"/>
          </a:xfrm>
        </p:spPr>
        <p:txBody>
          <a:bodyPr anchor="t">
            <a:normAutofit/>
          </a:bodyPr>
          <a:lstStyle/>
          <a:p>
            <a:r>
              <a:rPr lang="en-US" sz="2000" b="1" dirty="0" smtClean="0"/>
              <a:t>Diet</a:t>
            </a:r>
          </a:p>
          <a:p>
            <a:pPr lvl="1">
              <a:lnSpc>
                <a:spcPct val="90000"/>
              </a:lnSpc>
            </a:pPr>
            <a:r>
              <a:rPr lang="en-US" sz="2000" dirty="0"/>
              <a:t>A healthy diet includes foods high in fiber, vitamins and </a:t>
            </a:r>
            <a:r>
              <a:rPr lang="en-US" sz="2000" dirty="0" smtClean="0"/>
              <a:t>minerals</a:t>
            </a:r>
          </a:p>
          <a:p>
            <a:pPr lvl="1">
              <a:lnSpc>
                <a:spcPct val="90000"/>
              </a:lnSpc>
            </a:pPr>
            <a:endParaRPr lang="en-US" sz="800" dirty="0"/>
          </a:p>
          <a:p>
            <a:pPr lvl="2">
              <a:lnSpc>
                <a:spcPct val="90000"/>
              </a:lnSpc>
            </a:pPr>
            <a:r>
              <a:rPr lang="en-US" sz="2000" dirty="0"/>
              <a:t>Whole-grain breads and cereals, 5 to 9 servings of fruits and </a:t>
            </a:r>
            <a:r>
              <a:rPr lang="en-US" sz="2000" dirty="0" smtClean="0"/>
              <a:t>vegetables</a:t>
            </a:r>
          </a:p>
          <a:p>
            <a:pPr lvl="2">
              <a:lnSpc>
                <a:spcPct val="90000"/>
              </a:lnSpc>
            </a:pPr>
            <a:endParaRPr lang="en-US" sz="800" dirty="0"/>
          </a:p>
          <a:p>
            <a:pPr lvl="2">
              <a:lnSpc>
                <a:spcPct val="90000"/>
              </a:lnSpc>
            </a:pPr>
            <a:r>
              <a:rPr lang="en-US" sz="2000" dirty="0"/>
              <a:t>Limit fatty foods such as butter, whole milk, fried food, red </a:t>
            </a:r>
            <a:r>
              <a:rPr lang="en-US" sz="2000" dirty="0" smtClean="0"/>
              <a:t>meat</a:t>
            </a: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17</a:t>
            </a:fld>
            <a:endParaRPr lang="en-US"/>
          </a:p>
        </p:txBody>
      </p:sp>
    </p:spTree>
    <p:extLst>
      <p:ext uri="{BB962C8B-B14F-4D97-AF65-F5344CB8AC3E}">
        <p14:creationId xmlns:p14="http://schemas.microsoft.com/office/powerpoint/2010/main" val="245809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8982" y="1789545"/>
            <a:ext cx="4546690" cy="4336618"/>
          </a:xfrm>
        </p:spPr>
        <p:txBody>
          <a:bodyPr>
            <a:noAutofit/>
          </a:bodyPr>
          <a:lstStyle/>
          <a:p>
            <a:pPr>
              <a:spcAft>
                <a:spcPts val="800"/>
              </a:spcAft>
            </a:pPr>
            <a:r>
              <a:rPr lang="en-US" sz="2000" b="1" dirty="0" smtClean="0"/>
              <a:t>Exercise</a:t>
            </a:r>
          </a:p>
          <a:p>
            <a:pPr lvl="1">
              <a:lnSpc>
                <a:spcPct val="100000"/>
              </a:lnSpc>
              <a:spcAft>
                <a:spcPts val="800"/>
              </a:spcAft>
            </a:pPr>
            <a:r>
              <a:rPr lang="en-US" sz="2000" dirty="0" smtClean="0"/>
              <a:t>Be </a:t>
            </a:r>
            <a:r>
              <a:rPr lang="en-US" sz="2000" dirty="0"/>
              <a:t>active and maintain a healthy body </a:t>
            </a:r>
            <a:r>
              <a:rPr lang="en-US" sz="2000" dirty="0" smtClean="0"/>
              <a:t>weight</a:t>
            </a:r>
          </a:p>
          <a:p>
            <a:pPr lvl="1">
              <a:lnSpc>
                <a:spcPct val="100000"/>
              </a:lnSpc>
              <a:spcAft>
                <a:spcPts val="800"/>
              </a:spcAft>
            </a:pPr>
            <a:endParaRPr lang="en-US" sz="2000" dirty="0"/>
          </a:p>
          <a:p>
            <a:pPr lvl="2">
              <a:lnSpc>
                <a:spcPct val="100000"/>
              </a:lnSpc>
              <a:spcAft>
                <a:spcPts val="800"/>
              </a:spcAft>
            </a:pPr>
            <a:r>
              <a:rPr lang="en-US" sz="2000" dirty="0"/>
              <a:t>Children and adolescents should do 60 minutes (1 hour) or more of physical activity each </a:t>
            </a:r>
            <a:r>
              <a:rPr lang="en-US" sz="2000" dirty="0" smtClean="0"/>
              <a:t>day</a:t>
            </a:r>
          </a:p>
          <a:p>
            <a:pPr lvl="2">
              <a:lnSpc>
                <a:spcPct val="100000"/>
              </a:lnSpc>
              <a:spcAft>
                <a:spcPts val="800"/>
              </a:spcAft>
            </a:pPr>
            <a:endParaRPr lang="en-US" sz="2000" dirty="0"/>
          </a:p>
          <a:p>
            <a:pPr lvl="2">
              <a:spcAft>
                <a:spcPts val="800"/>
              </a:spcAft>
            </a:pPr>
            <a:r>
              <a:rPr lang="en-US" sz="2000" dirty="0"/>
              <a:t>Adults should have moderate physical activity (such as brisk walking) for at least 30 minutes on 5 or more days per </a:t>
            </a:r>
            <a:r>
              <a:rPr lang="en-US" sz="2000" dirty="0" smtClean="0"/>
              <a:t>week</a:t>
            </a:r>
            <a:endParaRPr lang="en-US" sz="2000" dirty="0"/>
          </a:p>
          <a:p>
            <a:pPr lvl="1" indent="0">
              <a:spcAft>
                <a:spcPts val="800"/>
              </a:spcAft>
              <a:buNone/>
            </a:pPr>
            <a:endParaRPr lang="en-US" sz="2000" dirty="0" smtClean="0">
              <a:solidFill>
                <a:srgbClr val="3366FF"/>
              </a:solidFill>
            </a:endParaRPr>
          </a:p>
          <a:p>
            <a:pPr lvl="1" indent="0">
              <a:spcAft>
                <a:spcPts val="800"/>
              </a:spcAft>
              <a:buNone/>
            </a:pPr>
            <a:endParaRPr lang="en-US" sz="2000" dirty="0">
              <a:solidFill>
                <a:srgbClr val="3366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18</a:t>
            </a:fld>
            <a:endParaRPr lang="en-US"/>
          </a:p>
        </p:txBody>
      </p:sp>
    </p:spTree>
    <p:extLst>
      <p:ext uri="{BB962C8B-B14F-4D97-AF65-F5344CB8AC3E}">
        <p14:creationId xmlns:p14="http://schemas.microsoft.com/office/powerpoint/2010/main" val="277558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0638" y="1361938"/>
            <a:ext cx="8044142" cy="4703900"/>
          </a:xfrm>
        </p:spPr>
        <p:txBody>
          <a:bodyPr>
            <a:noAutofit/>
          </a:bodyPr>
          <a:lstStyle/>
          <a:p>
            <a:pPr marL="0" indent="0">
              <a:spcBef>
                <a:spcPts val="600"/>
              </a:spcBef>
              <a:buNone/>
            </a:pPr>
            <a:r>
              <a:rPr lang="en-US" sz="2000" dirty="0" smtClean="0">
                <a:solidFill>
                  <a:srgbClr val="FFFFFF"/>
                </a:solidFill>
              </a:rPr>
              <a:t>Upon completion of this lesson, you will be able to:</a:t>
            </a:r>
          </a:p>
          <a:p>
            <a:pPr marL="457200" indent="-457200">
              <a:spcBef>
                <a:spcPts val="600"/>
              </a:spcBef>
              <a:buFont typeface="+mj-lt"/>
              <a:buAutoNum type="arabicPeriod"/>
            </a:pPr>
            <a:r>
              <a:rPr lang="en-US" sz="2000" dirty="0" smtClean="0">
                <a:solidFill>
                  <a:srgbClr val="FFFFFF"/>
                </a:solidFill>
              </a:rPr>
              <a:t>Identify </a:t>
            </a:r>
            <a:r>
              <a:rPr lang="en-US" sz="2000" dirty="0">
                <a:solidFill>
                  <a:srgbClr val="FFFFFF"/>
                </a:solidFill>
              </a:rPr>
              <a:t>common risk factors for </a:t>
            </a:r>
            <a:r>
              <a:rPr lang="en-US" sz="2000" dirty="0" smtClean="0">
                <a:solidFill>
                  <a:srgbClr val="FFFFFF"/>
                </a:solidFill>
              </a:rPr>
              <a:t>cancer</a:t>
            </a:r>
            <a:endParaRPr lang="en-US" sz="2000" dirty="0">
              <a:solidFill>
                <a:srgbClr val="FFFFFF"/>
              </a:solidFill>
            </a:endParaRPr>
          </a:p>
          <a:p>
            <a:pPr marL="457200" indent="-457200">
              <a:spcBef>
                <a:spcPts val="600"/>
              </a:spcBef>
              <a:buFont typeface="+mj-lt"/>
              <a:buAutoNum type="arabicPeriod"/>
            </a:pPr>
            <a:r>
              <a:rPr lang="en-US" sz="2000" dirty="0" smtClean="0">
                <a:solidFill>
                  <a:srgbClr val="FFFFFF"/>
                </a:solidFill>
              </a:rPr>
              <a:t>Discuss </a:t>
            </a:r>
            <a:r>
              <a:rPr lang="en-US" sz="2000" dirty="0">
                <a:solidFill>
                  <a:srgbClr val="FFFFFF"/>
                </a:solidFill>
              </a:rPr>
              <a:t>the risk factors for breast </a:t>
            </a:r>
            <a:r>
              <a:rPr lang="en-US" sz="2000" dirty="0" smtClean="0">
                <a:solidFill>
                  <a:srgbClr val="FFFFFF"/>
                </a:solidFill>
              </a:rPr>
              <a:t>cancer</a:t>
            </a:r>
            <a:endParaRPr lang="en-US" sz="2000" dirty="0">
              <a:solidFill>
                <a:srgbClr val="FFFFFF"/>
              </a:solidFill>
            </a:endParaRPr>
          </a:p>
          <a:p>
            <a:pPr marL="457200" indent="-457200">
              <a:spcBef>
                <a:spcPts val="600"/>
              </a:spcBef>
              <a:buFont typeface="+mj-lt"/>
              <a:buAutoNum type="arabicPeriod"/>
            </a:pPr>
            <a:r>
              <a:rPr lang="en-US" sz="2000" dirty="0" smtClean="0">
                <a:solidFill>
                  <a:srgbClr val="FFFFFF"/>
                </a:solidFill>
              </a:rPr>
              <a:t>Evaluate </a:t>
            </a:r>
            <a:r>
              <a:rPr lang="en-US" sz="2000" dirty="0">
                <a:solidFill>
                  <a:srgbClr val="FFFFFF"/>
                </a:solidFill>
              </a:rPr>
              <a:t>the </a:t>
            </a:r>
            <a:r>
              <a:rPr lang="en-US" sz="2000" dirty="0" smtClean="0">
                <a:solidFill>
                  <a:srgbClr val="FFFFFF"/>
                </a:solidFill>
              </a:rPr>
              <a:t>short- </a:t>
            </a:r>
            <a:r>
              <a:rPr lang="en-US" sz="2000" dirty="0">
                <a:solidFill>
                  <a:srgbClr val="FFFFFF"/>
                </a:solidFill>
              </a:rPr>
              <a:t>and long-</a:t>
            </a:r>
            <a:r>
              <a:rPr lang="en-US" sz="2000" dirty="0" smtClean="0">
                <a:solidFill>
                  <a:srgbClr val="FFFFFF"/>
                </a:solidFill>
              </a:rPr>
              <a:t>term consequences </a:t>
            </a:r>
            <a:r>
              <a:rPr lang="en-US" sz="2000" dirty="0">
                <a:solidFill>
                  <a:srgbClr val="FFFFFF"/>
                </a:solidFill>
              </a:rPr>
              <a:t>of </a:t>
            </a:r>
            <a:br>
              <a:rPr lang="en-US" sz="2000" dirty="0">
                <a:solidFill>
                  <a:srgbClr val="FFFFFF"/>
                </a:solidFill>
              </a:rPr>
            </a:br>
            <a:r>
              <a:rPr lang="en-US" sz="2000" dirty="0" smtClean="0">
                <a:solidFill>
                  <a:srgbClr val="FFFFFF"/>
                </a:solidFill>
              </a:rPr>
              <a:t>health practices</a:t>
            </a:r>
            <a:endParaRPr lang="en-US" sz="2000" dirty="0">
              <a:solidFill>
                <a:srgbClr val="FFFFFF"/>
              </a:solidFill>
            </a:endParaRPr>
          </a:p>
          <a:p>
            <a:pPr marL="457200" indent="-457200">
              <a:spcBef>
                <a:spcPts val="600"/>
              </a:spcBef>
              <a:buFont typeface="+mj-lt"/>
              <a:buAutoNum type="arabicPeriod"/>
            </a:pPr>
            <a:r>
              <a:rPr lang="en-US" sz="2000" dirty="0" smtClean="0">
                <a:solidFill>
                  <a:srgbClr val="FFFFFF"/>
                </a:solidFill>
              </a:rPr>
              <a:t>Predict </a:t>
            </a:r>
            <a:r>
              <a:rPr lang="en-US" sz="2000" dirty="0">
                <a:solidFill>
                  <a:srgbClr val="FFFFFF"/>
                </a:solidFill>
              </a:rPr>
              <a:t>diseases and health conditions </a:t>
            </a:r>
            <a:r>
              <a:rPr lang="en-US" sz="2000" dirty="0" smtClean="0">
                <a:solidFill>
                  <a:srgbClr val="FFFFFF"/>
                </a:solidFill>
              </a:rPr>
              <a:t>that may </a:t>
            </a:r>
            <a:r>
              <a:rPr lang="en-US" sz="2000" dirty="0">
                <a:solidFill>
                  <a:srgbClr val="FFFFFF"/>
                </a:solidFill>
              </a:rPr>
              <a:t>occur </a:t>
            </a:r>
            <a:r>
              <a:rPr lang="en-US" sz="2000" dirty="0" smtClean="0">
                <a:solidFill>
                  <a:srgbClr val="FFFFFF"/>
                </a:solidFill>
              </a:rPr>
              <a:t/>
            </a:r>
            <a:br>
              <a:rPr lang="en-US" sz="2000" dirty="0" smtClean="0">
                <a:solidFill>
                  <a:srgbClr val="FFFFFF"/>
                </a:solidFill>
              </a:rPr>
            </a:br>
            <a:r>
              <a:rPr lang="en-US" sz="2000" dirty="0" smtClean="0">
                <a:solidFill>
                  <a:srgbClr val="FFFFFF"/>
                </a:solidFill>
              </a:rPr>
              <a:t>during </a:t>
            </a:r>
            <a:r>
              <a:rPr lang="en-US" sz="2000" dirty="0">
                <a:solidFill>
                  <a:srgbClr val="FFFFFF"/>
                </a:solidFill>
              </a:rPr>
              <a:t>one’s </a:t>
            </a:r>
            <a:r>
              <a:rPr lang="en-US" sz="2000" dirty="0" smtClean="0">
                <a:solidFill>
                  <a:srgbClr val="FFFFFF"/>
                </a:solidFill>
              </a:rPr>
              <a:t>lifespan</a:t>
            </a:r>
            <a:endParaRPr lang="en-US" sz="2000" dirty="0">
              <a:solidFill>
                <a:srgbClr val="FFFFFF"/>
              </a:solidFill>
            </a:endParaRPr>
          </a:p>
          <a:p>
            <a:pPr marL="457200" indent="-457200">
              <a:spcBef>
                <a:spcPts val="600"/>
              </a:spcBef>
              <a:buFont typeface="+mj-lt"/>
              <a:buAutoNum type="arabicPeriod"/>
            </a:pPr>
            <a:r>
              <a:rPr lang="en-US" sz="2000" dirty="0" smtClean="0">
                <a:solidFill>
                  <a:srgbClr val="FFFFFF"/>
                </a:solidFill>
              </a:rPr>
              <a:t>Develop </a:t>
            </a:r>
            <a:r>
              <a:rPr lang="en-US" sz="2000" dirty="0">
                <a:solidFill>
                  <a:srgbClr val="FFFFFF"/>
                </a:solidFill>
              </a:rPr>
              <a:t>a strategy for reducing cancer </a:t>
            </a:r>
            <a:r>
              <a:rPr lang="en-US" sz="2000" dirty="0" smtClean="0">
                <a:solidFill>
                  <a:srgbClr val="FFFFFF"/>
                </a:solidFill>
              </a:rPr>
              <a:t>risk</a:t>
            </a:r>
            <a:endParaRPr lang="en-US" sz="2000" dirty="0">
              <a:solidFill>
                <a:srgbClr val="FFFFFF"/>
              </a:solidFill>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t>1</a:t>
            </a:fld>
            <a:endParaRPr lang="en-US"/>
          </a:p>
        </p:txBody>
      </p:sp>
    </p:spTree>
    <p:extLst>
      <p:ext uri="{BB962C8B-B14F-4D97-AF65-F5344CB8AC3E}">
        <p14:creationId xmlns:p14="http://schemas.microsoft.com/office/powerpoint/2010/main" val="2057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5988" y="1444624"/>
            <a:ext cx="3900811" cy="4681539"/>
          </a:xfrm>
        </p:spPr>
        <p:txBody>
          <a:bodyPr/>
          <a:lstStyle/>
          <a:p>
            <a:r>
              <a:rPr lang="en-US" sz="2000" b="1" dirty="0" smtClean="0"/>
              <a:t>It’s not contagious</a:t>
            </a:r>
          </a:p>
          <a:p>
            <a:endParaRPr lang="en-US" sz="800" b="1" dirty="0" smtClean="0"/>
          </a:p>
          <a:p>
            <a:r>
              <a:rPr lang="en-US" sz="2000" dirty="0"/>
              <a:t>Cancer is not caused by an </a:t>
            </a:r>
            <a:r>
              <a:rPr lang="en-US" sz="2000" dirty="0" smtClean="0"/>
              <a:t>injury</a:t>
            </a:r>
          </a:p>
          <a:p>
            <a:endParaRPr lang="en-US" sz="800" dirty="0" smtClean="0"/>
          </a:p>
          <a:p>
            <a:r>
              <a:rPr lang="en-US" sz="2000" dirty="0" smtClean="0"/>
              <a:t>Although </a:t>
            </a:r>
            <a:r>
              <a:rPr lang="en-US" sz="2000" dirty="0"/>
              <a:t>being infected with certain viruses or bacteria may increase the risk of some types of cancer, no one </a:t>
            </a:r>
            <a:r>
              <a:rPr lang="en-US" sz="2000" dirty="0" smtClean="0"/>
              <a:t>can</a:t>
            </a:r>
            <a:r>
              <a:rPr lang="en-US" sz="2000" dirty="0">
                <a:latin typeface="Arial"/>
              </a:rPr>
              <a:t> </a:t>
            </a:r>
            <a:r>
              <a:rPr lang="en-US" sz="2000" dirty="0" smtClean="0">
                <a:latin typeface="Arial"/>
              </a:rPr>
              <a:t>“</a:t>
            </a:r>
            <a:r>
              <a:rPr lang="en-US" sz="2000" dirty="0" smtClean="0"/>
              <a:t>catch</a:t>
            </a:r>
            <a:r>
              <a:rPr lang="en-US" sz="2000" dirty="0" smtClean="0">
                <a:latin typeface="Arial"/>
              </a:rPr>
              <a:t>”</a:t>
            </a:r>
            <a:r>
              <a:rPr lang="en-US" sz="2000" dirty="0" smtClean="0"/>
              <a:t> </a:t>
            </a:r>
            <a:r>
              <a:rPr lang="en-US" sz="2000" dirty="0"/>
              <a:t>cancer from another </a:t>
            </a:r>
            <a:r>
              <a:rPr lang="en-US" sz="2000" dirty="0" smtClean="0"/>
              <a:t>person</a:t>
            </a:r>
            <a:endParaRPr lang="en-US" sz="2000" dirty="0"/>
          </a:p>
          <a:p>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19</a:t>
            </a:fld>
            <a:endParaRPr lang="en-US"/>
          </a:p>
        </p:txBody>
      </p:sp>
    </p:spTree>
    <p:extLst>
      <p:ext uri="{BB962C8B-B14F-4D97-AF65-F5344CB8AC3E}">
        <p14:creationId xmlns:p14="http://schemas.microsoft.com/office/powerpoint/2010/main" val="57547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ct val="20000"/>
              </a:spcBef>
              <a:buClr>
                <a:schemeClr val="accent1"/>
              </a:buClr>
              <a:buSzPct val="65000"/>
            </a:pPr>
            <a:r>
              <a:rPr lang="en-US" sz="2000" dirty="0">
                <a:solidFill>
                  <a:srgbClr val="FFFFFF"/>
                </a:solidFill>
              </a:rPr>
              <a:t>Do all risk factors play a role in breast cancer risk?</a:t>
            </a:r>
          </a:p>
        </p:txBody>
      </p:sp>
      <p:sp>
        <p:nvSpPr>
          <p:cNvPr id="2" name="Slide Number Placeholder 1"/>
          <p:cNvSpPr>
            <a:spLocks noGrp="1"/>
          </p:cNvSpPr>
          <p:nvPr>
            <p:ph type="sldNum" sz="quarter" idx="10"/>
          </p:nvPr>
        </p:nvSpPr>
        <p:spPr/>
        <p:txBody>
          <a:bodyPr/>
          <a:lstStyle/>
          <a:p>
            <a:fld id="{CFE4BAC9-6D41-4691-9299-18EF07EF0177}" type="slidenum">
              <a:rPr lang="en-US" smtClean="0"/>
              <a:t>20</a:t>
            </a:fld>
            <a:endParaRPr lang="en-US"/>
          </a:p>
        </p:txBody>
      </p:sp>
    </p:spTree>
    <p:extLst>
      <p:ext uri="{BB962C8B-B14F-4D97-AF65-F5344CB8AC3E}">
        <p14:creationId xmlns:p14="http://schemas.microsoft.com/office/powerpoint/2010/main" val="110460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4429125" y="1762125"/>
            <a:ext cx="4460875" cy="435081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spcBef>
                <a:spcPts val="0"/>
              </a:spcBef>
              <a:spcAft>
                <a:spcPts val="1600"/>
              </a:spcAft>
              <a:buClrTx/>
              <a:buFont typeface="Arial" pitchFamily="34" charset="0"/>
              <a:buNone/>
              <a:defRPr/>
            </a:pPr>
            <a:r>
              <a:rPr lang="en-US" sz="2000" dirty="0">
                <a:solidFill>
                  <a:srgbClr val="FFFFFF"/>
                </a:solidFill>
                <a:latin typeface="Century Gothic"/>
              </a:rPr>
              <a:t>Reflect on your own behaviors and </a:t>
            </a:r>
            <a:r>
              <a:rPr lang="en-US" sz="2000" dirty="0" smtClean="0">
                <a:solidFill>
                  <a:srgbClr val="FFFFFF"/>
                </a:solidFill>
                <a:latin typeface="Century Gothic"/>
              </a:rPr>
              <a:t>develop a </a:t>
            </a:r>
            <a:r>
              <a:rPr lang="en-US" sz="2000" dirty="0">
                <a:solidFill>
                  <a:srgbClr val="FFFFFF"/>
                </a:solidFill>
                <a:latin typeface="Century Gothic"/>
              </a:rPr>
              <a:t>personal risk reduction plan to avoid </a:t>
            </a:r>
            <a:r>
              <a:rPr lang="en-US" sz="2000" dirty="0" smtClean="0">
                <a:solidFill>
                  <a:srgbClr val="FFFFFF"/>
                </a:solidFill>
                <a:latin typeface="Century Gothic"/>
              </a:rPr>
              <a:t>or </a:t>
            </a:r>
            <a:r>
              <a:rPr lang="en-US" sz="2000" dirty="0">
                <a:solidFill>
                  <a:srgbClr val="FFFFFF"/>
                </a:solidFill>
                <a:latin typeface="Century Gothic"/>
              </a:rPr>
              <a:t>reduce cancer risk factors for </a:t>
            </a:r>
            <a:r>
              <a:rPr lang="en-US" sz="2000" dirty="0" smtClean="0">
                <a:solidFill>
                  <a:srgbClr val="FFFFFF"/>
                </a:solidFill>
                <a:latin typeface="Century Gothic"/>
              </a:rPr>
              <a:t>yourself.</a:t>
            </a:r>
          </a:p>
          <a:p>
            <a:pPr marL="0" indent="0" defTabSz="457200">
              <a:spcBef>
                <a:spcPts val="0"/>
              </a:spcBef>
              <a:spcAft>
                <a:spcPts val="1000"/>
              </a:spcAft>
              <a:buClrTx/>
              <a:buFont typeface="Arial" pitchFamily="34" charset="0"/>
              <a:buNone/>
              <a:defRPr/>
            </a:pPr>
            <a:r>
              <a:rPr lang="en-US" sz="2000" dirty="0" smtClean="0">
                <a:solidFill>
                  <a:srgbClr val="FFFFFF"/>
                </a:solidFill>
                <a:latin typeface="Century Gothic"/>
              </a:rPr>
              <a:t>Write </a:t>
            </a:r>
            <a:r>
              <a:rPr lang="en-US" sz="2000" dirty="0">
                <a:solidFill>
                  <a:srgbClr val="FFFFFF"/>
                </a:solidFill>
                <a:latin typeface="Century Gothic"/>
              </a:rPr>
              <a:t>a letter to yourself in the future as an adult. Describe what you are doing now to reduce your risk of cancer, and include what some consequences of behavior could be, as well as predictable diseases or conditions based on certain behaviors. </a:t>
            </a:r>
          </a:p>
          <a:p>
            <a:pPr marL="0" indent="0" defTabSz="457200">
              <a:spcBef>
                <a:spcPts val="0"/>
              </a:spcBef>
              <a:spcAft>
                <a:spcPts val="1000"/>
              </a:spcAft>
              <a:buClrTx/>
              <a:buFont typeface="Arial" pitchFamily="34" charset="0"/>
              <a:buNone/>
              <a:defRPr/>
            </a:pPr>
            <a:endParaRPr lang="en-US" sz="2000" dirty="0">
              <a:solidFill>
                <a:srgbClr val="FFFFFF"/>
              </a:solidFill>
              <a:latin typeface="Century Gothic"/>
            </a:endParaRPr>
          </a:p>
        </p:txBody>
      </p:sp>
      <p:sp>
        <p:nvSpPr>
          <p:cNvPr id="2" name="Slide Number Placeholder 1"/>
          <p:cNvSpPr>
            <a:spLocks noGrp="1"/>
          </p:cNvSpPr>
          <p:nvPr>
            <p:ph type="sldNum" sz="quarter" idx="12"/>
          </p:nvPr>
        </p:nvSpPr>
        <p:spPr/>
        <p:txBody>
          <a:bodyPr/>
          <a:lstStyle/>
          <a:p>
            <a:fld id="{CFE4BAC9-6D41-4691-9299-18EF07EF0177}" type="slidenum">
              <a:rPr lang="en-US" smtClean="0">
                <a:solidFill>
                  <a:srgbClr val="262626">
                    <a:lumMod val="65000"/>
                    <a:lumOff val="35000"/>
                  </a:srgbClr>
                </a:solidFill>
                <a:latin typeface="Century Gothic"/>
              </a:rPr>
              <a:pPr/>
              <a:t>21</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892578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E4BAC9-6D41-4691-9299-18EF07EF0177}" type="slidenum">
              <a:rPr lang="en-US" smtClean="0"/>
              <a:t>22</a:t>
            </a:fld>
            <a:endParaRPr lang="en-US"/>
          </a:p>
        </p:txBody>
      </p:sp>
    </p:spTree>
    <p:extLst>
      <p:ext uri="{BB962C8B-B14F-4D97-AF65-F5344CB8AC3E}">
        <p14:creationId xmlns:p14="http://schemas.microsoft.com/office/powerpoint/2010/main" val="88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E4BAC9-6D41-4691-9299-18EF07EF0177}" type="slidenum">
              <a:rPr lang="en-US" smtClean="0"/>
              <a:t>23</a:t>
            </a:fld>
            <a:endParaRPr lang="en-US"/>
          </a:p>
        </p:txBody>
      </p:sp>
    </p:spTree>
    <p:extLst>
      <p:ext uri="{BB962C8B-B14F-4D97-AF65-F5344CB8AC3E}">
        <p14:creationId xmlns:p14="http://schemas.microsoft.com/office/powerpoint/2010/main" val="26981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17537" y="2174875"/>
            <a:ext cx="8353425" cy="3032126"/>
          </a:xfrm>
          <a:prstGeom prst="rect">
            <a:avLst/>
          </a:prstGeom>
          <a:solidFill>
            <a:schemeClr val="tx1">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4187" y="2057400"/>
            <a:ext cx="8353425" cy="3032126"/>
          </a:xfrm>
          <a:prstGeom prst="rect">
            <a:avLst/>
          </a:prstGeom>
          <a:solidFill>
            <a:srgbClr val="E9E9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lumMod val="75000"/>
                    <a:lumOff val="25000"/>
                  </a:schemeClr>
                </a:solidFill>
              </a:ln>
            </a:endParaRPr>
          </a:p>
        </p:txBody>
      </p:sp>
      <p:sp>
        <p:nvSpPr>
          <p:cNvPr id="8" name="Rectangle 7"/>
          <p:cNvSpPr/>
          <p:nvPr/>
        </p:nvSpPr>
        <p:spPr>
          <a:xfrm>
            <a:off x="349250" y="1908175"/>
            <a:ext cx="8353425" cy="3032126"/>
          </a:xfrm>
          <a:prstGeom prst="rect">
            <a:avLst/>
          </a:prstGeom>
          <a:solidFill>
            <a:srgbClr val="E9E9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lumMod val="75000"/>
                    <a:lumOff val="25000"/>
                  </a:schemeClr>
                </a:solidFill>
              </a:ln>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000" y="1888863"/>
            <a:ext cx="8353425" cy="2829449"/>
          </a:xfrm>
          <a:effectLst>
            <a:outerShdw blurRad="50800" dist="38100" dir="8100000" algn="tr" rotWithShape="0">
              <a:prstClr val="black">
                <a:alpha val="40000"/>
              </a:prstClr>
            </a:outerShdw>
          </a:effectLst>
        </p:spPr>
      </p:pic>
      <p:sp>
        <p:nvSpPr>
          <p:cNvPr id="2" name="Slide Number Placeholder 1"/>
          <p:cNvSpPr>
            <a:spLocks noGrp="1"/>
          </p:cNvSpPr>
          <p:nvPr>
            <p:ph type="sldNum" sz="quarter" idx="12"/>
          </p:nvPr>
        </p:nvSpPr>
        <p:spPr/>
        <p:txBody>
          <a:bodyPr/>
          <a:lstStyle/>
          <a:p>
            <a:fld id="{CFE4BAC9-6D41-4691-9299-18EF07EF0177}" type="slidenum">
              <a:rPr lang="en-US" smtClean="0"/>
              <a:t>24</a:t>
            </a:fld>
            <a:endParaRPr lang="en-US"/>
          </a:p>
        </p:txBody>
      </p:sp>
    </p:spTree>
    <p:extLst>
      <p:ext uri="{BB962C8B-B14F-4D97-AF65-F5344CB8AC3E}">
        <p14:creationId xmlns:p14="http://schemas.microsoft.com/office/powerpoint/2010/main" val="8705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Freeform 5"/>
          <p:cNvSpPr/>
          <p:nvPr/>
        </p:nvSpPr>
        <p:spPr>
          <a:xfrm>
            <a:off x="298100" y="1915865"/>
            <a:ext cx="2178400" cy="2644589"/>
          </a:xfrm>
          <a:custGeom>
            <a:avLst/>
            <a:gdLst>
              <a:gd name="connsiteX0" fmla="*/ 0 w 1666087"/>
              <a:gd name="connsiteY0" fmla="*/ 166609 h 2264837"/>
              <a:gd name="connsiteX1" fmla="*/ 166609 w 1666087"/>
              <a:gd name="connsiteY1" fmla="*/ 0 h 2264837"/>
              <a:gd name="connsiteX2" fmla="*/ 1499478 w 1666087"/>
              <a:gd name="connsiteY2" fmla="*/ 0 h 2264837"/>
              <a:gd name="connsiteX3" fmla="*/ 1666087 w 1666087"/>
              <a:gd name="connsiteY3" fmla="*/ 166609 h 2264837"/>
              <a:gd name="connsiteX4" fmla="*/ 1666087 w 1666087"/>
              <a:gd name="connsiteY4" fmla="*/ 2098228 h 2264837"/>
              <a:gd name="connsiteX5" fmla="*/ 1499478 w 1666087"/>
              <a:gd name="connsiteY5" fmla="*/ 2264837 h 2264837"/>
              <a:gd name="connsiteX6" fmla="*/ 166609 w 1666087"/>
              <a:gd name="connsiteY6" fmla="*/ 2264837 h 2264837"/>
              <a:gd name="connsiteX7" fmla="*/ 0 w 1666087"/>
              <a:gd name="connsiteY7" fmla="*/ 2098228 h 2264837"/>
              <a:gd name="connsiteX8" fmla="*/ 0 w 1666087"/>
              <a:gd name="connsiteY8" fmla="*/ 166609 h 22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87" h="2264837">
                <a:moveTo>
                  <a:pt x="0" y="166609"/>
                </a:moveTo>
                <a:cubicBezTo>
                  <a:pt x="0" y="74593"/>
                  <a:pt x="74593" y="0"/>
                  <a:pt x="166609" y="0"/>
                </a:cubicBezTo>
                <a:lnTo>
                  <a:pt x="1499478" y="0"/>
                </a:lnTo>
                <a:cubicBezTo>
                  <a:pt x="1591494" y="0"/>
                  <a:pt x="1666087" y="74593"/>
                  <a:pt x="1666087" y="166609"/>
                </a:cubicBezTo>
                <a:lnTo>
                  <a:pt x="1666087" y="2098228"/>
                </a:lnTo>
                <a:cubicBezTo>
                  <a:pt x="1666087" y="2190244"/>
                  <a:pt x="1591494" y="2264837"/>
                  <a:pt x="1499478" y="2264837"/>
                </a:cubicBezTo>
                <a:lnTo>
                  <a:pt x="166609" y="2264837"/>
                </a:lnTo>
                <a:cubicBezTo>
                  <a:pt x="74593" y="2264837"/>
                  <a:pt x="0" y="2190244"/>
                  <a:pt x="0" y="2098228"/>
                </a:cubicBezTo>
                <a:lnTo>
                  <a:pt x="0" y="166609"/>
                </a:ln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4518" tIns="94518" rIns="94518" bIns="94518" numCol="1" spcCol="1270" anchor="t" anchorCtr="0">
            <a:noAutofit/>
          </a:bodyPr>
          <a:lstStyle/>
          <a:p>
            <a:pPr lvl="0" algn="l" defTabSz="533400" rtl="0">
              <a:lnSpc>
                <a:spcPct val="100000"/>
              </a:lnSpc>
              <a:spcBef>
                <a:spcPct val="0"/>
              </a:spcBef>
              <a:spcAft>
                <a:spcPts val="600"/>
              </a:spcAft>
            </a:pPr>
            <a:r>
              <a:rPr lang="en-US" sz="1400" b="1" kern="1200" dirty="0" smtClean="0"/>
              <a:t>Being over age 50</a:t>
            </a:r>
            <a:endParaRPr lang="en-US" sz="1400" b="1" kern="1200" dirty="0"/>
          </a:p>
          <a:p>
            <a:pPr marL="146304" lvl="1" indent="-146304" algn="l" defTabSz="400050" rtl="0">
              <a:lnSpc>
                <a:spcPct val="100000"/>
              </a:lnSpc>
              <a:spcBef>
                <a:spcPct val="0"/>
              </a:spcBef>
              <a:spcAft>
                <a:spcPts val="600"/>
              </a:spcAft>
              <a:buChar char="••"/>
            </a:pPr>
            <a:r>
              <a:rPr lang="en-US" sz="1100" kern="1200" dirty="0" smtClean="0"/>
              <a:t>Having a BRCA1 or BRCA2 mutation</a:t>
            </a:r>
            <a:endParaRPr lang="en-US" sz="1100" kern="1200" dirty="0"/>
          </a:p>
          <a:p>
            <a:pPr marL="146304" lvl="1" indent="-146304" algn="l" defTabSz="400050" rtl="0">
              <a:lnSpc>
                <a:spcPct val="100000"/>
              </a:lnSpc>
              <a:spcBef>
                <a:spcPct val="0"/>
              </a:spcBef>
              <a:spcAft>
                <a:spcPts val="600"/>
              </a:spcAft>
              <a:buChar char="••"/>
            </a:pPr>
            <a:r>
              <a:rPr lang="en-US" sz="1100" kern="1200" dirty="0" smtClean="0"/>
              <a:t>Taking hormones, such as estrogen or progesterone</a:t>
            </a:r>
            <a:endParaRPr lang="en-US" sz="1100" kern="1200" dirty="0"/>
          </a:p>
          <a:p>
            <a:pPr marL="146304" lvl="1" indent="-146304" algn="l" defTabSz="400050" rtl="0">
              <a:lnSpc>
                <a:spcPct val="100000"/>
              </a:lnSpc>
              <a:spcBef>
                <a:spcPct val="0"/>
              </a:spcBef>
              <a:spcAft>
                <a:spcPts val="600"/>
              </a:spcAft>
              <a:buChar char="••"/>
            </a:pPr>
            <a:r>
              <a:rPr lang="en-US" sz="1100" kern="1200" dirty="0" smtClean="0"/>
              <a:t>Being overweight or obese</a:t>
            </a:r>
            <a:endParaRPr lang="en-US" sz="1100" kern="1200" dirty="0"/>
          </a:p>
          <a:p>
            <a:pPr marL="146304" lvl="1" indent="-146304" algn="l" defTabSz="400050" rtl="0">
              <a:lnSpc>
                <a:spcPct val="100000"/>
              </a:lnSpc>
              <a:spcBef>
                <a:spcPct val="0"/>
              </a:spcBef>
              <a:spcAft>
                <a:spcPts val="600"/>
              </a:spcAft>
              <a:buChar char="••"/>
            </a:pPr>
            <a:r>
              <a:rPr lang="en-US" sz="1100" kern="1200" dirty="0" smtClean="0"/>
              <a:t>Drinking alcoholic beverages</a:t>
            </a:r>
            <a:endParaRPr lang="en-US" sz="1100" kern="1200" dirty="0"/>
          </a:p>
          <a:p>
            <a:pPr marL="146304" lvl="1" indent="-146304" algn="l" defTabSz="400050" rtl="0">
              <a:lnSpc>
                <a:spcPct val="100000"/>
              </a:lnSpc>
              <a:spcBef>
                <a:spcPct val="0"/>
              </a:spcBef>
              <a:spcAft>
                <a:spcPts val="600"/>
              </a:spcAft>
              <a:buChar char="••"/>
            </a:pPr>
            <a:r>
              <a:rPr lang="en-US" sz="1100" kern="1200" dirty="0" smtClean="0"/>
              <a:t>Not getting adequate exercise</a:t>
            </a:r>
            <a:endParaRPr lang="en-US" sz="1100" dirty="0"/>
          </a:p>
          <a:p>
            <a:pPr marL="146304" lvl="1" indent="-146304" algn="l" defTabSz="400050" rtl="0">
              <a:lnSpc>
                <a:spcPct val="100000"/>
              </a:lnSpc>
              <a:spcBef>
                <a:spcPct val="0"/>
              </a:spcBef>
              <a:spcAft>
                <a:spcPts val="600"/>
              </a:spcAft>
              <a:buChar char="••"/>
            </a:pPr>
            <a:r>
              <a:rPr lang="en-US" sz="1100" dirty="0" smtClean="0"/>
              <a:t>And more</a:t>
            </a:r>
            <a:endParaRPr lang="en-US" sz="1100" kern="1200" dirty="0"/>
          </a:p>
        </p:txBody>
      </p:sp>
      <p:sp>
        <p:nvSpPr>
          <p:cNvPr id="8" name="Freeform 7"/>
          <p:cNvSpPr/>
          <p:nvPr/>
        </p:nvSpPr>
        <p:spPr>
          <a:xfrm>
            <a:off x="2596760" y="3810000"/>
            <a:ext cx="1891555" cy="2438671"/>
          </a:xfrm>
          <a:custGeom>
            <a:avLst/>
            <a:gdLst>
              <a:gd name="connsiteX0" fmla="*/ 0 w 1666087"/>
              <a:gd name="connsiteY0" fmla="*/ 166609 h 2264837"/>
              <a:gd name="connsiteX1" fmla="*/ 166609 w 1666087"/>
              <a:gd name="connsiteY1" fmla="*/ 0 h 2264837"/>
              <a:gd name="connsiteX2" fmla="*/ 1499478 w 1666087"/>
              <a:gd name="connsiteY2" fmla="*/ 0 h 2264837"/>
              <a:gd name="connsiteX3" fmla="*/ 1666087 w 1666087"/>
              <a:gd name="connsiteY3" fmla="*/ 166609 h 2264837"/>
              <a:gd name="connsiteX4" fmla="*/ 1666087 w 1666087"/>
              <a:gd name="connsiteY4" fmla="*/ 2098228 h 2264837"/>
              <a:gd name="connsiteX5" fmla="*/ 1499478 w 1666087"/>
              <a:gd name="connsiteY5" fmla="*/ 2264837 h 2264837"/>
              <a:gd name="connsiteX6" fmla="*/ 166609 w 1666087"/>
              <a:gd name="connsiteY6" fmla="*/ 2264837 h 2264837"/>
              <a:gd name="connsiteX7" fmla="*/ 0 w 1666087"/>
              <a:gd name="connsiteY7" fmla="*/ 2098228 h 2264837"/>
              <a:gd name="connsiteX8" fmla="*/ 0 w 1666087"/>
              <a:gd name="connsiteY8" fmla="*/ 166609 h 22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87" h="2264837">
                <a:moveTo>
                  <a:pt x="0" y="166609"/>
                </a:moveTo>
                <a:cubicBezTo>
                  <a:pt x="0" y="74593"/>
                  <a:pt x="74593" y="0"/>
                  <a:pt x="166609" y="0"/>
                </a:cubicBezTo>
                <a:lnTo>
                  <a:pt x="1499478" y="0"/>
                </a:lnTo>
                <a:cubicBezTo>
                  <a:pt x="1591494" y="0"/>
                  <a:pt x="1666087" y="74593"/>
                  <a:pt x="1666087" y="166609"/>
                </a:cubicBezTo>
                <a:lnTo>
                  <a:pt x="1666087" y="2098228"/>
                </a:lnTo>
                <a:cubicBezTo>
                  <a:pt x="1666087" y="2190244"/>
                  <a:pt x="1591494" y="2264837"/>
                  <a:pt x="1499478" y="2264837"/>
                </a:cubicBezTo>
                <a:lnTo>
                  <a:pt x="166609" y="2264837"/>
                </a:lnTo>
                <a:cubicBezTo>
                  <a:pt x="74593" y="2264837"/>
                  <a:pt x="0" y="2190244"/>
                  <a:pt x="0" y="2098228"/>
                </a:cubicBezTo>
                <a:lnTo>
                  <a:pt x="0" y="166609"/>
                </a:lnTo>
                <a:close/>
              </a:path>
            </a:pathLst>
          </a:cu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518" tIns="94518" rIns="94518" bIns="94518" numCol="1" spcCol="1270" anchor="t" anchorCtr="0">
            <a:noAutofit/>
          </a:bodyPr>
          <a:lstStyle/>
          <a:p>
            <a:pPr lvl="0" algn="l" defTabSz="533400" rtl="0">
              <a:lnSpc>
                <a:spcPct val="100000"/>
              </a:lnSpc>
              <a:spcBef>
                <a:spcPct val="0"/>
              </a:spcBef>
              <a:spcAft>
                <a:spcPts val="600"/>
              </a:spcAft>
            </a:pPr>
            <a:r>
              <a:rPr lang="en-US" sz="1400" b="1" kern="1200" dirty="0" smtClean="0"/>
              <a:t>Lung Cancer</a:t>
            </a:r>
            <a:endParaRPr lang="en-US" sz="1400" b="1" kern="1200" dirty="0"/>
          </a:p>
          <a:p>
            <a:pPr marL="146304" lvl="1" indent="-146304" algn="l" defTabSz="400050" rtl="0">
              <a:lnSpc>
                <a:spcPct val="100000"/>
              </a:lnSpc>
              <a:spcBef>
                <a:spcPct val="0"/>
              </a:spcBef>
              <a:spcAft>
                <a:spcPts val="600"/>
              </a:spcAft>
              <a:buChar char="••"/>
            </a:pPr>
            <a:r>
              <a:rPr lang="en-US" sz="1100" kern="1200" dirty="0" smtClean="0"/>
              <a:t>Smoking </a:t>
            </a:r>
            <a:endParaRPr lang="en-US" sz="1100" kern="1200" dirty="0"/>
          </a:p>
          <a:p>
            <a:pPr marL="146304" lvl="1" indent="-146304" algn="l" defTabSz="400050" rtl="0">
              <a:lnSpc>
                <a:spcPct val="100000"/>
              </a:lnSpc>
              <a:spcBef>
                <a:spcPct val="0"/>
              </a:spcBef>
              <a:spcAft>
                <a:spcPts val="600"/>
              </a:spcAft>
              <a:buChar char="••"/>
            </a:pPr>
            <a:r>
              <a:rPr lang="en-US" sz="1100" kern="1200" dirty="0" smtClean="0"/>
              <a:t>Having a lung disease such as tuberculosis </a:t>
            </a:r>
            <a:endParaRPr lang="en-US" sz="1100" kern="1200" dirty="0"/>
          </a:p>
          <a:p>
            <a:pPr marL="146304" lvl="1" indent="-146304" algn="l" defTabSz="400050" rtl="0">
              <a:lnSpc>
                <a:spcPct val="100000"/>
              </a:lnSpc>
              <a:spcBef>
                <a:spcPct val="0"/>
              </a:spcBef>
              <a:spcAft>
                <a:spcPts val="600"/>
              </a:spcAft>
              <a:buChar char="••"/>
            </a:pPr>
            <a:r>
              <a:rPr lang="en-US" sz="1100" kern="1200" dirty="0" smtClean="0"/>
              <a:t>Having a personal history of lung cancer</a:t>
            </a:r>
            <a:endParaRPr lang="en-US" sz="1100" kern="1200" dirty="0"/>
          </a:p>
          <a:p>
            <a:pPr marL="146304" lvl="1" indent="-146304" algn="l" defTabSz="400050" rtl="0">
              <a:lnSpc>
                <a:spcPct val="100000"/>
              </a:lnSpc>
              <a:spcBef>
                <a:spcPct val="0"/>
              </a:spcBef>
              <a:spcAft>
                <a:spcPts val="600"/>
              </a:spcAft>
              <a:buChar char="••"/>
            </a:pPr>
            <a:r>
              <a:rPr lang="en-US" sz="1100" kern="1200" dirty="0" smtClean="0"/>
              <a:t>Being exposed to environmental tobacco smoke</a:t>
            </a:r>
            <a:endParaRPr lang="en-US" sz="1100" dirty="0"/>
          </a:p>
          <a:p>
            <a:pPr marL="146304" lvl="1" indent="-146304" algn="l" defTabSz="400050" rtl="0">
              <a:lnSpc>
                <a:spcPct val="100000"/>
              </a:lnSpc>
              <a:spcBef>
                <a:spcPct val="0"/>
              </a:spcBef>
              <a:spcAft>
                <a:spcPts val="600"/>
              </a:spcAft>
              <a:buChar char="••"/>
            </a:pPr>
            <a:r>
              <a:rPr lang="en-US" sz="1100" dirty="0" smtClean="0"/>
              <a:t>And more</a:t>
            </a:r>
            <a:endParaRPr lang="en-US" sz="1100" kern="1200" dirty="0" smtClean="0"/>
          </a:p>
        </p:txBody>
      </p:sp>
      <p:sp>
        <p:nvSpPr>
          <p:cNvPr id="10" name="Freeform 9"/>
          <p:cNvSpPr/>
          <p:nvPr/>
        </p:nvSpPr>
        <p:spPr>
          <a:xfrm>
            <a:off x="4608575" y="2045640"/>
            <a:ext cx="2081541" cy="2376269"/>
          </a:xfrm>
          <a:custGeom>
            <a:avLst/>
            <a:gdLst>
              <a:gd name="connsiteX0" fmla="*/ 0 w 1666087"/>
              <a:gd name="connsiteY0" fmla="*/ 166609 h 2264837"/>
              <a:gd name="connsiteX1" fmla="*/ 166609 w 1666087"/>
              <a:gd name="connsiteY1" fmla="*/ 0 h 2264837"/>
              <a:gd name="connsiteX2" fmla="*/ 1499478 w 1666087"/>
              <a:gd name="connsiteY2" fmla="*/ 0 h 2264837"/>
              <a:gd name="connsiteX3" fmla="*/ 1666087 w 1666087"/>
              <a:gd name="connsiteY3" fmla="*/ 166609 h 2264837"/>
              <a:gd name="connsiteX4" fmla="*/ 1666087 w 1666087"/>
              <a:gd name="connsiteY4" fmla="*/ 2098228 h 2264837"/>
              <a:gd name="connsiteX5" fmla="*/ 1499478 w 1666087"/>
              <a:gd name="connsiteY5" fmla="*/ 2264837 h 2264837"/>
              <a:gd name="connsiteX6" fmla="*/ 166609 w 1666087"/>
              <a:gd name="connsiteY6" fmla="*/ 2264837 h 2264837"/>
              <a:gd name="connsiteX7" fmla="*/ 0 w 1666087"/>
              <a:gd name="connsiteY7" fmla="*/ 2098228 h 2264837"/>
              <a:gd name="connsiteX8" fmla="*/ 0 w 1666087"/>
              <a:gd name="connsiteY8" fmla="*/ 166609 h 22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87" h="2264837">
                <a:moveTo>
                  <a:pt x="0" y="166609"/>
                </a:moveTo>
                <a:cubicBezTo>
                  <a:pt x="0" y="74593"/>
                  <a:pt x="74593" y="0"/>
                  <a:pt x="166609" y="0"/>
                </a:cubicBezTo>
                <a:lnTo>
                  <a:pt x="1499478" y="0"/>
                </a:lnTo>
                <a:cubicBezTo>
                  <a:pt x="1591494" y="0"/>
                  <a:pt x="1666087" y="74593"/>
                  <a:pt x="1666087" y="166609"/>
                </a:cubicBezTo>
                <a:lnTo>
                  <a:pt x="1666087" y="2098228"/>
                </a:lnTo>
                <a:cubicBezTo>
                  <a:pt x="1666087" y="2190244"/>
                  <a:pt x="1591494" y="2264837"/>
                  <a:pt x="1499478" y="2264837"/>
                </a:cubicBezTo>
                <a:lnTo>
                  <a:pt x="166609" y="2264837"/>
                </a:lnTo>
                <a:cubicBezTo>
                  <a:pt x="74593" y="2264837"/>
                  <a:pt x="0" y="2190244"/>
                  <a:pt x="0" y="2098228"/>
                </a:cubicBezTo>
                <a:lnTo>
                  <a:pt x="0" y="166609"/>
                </a:lnTo>
                <a:close/>
              </a:path>
            </a:pathLst>
          </a:custGeom>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4518" tIns="94518" rIns="94518" bIns="94518" numCol="1" spcCol="1270" anchor="t" anchorCtr="0">
            <a:noAutofit/>
          </a:bodyPr>
          <a:lstStyle/>
          <a:p>
            <a:pPr lvl="0" algn="l" defTabSz="533400">
              <a:lnSpc>
                <a:spcPct val="100000"/>
              </a:lnSpc>
              <a:spcBef>
                <a:spcPct val="0"/>
              </a:spcBef>
              <a:spcAft>
                <a:spcPts val="600"/>
              </a:spcAft>
            </a:pPr>
            <a:r>
              <a:rPr lang="en-US" sz="1400" b="1" kern="1200" dirty="0" smtClean="0"/>
              <a:t>Prostate Cancer</a:t>
            </a:r>
            <a:endParaRPr lang="en-US" sz="1400" b="1" kern="1200" dirty="0"/>
          </a:p>
          <a:p>
            <a:pPr marL="146304" lvl="1" indent="-146304" algn="l" defTabSz="400050">
              <a:lnSpc>
                <a:spcPct val="100000"/>
              </a:lnSpc>
              <a:spcBef>
                <a:spcPct val="0"/>
              </a:spcBef>
              <a:spcAft>
                <a:spcPts val="600"/>
              </a:spcAft>
              <a:buChar char="••"/>
            </a:pPr>
            <a:r>
              <a:rPr lang="en-US" sz="1100" kern="1200" dirty="0" smtClean="0"/>
              <a:t>Being older (over age 50)</a:t>
            </a:r>
            <a:endParaRPr lang="en-US" sz="1100" kern="1200" dirty="0"/>
          </a:p>
          <a:p>
            <a:pPr marL="146304" lvl="1" indent="-146304" algn="l" defTabSz="400050">
              <a:lnSpc>
                <a:spcPct val="100000"/>
              </a:lnSpc>
              <a:spcBef>
                <a:spcPct val="0"/>
              </a:spcBef>
              <a:spcAft>
                <a:spcPts val="600"/>
              </a:spcAft>
              <a:buChar char="••"/>
            </a:pPr>
            <a:r>
              <a:rPr lang="en-US" sz="1100" kern="1200" dirty="0" smtClean="0"/>
              <a:t>Have a family history of prostate cancer</a:t>
            </a:r>
            <a:endParaRPr lang="en-US" sz="1100" kern="1200" dirty="0"/>
          </a:p>
          <a:p>
            <a:pPr marL="146304" lvl="1" indent="-146304" algn="l" defTabSz="400050">
              <a:lnSpc>
                <a:spcPct val="100000"/>
              </a:lnSpc>
              <a:spcBef>
                <a:spcPct val="0"/>
              </a:spcBef>
              <a:spcAft>
                <a:spcPts val="600"/>
              </a:spcAft>
              <a:buChar char="••"/>
            </a:pPr>
            <a:r>
              <a:rPr lang="en-US" sz="1100" kern="1200" dirty="0" smtClean="0"/>
              <a:t>Eating lots of high-fat foods</a:t>
            </a:r>
            <a:endParaRPr lang="en-US" sz="1100" kern="1200" dirty="0"/>
          </a:p>
          <a:p>
            <a:pPr marL="146304" lvl="1" indent="-146304" algn="l" defTabSz="400050">
              <a:lnSpc>
                <a:spcPct val="100000"/>
              </a:lnSpc>
              <a:spcBef>
                <a:spcPct val="0"/>
              </a:spcBef>
              <a:spcAft>
                <a:spcPts val="600"/>
              </a:spcAft>
              <a:buChar char="••"/>
            </a:pPr>
            <a:r>
              <a:rPr lang="en-US" sz="1100" kern="1200" dirty="0" smtClean="0"/>
              <a:t>Being exposed to testosterone over a long time</a:t>
            </a:r>
            <a:endParaRPr lang="en-US" sz="1100" dirty="0"/>
          </a:p>
          <a:p>
            <a:pPr marL="146304" lvl="1" indent="-146304" algn="l" defTabSz="400050">
              <a:lnSpc>
                <a:spcPct val="100000"/>
              </a:lnSpc>
              <a:spcBef>
                <a:spcPct val="0"/>
              </a:spcBef>
              <a:spcAft>
                <a:spcPts val="600"/>
              </a:spcAft>
              <a:buChar char="••"/>
            </a:pPr>
            <a:r>
              <a:rPr lang="en-US" sz="1100" kern="1200" dirty="0" smtClean="0"/>
              <a:t>And more</a:t>
            </a:r>
          </a:p>
        </p:txBody>
      </p:sp>
      <p:sp>
        <p:nvSpPr>
          <p:cNvPr id="12" name="Freeform 11"/>
          <p:cNvSpPr/>
          <p:nvPr/>
        </p:nvSpPr>
        <p:spPr>
          <a:xfrm>
            <a:off x="6810376" y="3810001"/>
            <a:ext cx="2174874" cy="2413000"/>
          </a:xfrm>
          <a:custGeom>
            <a:avLst/>
            <a:gdLst>
              <a:gd name="connsiteX0" fmla="*/ 0 w 1666087"/>
              <a:gd name="connsiteY0" fmla="*/ 166609 h 2264837"/>
              <a:gd name="connsiteX1" fmla="*/ 166609 w 1666087"/>
              <a:gd name="connsiteY1" fmla="*/ 0 h 2264837"/>
              <a:gd name="connsiteX2" fmla="*/ 1499478 w 1666087"/>
              <a:gd name="connsiteY2" fmla="*/ 0 h 2264837"/>
              <a:gd name="connsiteX3" fmla="*/ 1666087 w 1666087"/>
              <a:gd name="connsiteY3" fmla="*/ 166609 h 2264837"/>
              <a:gd name="connsiteX4" fmla="*/ 1666087 w 1666087"/>
              <a:gd name="connsiteY4" fmla="*/ 2098228 h 2264837"/>
              <a:gd name="connsiteX5" fmla="*/ 1499478 w 1666087"/>
              <a:gd name="connsiteY5" fmla="*/ 2264837 h 2264837"/>
              <a:gd name="connsiteX6" fmla="*/ 166609 w 1666087"/>
              <a:gd name="connsiteY6" fmla="*/ 2264837 h 2264837"/>
              <a:gd name="connsiteX7" fmla="*/ 0 w 1666087"/>
              <a:gd name="connsiteY7" fmla="*/ 2098228 h 2264837"/>
              <a:gd name="connsiteX8" fmla="*/ 0 w 1666087"/>
              <a:gd name="connsiteY8" fmla="*/ 166609 h 22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87" h="2264837">
                <a:moveTo>
                  <a:pt x="0" y="166609"/>
                </a:moveTo>
                <a:cubicBezTo>
                  <a:pt x="0" y="74593"/>
                  <a:pt x="74593" y="0"/>
                  <a:pt x="166609" y="0"/>
                </a:cubicBezTo>
                <a:lnTo>
                  <a:pt x="1499478" y="0"/>
                </a:lnTo>
                <a:cubicBezTo>
                  <a:pt x="1591494" y="0"/>
                  <a:pt x="1666087" y="74593"/>
                  <a:pt x="1666087" y="166609"/>
                </a:cubicBezTo>
                <a:lnTo>
                  <a:pt x="1666087" y="2098228"/>
                </a:lnTo>
                <a:cubicBezTo>
                  <a:pt x="1666087" y="2190244"/>
                  <a:pt x="1591494" y="2264837"/>
                  <a:pt x="1499478" y="2264837"/>
                </a:cubicBezTo>
                <a:lnTo>
                  <a:pt x="166609" y="2264837"/>
                </a:lnTo>
                <a:cubicBezTo>
                  <a:pt x="74593" y="2264837"/>
                  <a:pt x="0" y="2190244"/>
                  <a:pt x="0" y="2098228"/>
                </a:cubicBezTo>
                <a:lnTo>
                  <a:pt x="0" y="166609"/>
                </a:lnTo>
                <a:close/>
              </a:path>
            </a:pathLst>
          </a:custGeom>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4518" tIns="94518" rIns="94518" bIns="94518" numCol="1" spcCol="1270" anchor="t" anchorCtr="0">
            <a:noAutofit/>
          </a:bodyPr>
          <a:lstStyle/>
          <a:p>
            <a:pPr lvl="0" algn="l" defTabSz="533400">
              <a:lnSpc>
                <a:spcPct val="100000"/>
              </a:lnSpc>
              <a:spcBef>
                <a:spcPct val="0"/>
              </a:spcBef>
              <a:spcAft>
                <a:spcPts val="600"/>
              </a:spcAft>
            </a:pPr>
            <a:r>
              <a:rPr lang="en-US" sz="1400" b="1" kern="1200" dirty="0" smtClean="0"/>
              <a:t>Skin Cancer</a:t>
            </a:r>
            <a:endParaRPr lang="en-US" sz="1400" b="1" kern="1200" dirty="0"/>
          </a:p>
          <a:p>
            <a:pPr marL="146304" lvl="1" indent="-146304" algn="l" defTabSz="400050">
              <a:lnSpc>
                <a:spcPct val="100000"/>
              </a:lnSpc>
              <a:spcBef>
                <a:spcPct val="0"/>
              </a:spcBef>
              <a:spcAft>
                <a:spcPts val="600"/>
              </a:spcAft>
              <a:buChar char="••"/>
            </a:pPr>
            <a:r>
              <a:rPr lang="en-US" sz="1100" kern="1200" dirty="0" smtClean="0"/>
              <a:t>Being exposed to ultraviolet radiation (UV) rays</a:t>
            </a:r>
            <a:endParaRPr lang="en-US" sz="1100" kern="1200" dirty="0"/>
          </a:p>
          <a:p>
            <a:pPr marL="146304" lvl="1" indent="-146304" algn="l" defTabSz="400050">
              <a:lnSpc>
                <a:spcPct val="100000"/>
              </a:lnSpc>
              <a:spcBef>
                <a:spcPct val="0"/>
              </a:spcBef>
              <a:spcAft>
                <a:spcPts val="600"/>
              </a:spcAft>
              <a:buChar char="••"/>
            </a:pPr>
            <a:r>
              <a:rPr lang="en-US" sz="1100" kern="1200" dirty="0" smtClean="0"/>
              <a:t>Having a family history of skin cancer</a:t>
            </a:r>
            <a:endParaRPr lang="en-US" sz="1100" kern="1200" dirty="0"/>
          </a:p>
          <a:p>
            <a:pPr marL="146304" lvl="1" indent="-146304" algn="l" defTabSz="400050">
              <a:lnSpc>
                <a:spcPct val="100000"/>
              </a:lnSpc>
              <a:spcBef>
                <a:spcPct val="0"/>
              </a:spcBef>
              <a:spcAft>
                <a:spcPts val="600"/>
              </a:spcAft>
              <a:buChar char="••"/>
            </a:pPr>
            <a:r>
              <a:rPr lang="en-US" sz="1100" kern="1200" dirty="0" smtClean="0"/>
              <a:t>Having a personal history of skin cancer</a:t>
            </a:r>
            <a:endParaRPr lang="en-US" sz="1100" kern="1200" dirty="0"/>
          </a:p>
          <a:p>
            <a:pPr marL="146304" lvl="1" indent="-146304" algn="l" defTabSz="400050">
              <a:lnSpc>
                <a:spcPct val="100000"/>
              </a:lnSpc>
              <a:spcBef>
                <a:spcPct val="0"/>
              </a:spcBef>
              <a:spcAft>
                <a:spcPts val="600"/>
              </a:spcAft>
              <a:buChar char="••"/>
            </a:pPr>
            <a:r>
              <a:rPr lang="en-US" sz="1100" kern="1200" dirty="0" smtClean="0"/>
              <a:t>Being exposed to arsenic</a:t>
            </a:r>
            <a:endParaRPr lang="en-US" sz="1100" dirty="0"/>
          </a:p>
          <a:p>
            <a:pPr marL="146304" lvl="1" indent="-146304" algn="l" defTabSz="400050">
              <a:lnSpc>
                <a:spcPct val="100000"/>
              </a:lnSpc>
              <a:spcBef>
                <a:spcPct val="0"/>
              </a:spcBef>
              <a:spcAft>
                <a:spcPts val="600"/>
              </a:spcAft>
              <a:buChar char="••"/>
            </a:pPr>
            <a:r>
              <a:rPr lang="en-US" sz="1100" kern="1200" dirty="0" smtClean="0"/>
              <a:t>And more</a:t>
            </a:r>
          </a:p>
        </p:txBody>
      </p:sp>
      <p:sp>
        <p:nvSpPr>
          <p:cNvPr id="2" name="Slide Number Placeholder 1"/>
          <p:cNvSpPr>
            <a:spLocks noGrp="1"/>
          </p:cNvSpPr>
          <p:nvPr>
            <p:ph type="sldNum" sz="quarter" idx="12"/>
          </p:nvPr>
        </p:nvSpPr>
        <p:spPr/>
        <p:txBody>
          <a:bodyPr/>
          <a:lstStyle/>
          <a:p>
            <a:fld id="{CFE4BAC9-6D41-4691-9299-18EF07EF0177}" type="slidenum">
              <a:rPr lang="en-US" smtClean="0"/>
              <a:t>25</a:t>
            </a:fld>
            <a:endParaRPr lang="en-US"/>
          </a:p>
        </p:txBody>
      </p:sp>
    </p:spTree>
    <p:extLst>
      <p:ext uri="{BB962C8B-B14F-4D97-AF65-F5344CB8AC3E}">
        <p14:creationId xmlns:p14="http://schemas.microsoft.com/office/powerpoint/2010/main" val="6206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2000"/>
                            </p:stCondLst>
                            <p:childTnLst>
                              <p:par>
                                <p:cTn id="15" presetID="2" presetClass="entr" presetSubtype="4" fill="hold" grpId="0" nodeType="after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12" presetClass="entr" presetSubtype="4"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25372"/>
          <a:stretch/>
        </p:blipFill>
        <p:spPr>
          <a:xfrm>
            <a:off x="1188331" y="1595561"/>
            <a:ext cx="7114293" cy="4702175"/>
          </a:xfrm>
          <a:prstGeom prst="rect">
            <a:avLst/>
          </a:prstGeom>
        </p:spPr>
      </p:pic>
      <p:sp>
        <p:nvSpPr>
          <p:cNvPr id="3" name="Slide Number Placeholder 2"/>
          <p:cNvSpPr>
            <a:spLocks noGrp="1"/>
          </p:cNvSpPr>
          <p:nvPr>
            <p:ph type="sldNum" sz="quarter" idx="12"/>
          </p:nvPr>
        </p:nvSpPr>
        <p:spPr/>
        <p:txBody>
          <a:bodyPr/>
          <a:lstStyle/>
          <a:p>
            <a:fld id="{CFE4BAC9-6D41-4691-9299-18EF07EF0177}" type="slidenum">
              <a:rPr lang="en-US" smtClean="0"/>
              <a:t>26</a:t>
            </a:fld>
            <a:endParaRPr lang="en-US"/>
          </a:p>
        </p:txBody>
      </p:sp>
    </p:spTree>
    <p:extLst>
      <p:ext uri="{BB962C8B-B14F-4D97-AF65-F5344CB8AC3E}">
        <p14:creationId xmlns:p14="http://schemas.microsoft.com/office/powerpoint/2010/main" val="20310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904" y="1760207"/>
            <a:ext cx="6243221" cy="4575159"/>
          </a:xfrm>
          <a:prstGeom prst="rect">
            <a:avLst/>
          </a:prstGeom>
        </p:spPr>
      </p:pic>
      <p:sp>
        <p:nvSpPr>
          <p:cNvPr id="3" name="Slide Number Placeholder 2"/>
          <p:cNvSpPr>
            <a:spLocks noGrp="1"/>
          </p:cNvSpPr>
          <p:nvPr>
            <p:ph type="sldNum" sz="quarter" idx="12"/>
          </p:nvPr>
        </p:nvSpPr>
        <p:spPr/>
        <p:txBody>
          <a:bodyPr/>
          <a:lstStyle/>
          <a:p>
            <a:fld id="{CFE4BAC9-6D41-4691-9299-18EF07EF0177}" type="slidenum">
              <a:rPr lang="en-US" smtClean="0"/>
              <a:t>27</a:t>
            </a:fld>
            <a:endParaRPr lang="en-US"/>
          </a:p>
        </p:txBody>
      </p:sp>
    </p:spTree>
    <p:extLst>
      <p:ext uri="{BB962C8B-B14F-4D97-AF65-F5344CB8AC3E}">
        <p14:creationId xmlns:p14="http://schemas.microsoft.com/office/powerpoint/2010/main" val="38688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694189821"/>
              </p:ext>
            </p:extLst>
          </p:nvPr>
        </p:nvGraphicFramePr>
        <p:xfrm>
          <a:off x="317500" y="1968500"/>
          <a:ext cx="8369300" cy="4157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0"/>
          </p:nvPr>
        </p:nvSpPr>
        <p:spPr/>
        <p:txBody>
          <a:bodyPr/>
          <a:lstStyle/>
          <a:p>
            <a:fld id="{CFE4BAC9-6D41-4691-9299-18EF07EF0177}" type="slidenum">
              <a:rPr lang="en-US" smtClean="0"/>
              <a:t>28</a:t>
            </a:fld>
            <a:endParaRPr lang="en-US"/>
          </a:p>
        </p:txBody>
      </p:sp>
    </p:spTree>
    <p:extLst>
      <p:ext uri="{BB962C8B-B14F-4D97-AF65-F5344CB8AC3E}">
        <p14:creationId xmlns:p14="http://schemas.microsoft.com/office/powerpoint/2010/main" val="350406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graphicEl>
                                              <a:dgm id="{36693B0A-99C0-A048-9DD2-6BA4B0D831F0}"/>
                                            </p:graphicEl>
                                          </p:spTgt>
                                        </p:tgtEl>
                                        <p:attrNameLst>
                                          <p:attrName>style.visibility</p:attrName>
                                        </p:attrNameLst>
                                      </p:cBhvr>
                                      <p:to>
                                        <p:strVal val="visible"/>
                                      </p:to>
                                    </p:set>
                                    <p:animEffect transition="in" filter="wheel(1)">
                                      <p:cBhvr>
                                        <p:cTn id="7" dur="2000"/>
                                        <p:tgtEl>
                                          <p:spTgt spid="3">
                                            <p:graphicEl>
                                              <a:dgm id="{36693B0A-99C0-A048-9DD2-6BA4B0D831F0}"/>
                                            </p:graphic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graphicEl>
                                              <a:dgm id="{64B3C8BA-9556-1B47-A709-8B14631DCC68}"/>
                                            </p:graphicEl>
                                          </p:spTgt>
                                        </p:tgtEl>
                                        <p:attrNameLst>
                                          <p:attrName>style.visibility</p:attrName>
                                        </p:attrNameLst>
                                      </p:cBhvr>
                                      <p:to>
                                        <p:strVal val="visible"/>
                                      </p:to>
                                    </p:set>
                                    <p:animEffect transition="in" filter="wheel(1)">
                                      <p:cBhvr>
                                        <p:cTn id="11" dur="1000"/>
                                        <p:tgtEl>
                                          <p:spTgt spid="3">
                                            <p:graphicEl>
                                              <a:dgm id="{64B3C8BA-9556-1B47-A709-8B14631DCC6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graphicEl>
                                              <a:dgm id="{AC2F24C3-15FD-5D46-BBD4-C2B992B12E59}"/>
                                            </p:graphicEl>
                                          </p:spTgt>
                                        </p:tgtEl>
                                        <p:attrNameLst>
                                          <p:attrName>style.visibility</p:attrName>
                                        </p:attrNameLst>
                                      </p:cBhvr>
                                      <p:to>
                                        <p:strVal val="visible"/>
                                      </p:to>
                                    </p:set>
                                    <p:animEffect transition="in" filter="wheel(1)">
                                      <p:cBhvr>
                                        <p:cTn id="16" dur="2000"/>
                                        <p:tgtEl>
                                          <p:spTgt spid="3">
                                            <p:graphicEl>
                                              <a:dgm id="{AC2F24C3-15FD-5D46-BBD4-C2B992B12E59}"/>
                                            </p:graphicEl>
                                          </p:spTgt>
                                        </p:tgtEl>
                                      </p:cBhvr>
                                    </p:animEffect>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3">
                                            <p:graphicEl>
                                              <a:dgm id="{2E6BA8F4-563F-E64C-987C-D34371662485}"/>
                                            </p:graphicEl>
                                          </p:spTgt>
                                        </p:tgtEl>
                                        <p:attrNameLst>
                                          <p:attrName>style.visibility</p:attrName>
                                        </p:attrNameLst>
                                      </p:cBhvr>
                                      <p:to>
                                        <p:strVal val="visible"/>
                                      </p:to>
                                    </p:set>
                                    <p:animEffect transition="in" filter="wheel(1)">
                                      <p:cBhvr>
                                        <p:cTn id="20" dur="1000"/>
                                        <p:tgtEl>
                                          <p:spTgt spid="3">
                                            <p:graphicEl>
                                              <a:dgm id="{2E6BA8F4-563F-E64C-987C-D34371662485}"/>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graphicEl>
                                              <a:dgm id="{528E7BD6-6111-374A-81BF-36E0A8D51BD8}"/>
                                            </p:graphicEl>
                                          </p:spTgt>
                                        </p:tgtEl>
                                        <p:attrNameLst>
                                          <p:attrName>style.visibility</p:attrName>
                                        </p:attrNameLst>
                                      </p:cBhvr>
                                      <p:to>
                                        <p:strVal val="visible"/>
                                      </p:to>
                                    </p:set>
                                    <p:animEffect transition="in" filter="wheel(1)">
                                      <p:cBhvr>
                                        <p:cTn id="25" dur="2000"/>
                                        <p:tgtEl>
                                          <p:spTgt spid="3">
                                            <p:graphicEl>
                                              <a:dgm id="{528E7BD6-6111-374A-81BF-36E0A8D51BD8}"/>
                                            </p:graphicEl>
                                          </p:spTgt>
                                        </p:tgtEl>
                                      </p:cBhvr>
                                    </p:animEffect>
                                  </p:childTnLst>
                                </p:cTn>
                              </p:par>
                            </p:childTnLst>
                          </p:cTn>
                        </p:par>
                        <p:par>
                          <p:cTn id="26" fill="hold">
                            <p:stCondLst>
                              <p:cond delay="2000"/>
                            </p:stCondLst>
                            <p:childTnLst>
                              <p:par>
                                <p:cTn id="27" presetID="21" presetClass="entr" presetSubtype="1" fill="hold" grpId="0" nodeType="afterEffect">
                                  <p:stCondLst>
                                    <p:cond delay="0"/>
                                  </p:stCondLst>
                                  <p:childTnLst>
                                    <p:set>
                                      <p:cBhvr>
                                        <p:cTn id="28" dur="1" fill="hold">
                                          <p:stCondLst>
                                            <p:cond delay="0"/>
                                          </p:stCondLst>
                                        </p:cTn>
                                        <p:tgtEl>
                                          <p:spTgt spid="3">
                                            <p:graphicEl>
                                              <a:dgm id="{77EA171E-A13A-9342-8BF1-17E851722953}"/>
                                            </p:graphicEl>
                                          </p:spTgt>
                                        </p:tgtEl>
                                        <p:attrNameLst>
                                          <p:attrName>style.visibility</p:attrName>
                                        </p:attrNameLst>
                                      </p:cBhvr>
                                      <p:to>
                                        <p:strVal val="visible"/>
                                      </p:to>
                                    </p:set>
                                    <p:animEffect transition="in" filter="wheel(1)">
                                      <p:cBhvr>
                                        <p:cTn id="29" dur="1000"/>
                                        <p:tgtEl>
                                          <p:spTgt spid="3">
                                            <p:graphicEl>
                                              <a:dgm id="{77EA171E-A13A-9342-8BF1-17E851722953}"/>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graphicEl>
                                              <a:dgm id="{549C602F-B294-0A49-A1AD-91469BD0594A}"/>
                                            </p:graphicEl>
                                          </p:spTgt>
                                        </p:tgtEl>
                                        <p:attrNameLst>
                                          <p:attrName>style.visibility</p:attrName>
                                        </p:attrNameLst>
                                      </p:cBhvr>
                                      <p:to>
                                        <p:strVal val="visible"/>
                                      </p:to>
                                    </p:set>
                                    <p:animEffect transition="in" filter="wheel(1)">
                                      <p:cBhvr>
                                        <p:cTn id="34" dur="2000"/>
                                        <p:tgtEl>
                                          <p:spTgt spid="3">
                                            <p:graphicEl>
                                              <a:dgm id="{549C602F-B294-0A49-A1AD-91469BD0594A}"/>
                                            </p:graphicEl>
                                          </p:spTgt>
                                        </p:tgtEl>
                                      </p:cBhvr>
                                    </p:animEffect>
                                  </p:childTnLst>
                                </p:cTn>
                              </p:par>
                            </p:childTnLst>
                          </p:cTn>
                        </p:par>
                        <p:par>
                          <p:cTn id="35" fill="hold">
                            <p:stCondLst>
                              <p:cond delay="2000"/>
                            </p:stCondLst>
                            <p:childTnLst>
                              <p:par>
                                <p:cTn id="36" presetID="21" presetClass="entr" presetSubtype="1" fill="hold" grpId="0" nodeType="afterEffect">
                                  <p:stCondLst>
                                    <p:cond delay="0"/>
                                  </p:stCondLst>
                                  <p:childTnLst>
                                    <p:set>
                                      <p:cBhvr>
                                        <p:cTn id="37" dur="1" fill="hold">
                                          <p:stCondLst>
                                            <p:cond delay="0"/>
                                          </p:stCondLst>
                                        </p:cTn>
                                        <p:tgtEl>
                                          <p:spTgt spid="3">
                                            <p:graphicEl>
                                              <a:dgm id="{D41D3E54-AC82-524A-AF23-6B3D495297BE}"/>
                                            </p:graphicEl>
                                          </p:spTgt>
                                        </p:tgtEl>
                                        <p:attrNameLst>
                                          <p:attrName>style.visibility</p:attrName>
                                        </p:attrNameLst>
                                      </p:cBhvr>
                                      <p:to>
                                        <p:strVal val="visible"/>
                                      </p:to>
                                    </p:set>
                                    <p:animEffect transition="in" filter="wheel(1)">
                                      <p:cBhvr>
                                        <p:cTn id="38" dur="1000"/>
                                        <p:tgtEl>
                                          <p:spTgt spid="3">
                                            <p:graphicEl>
                                              <a:dgm id="{D41D3E54-AC82-524A-AF23-6B3D495297B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
                                            <p:graphicEl>
                                              <a:dgm id="{593A02BC-0E73-674E-9F91-97E377A0390B}"/>
                                            </p:graphicEl>
                                          </p:spTgt>
                                        </p:tgtEl>
                                        <p:attrNameLst>
                                          <p:attrName>style.visibility</p:attrName>
                                        </p:attrNameLst>
                                      </p:cBhvr>
                                      <p:to>
                                        <p:strVal val="visible"/>
                                      </p:to>
                                    </p:set>
                                    <p:animEffect transition="in" filter="wheel(1)">
                                      <p:cBhvr>
                                        <p:cTn id="43" dur="2000"/>
                                        <p:tgtEl>
                                          <p:spTgt spid="3">
                                            <p:graphicEl>
                                              <a:dgm id="{593A02BC-0E73-674E-9F91-97E377A0390B}"/>
                                            </p:graphicEl>
                                          </p:spTgt>
                                        </p:tgtEl>
                                      </p:cBhvr>
                                    </p:animEffect>
                                  </p:child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3">
                                            <p:graphicEl>
                                              <a:dgm id="{42882FB3-1FA5-ED4E-B176-D0D55055D15D}"/>
                                            </p:graphicEl>
                                          </p:spTgt>
                                        </p:tgtEl>
                                        <p:attrNameLst>
                                          <p:attrName>style.visibility</p:attrName>
                                        </p:attrNameLst>
                                      </p:cBhvr>
                                      <p:to>
                                        <p:strVal val="visible"/>
                                      </p:to>
                                    </p:set>
                                    <p:animEffect transition="in" filter="wheel(1)">
                                      <p:cBhvr>
                                        <p:cTn id="47" dur="1000"/>
                                        <p:tgtEl>
                                          <p:spTgt spid="3">
                                            <p:graphicEl>
                                              <a:dgm id="{42882FB3-1FA5-ED4E-B176-D0D55055D1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617128" y="2656835"/>
            <a:ext cx="5537201" cy="239494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endParaRPr lang="en-US" dirty="0"/>
          </a:p>
        </p:txBody>
      </p:sp>
      <p:sp>
        <p:nvSpPr>
          <p:cNvPr id="7" name="Content Placeholder 6"/>
          <p:cNvSpPr>
            <a:spLocks noGrp="1"/>
          </p:cNvSpPr>
          <p:nvPr>
            <p:ph idx="1"/>
          </p:nvPr>
        </p:nvSpPr>
        <p:spPr>
          <a:xfrm>
            <a:off x="2521848" y="1601198"/>
            <a:ext cx="5724779" cy="4524966"/>
          </a:xfrm>
        </p:spPr>
        <p:txBody>
          <a:bodyPr/>
          <a:lstStyle/>
          <a:p>
            <a:pPr>
              <a:lnSpc>
                <a:spcPct val="120000"/>
              </a:lnSpc>
              <a:spcAft>
                <a:spcPts val="0"/>
              </a:spcAft>
            </a:pPr>
            <a:r>
              <a:rPr lang="en-US" sz="2000" dirty="0"/>
              <a:t>“Thanks to everyone for all your </a:t>
            </a:r>
            <a:r>
              <a:rPr lang="en-US" sz="2000" dirty="0" smtClean="0"/>
              <a:t>help.</a:t>
            </a:r>
          </a:p>
          <a:p>
            <a:pPr>
              <a:lnSpc>
                <a:spcPct val="120000"/>
              </a:lnSpc>
              <a:spcAft>
                <a:spcPts val="0"/>
              </a:spcAft>
            </a:pPr>
            <a:r>
              <a:rPr lang="en-US" sz="2000" dirty="0" smtClean="0"/>
              <a:t>Mom now </a:t>
            </a:r>
            <a:r>
              <a:rPr lang="en-US" sz="2000" dirty="0"/>
              <a:t>has hormone therapy </a:t>
            </a:r>
            <a:r>
              <a:rPr lang="en-US" sz="2000" dirty="0" smtClean="0"/>
              <a:t>and</a:t>
            </a:r>
          </a:p>
          <a:p>
            <a:pPr>
              <a:lnSpc>
                <a:spcPct val="120000"/>
              </a:lnSpc>
              <a:spcAft>
                <a:spcPts val="0"/>
              </a:spcAft>
            </a:pPr>
            <a:r>
              <a:rPr lang="en-US" sz="2000" dirty="0" smtClean="0"/>
              <a:t>is </a:t>
            </a:r>
            <a:r>
              <a:rPr lang="en-US" sz="2000" dirty="0"/>
              <a:t>doing really well. We’ve all </a:t>
            </a:r>
            <a:r>
              <a:rPr lang="en-US" sz="2000" dirty="0" smtClean="0"/>
              <a:t>calmed</a:t>
            </a:r>
          </a:p>
          <a:p>
            <a:pPr>
              <a:lnSpc>
                <a:spcPct val="120000"/>
              </a:lnSpc>
              <a:spcAft>
                <a:spcPts val="0"/>
              </a:spcAft>
            </a:pPr>
            <a:r>
              <a:rPr lang="en-US" sz="2000" dirty="0" smtClean="0"/>
              <a:t>down </a:t>
            </a:r>
            <a:r>
              <a:rPr lang="en-US" sz="2000" dirty="0"/>
              <a:t>a little now that we know </a:t>
            </a:r>
            <a:r>
              <a:rPr lang="en-US" sz="2000" dirty="0" smtClean="0"/>
              <a:t>more</a:t>
            </a:r>
          </a:p>
          <a:p>
            <a:pPr>
              <a:lnSpc>
                <a:spcPct val="120000"/>
              </a:lnSpc>
              <a:spcAft>
                <a:spcPts val="0"/>
              </a:spcAft>
            </a:pPr>
            <a:r>
              <a:rPr lang="en-US" sz="2000" dirty="0" smtClean="0"/>
              <a:t>about </a:t>
            </a:r>
            <a:r>
              <a:rPr lang="en-US" sz="2000" dirty="0"/>
              <a:t>cancer and now that mom </a:t>
            </a:r>
          </a:p>
          <a:p>
            <a:pPr>
              <a:lnSpc>
                <a:spcPct val="120000"/>
              </a:lnSpc>
              <a:spcAft>
                <a:spcPts val="0"/>
              </a:spcAft>
            </a:pPr>
            <a:r>
              <a:rPr lang="en-US" sz="2000" dirty="0" smtClean="0"/>
              <a:t>is </a:t>
            </a:r>
            <a:r>
              <a:rPr lang="en-US" sz="2000" dirty="0"/>
              <a:t>okay.”</a:t>
            </a:r>
          </a:p>
          <a:p>
            <a:pPr>
              <a:lnSpc>
                <a:spcPct val="120000"/>
              </a:lnSpc>
            </a:pP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2</a:t>
            </a:fld>
            <a:endParaRPr lang="en-US"/>
          </a:p>
        </p:txBody>
      </p:sp>
    </p:spTree>
    <p:extLst>
      <p:ext uri="{BB962C8B-B14F-4D97-AF65-F5344CB8AC3E}">
        <p14:creationId xmlns:p14="http://schemas.microsoft.com/office/powerpoint/2010/main" val="402229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259384" y="1968500"/>
            <a:ext cx="4427415" cy="4157663"/>
          </a:xfrm>
        </p:spPr>
        <p:txBody>
          <a:bodyPr/>
          <a:lstStyle/>
          <a:p>
            <a:r>
              <a:rPr lang="en-US" dirty="0" smtClean="0"/>
              <a:t>Select </a:t>
            </a:r>
            <a:r>
              <a:rPr lang="en-US" dirty="0"/>
              <a:t>one unhealthy behavior your </a:t>
            </a:r>
            <a:r>
              <a:rPr lang="en-US" dirty="0" smtClean="0"/>
              <a:t>Player</a:t>
            </a:r>
            <a:r>
              <a:rPr lang="en-US" dirty="0"/>
              <a:t> </a:t>
            </a:r>
            <a:r>
              <a:rPr lang="en-US" dirty="0" smtClean="0"/>
              <a:t>engages </a:t>
            </a:r>
            <a:r>
              <a:rPr lang="en-US" dirty="0"/>
              <a:t>in and develop </a:t>
            </a:r>
            <a:r>
              <a:rPr lang="en-US" dirty="0" smtClean="0"/>
              <a:t/>
            </a:r>
            <a:br>
              <a:rPr lang="en-US" dirty="0" smtClean="0"/>
            </a:br>
            <a:r>
              <a:rPr lang="en-US" dirty="0" smtClean="0"/>
              <a:t>a </a:t>
            </a:r>
            <a:r>
              <a:rPr lang="en-US" dirty="0"/>
              <a:t>plan to change </a:t>
            </a:r>
            <a:r>
              <a:rPr lang="en-US" dirty="0" smtClean="0"/>
              <a:t/>
            </a:r>
            <a:br>
              <a:rPr lang="en-US" dirty="0" smtClean="0"/>
            </a:br>
            <a:r>
              <a:rPr lang="en-US" dirty="0" smtClean="0"/>
              <a:t>that </a:t>
            </a:r>
            <a:r>
              <a:rPr lang="en-US" dirty="0"/>
              <a:t>behavior</a:t>
            </a:r>
          </a:p>
        </p:txBody>
      </p:sp>
      <p:sp>
        <p:nvSpPr>
          <p:cNvPr id="4" name="Slide Number Placeholder 3"/>
          <p:cNvSpPr>
            <a:spLocks noGrp="1"/>
          </p:cNvSpPr>
          <p:nvPr>
            <p:ph type="sldNum" sz="quarter" idx="10"/>
          </p:nvPr>
        </p:nvSpPr>
        <p:spPr/>
        <p:txBody>
          <a:bodyPr/>
          <a:lstStyle/>
          <a:p>
            <a:fld id="{CFE4BAC9-6D41-4691-9299-18EF07EF0177}" type="slidenum">
              <a:rPr lang="en-US" smtClean="0"/>
              <a:t>29</a:t>
            </a:fld>
            <a:endParaRPr lang="en-US"/>
          </a:p>
        </p:txBody>
      </p:sp>
    </p:spTree>
    <p:extLst>
      <p:ext uri="{BB962C8B-B14F-4D97-AF65-F5344CB8AC3E}">
        <p14:creationId xmlns:p14="http://schemas.microsoft.com/office/powerpoint/2010/main" val="13789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5+.png"/>
          <p:cNvPicPr>
            <a:picLocks noChangeAspect="1"/>
          </p:cNvPicPr>
          <p:nvPr/>
        </p:nvPicPr>
        <p:blipFill rotWithShape="1">
          <a:blip r:embed="rId4">
            <a:extLst>
              <a:ext uri="{28A0092B-C50C-407E-A947-70E740481C1C}">
                <a14:useLocalDpi xmlns:a14="http://schemas.microsoft.com/office/drawing/2010/main" val="0"/>
              </a:ext>
            </a:extLst>
          </a:blip>
          <a:srcRect l="9723" t="12054" r="8159" b="34401"/>
          <a:stretch/>
        </p:blipFill>
        <p:spPr>
          <a:xfrm>
            <a:off x="497898" y="2054553"/>
            <a:ext cx="5016500" cy="2449919"/>
          </a:xfrm>
          <a:prstGeom prst="rect">
            <a:avLst/>
          </a:prstGeom>
        </p:spPr>
      </p:pic>
      <p:sp>
        <p:nvSpPr>
          <p:cNvPr id="4" name="Slide Number Placeholder 3"/>
          <p:cNvSpPr>
            <a:spLocks noGrp="1"/>
          </p:cNvSpPr>
          <p:nvPr>
            <p:ph type="sldNum" sz="quarter" idx="12"/>
          </p:nvPr>
        </p:nvSpPr>
        <p:spPr/>
        <p:txBody>
          <a:bodyPr/>
          <a:lstStyle/>
          <a:p>
            <a:fld id="{CFE4BAC9-6D41-4691-9299-18EF07EF0177}" type="slidenum">
              <a:rPr lang="en-US" smtClean="0"/>
              <a:t>30</a:t>
            </a:fld>
            <a:endParaRPr lang="en-US"/>
          </a:p>
        </p:txBody>
      </p:sp>
      <p:pic>
        <p:nvPicPr>
          <p:cNvPr id="5" name="Picture 4" descr="10+.png"/>
          <p:cNvPicPr>
            <a:picLocks noChangeAspect="1"/>
          </p:cNvPicPr>
          <p:nvPr/>
        </p:nvPicPr>
        <p:blipFill rotWithShape="1">
          <a:blip r:embed="rId5">
            <a:extLst>
              <a:ext uri="{28A0092B-C50C-407E-A947-70E740481C1C}">
                <a14:useLocalDpi xmlns:a14="http://schemas.microsoft.com/office/drawing/2010/main" val="0"/>
              </a:ext>
            </a:extLst>
          </a:blip>
          <a:srcRect l="10764" t="18080" r="6597" b="27447"/>
          <a:stretch/>
        </p:blipFill>
        <p:spPr>
          <a:xfrm>
            <a:off x="3561704" y="3532943"/>
            <a:ext cx="5048317" cy="2492341"/>
          </a:xfrm>
          <a:prstGeom prst="rect">
            <a:avLst/>
          </a:prstGeom>
        </p:spPr>
      </p:pic>
    </p:spTree>
    <p:extLst>
      <p:ext uri="{BB962C8B-B14F-4D97-AF65-F5344CB8AC3E}">
        <p14:creationId xmlns:p14="http://schemas.microsoft.com/office/powerpoint/2010/main" val="1878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921250" y="1778000"/>
            <a:ext cx="4114800" cy="4157663"/>
          </a:xfrm>
        </p:spPr>
        <p:txBody>
          <a:bodyPr>
            <a:normAutofit/>
          </a:bodyPr>
          <a:lstStyle/>
          <a:p>
            <a:pPr marL="0" indent="0" algn="ctr">
              <a:buNone/>
            </a:pPr>
            <a:r>
              <a:rPr lang="en-US" dirty="0" smtClean="0"/>
              <a:t>+</a:t>
            </a:r>
          </a:p>
          <a:p>
            <a:pPr marL="0" indent="0" algn="ctr">
              <a:buNone/>
            </a:pPr>
            <a:r>
              <a:rPr lang="en-US" dirty="0" smtClean="0"/>
              <a:t>= </a:t>
            </a:r>
          </a:p>
          <a:p>
            <a:pPr marL="0" indent="0">
              <a:buNone/>
            </a:pPr>
            <a:endParaRPr lang="en-US" dirty="0">
              <a:solidFill>
                <a:srgbClr val="3366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31</a:t>
            </a:fld>
            <a:endParaRPr lang="en-US"/>
          </a:p>
        </p:txBody>
      </p:sp>
    </p:spTree>
    <p:extLst>
      <p:ext uri="{BB962C8B-B14F-4D97-AF65-F5344CB8AC3E}">
        <p14:creationId xmlns:p14="http://schemas.microsoft.com/office/powerpoint/2010/main" val="29980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619501" y="1778000"/>
            <a:ext cx="5286374" cy="4348163"/>
          </a:xfrm>
        </p:spPr>
        <p:txBody>
          <a:bodyPr>
            <a:noAutofit/>
          </a:bodyPr>
          <a:lstStyle/>
          <a:p>
            <a:pPr marL="457200" indent="-457200">
              <a:buFont typeface="+mj-lt"/>
              <a:buAutoNum type="arabicPeriod"/>
            </a:pPr>
            <a:r>
              <a:rPr lang="en-US" sz="2000" dirty="0" smtClean="0"/>
              <a:t>The </a:t>
            </a:r>
            <a:r>
              <a:rPr lang="en-US" sz="2000" dirty="0"/>
              <a:t>teacher is the </a:t>
            </a:r>
            <a:r>
              <a:rPr lang="en-US" sz="2000" dirty="0" smtClean="0"/>
              <a:t>Judge</a:t>
            </a:r>
          </a:p>
          <a:p>
            <a:pPr marL="457200" indent="-457200">
              <a:buFont typeface="+mj-lt"/>
              <a:buAutoNum type="arabicPeriod"/>
            </a:pPr>
            <a:r>
              <a:rPr lang="en-US" sz="2000" dirty="0" smtClean="0"/>
              <a:t>Each </a:t>
            </a:r>
            <a:r>
              <a:rPr lang="en-US" sz="2000" dirty="0"/>
              <a:t>group will rotate among different </a:t>
            </a:r>
            <a:r>
              <a:rPr lang="en-US" sz="2000" dirty="0" smtClean="0"/>
              <a:t>Stations.</a:t>
            </a:r>
            <a:r>
              <a:rPr lang="en-US" sz="2000" dirty="0"/>
              <a:t> </a:t>
            </a:r>
            <a:r>
              <a:rPr lang="en-US" sz="2000" dirty="0" smtClean="0"/>
              <a:t>At </a:t>
            </a:r>
            <a:r>
              <a:rPr lang="en-US" sz="2000" dirty="0"/>
              <a:t>each Station, groups must answer as </a:t>
            </a:r>
            <a:r>
              <a:rPr lang="en-US" sz="2000" dirty="0" smtClean="0"/>
              <a:t>many questions about breast cancer correctly </a:t>
            </a:r>
            <a:r>
              <a:rPr lang="en-US" sz="2000" dirty="0"/>
              <a:t>as they can in </a:t>
            </a:r>
            <a:r>
              <a:rPr lang="en-US" sz="2000" dirty="0" smtClean="0"/>
              <a:t>two minutes</a:t>
            </a:r>
            <a:endParaRPr lang="en-US" sz="2000" dirty="0"/>
          </a:p>
          <a:p>
            <a:pPr marL="457200" indent="-457200">
              <a:buFont typeface="+mj-lt"/>
              <a:buAutoNum type="arabicPeriod"/>
            </a:pPr>
            <a:r>
              <a:rPr lang="en-US" sz="2000" dirty="0" smtClean="0"/>
              <a:t>While </a:t>
            </a:r>
            <a:r>
              <a:rPr lang="en-US" sz="2000" dirty="0"/>
              <a:t>a Team is at a Station, one group member (the Mover) must remain in motion at </a:t>
            </a:r>
            <a:r>
              <a:rPr lang="en-US" sz="2000" dirty="0" smtClean="0"/>
              <a:t>ALL times</a:t>
            </a:r>
            <a:endParaRPr lang="en-US" sz="2000" dirty="0">
              <a:solidFill>
                <a:srgbClr val="3366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32</a:t>
            </a:fld>
            <a:endParaRPr lang="en-US"/>
          </a:p>
        </p:txBody>
      </p:sp>
    </p:spTree>
    <p:extLst>
      <p:ext uri="{BB962C8B-B14F-4D97-AF65-F5344CB8AC3E}">
        <p14:creationId xmlns:p14="http://schemas.microsoft.com/office/powerpoint/2010/main" val="26250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556000" y="1651000"/>
            <a:ext cx="5381625" cy="4475163"/>
          </a:xfrm>
        </p:spPr>
        <p:txBody>
          <a:bodyPr>
            <a:noAutofit/>
          </a:bodyPr>
          <a:lstStyle/>
          <a:p>
            <a:pPr marL="457200" indent="-457200">
              <a:buFont typeface="+mj-lt"/>
              <a:buAutoNum type="arabicPeriod" startAt="4"/>
            </a:pPr>
            <a:r>
              <a:rPr lang="en-US" sz="2000" dirty="0" smtClean="0"/>
              <a:t>If </a:t>
            </a:r>
            <a:r>
              <a:rPr lang="en-US" sz="2000" dirty="0"/>
              <a:t>any Mover stops, their Team must step away from their Station, regardless of </a:t>
            </a:r>
            <a:r>
              <a:rPr lang="en-US" sz="2000" dirty="0" smtClean="0"/>
              <a:t>whether they </a:t>
            </a:r>
            <a:r>
              <a:rPr lang="en-US" sz="2000" dirty="0"/>
              <a:t>have completed their </a:t>
            </a:r>
            <a:r>
              <a:rPr lang="en-US" sz="2000" dirty="0" smtClean="0"/>
              <a:t>questions</a:t>
            </a:r>
            <a:endParaRPr lang="en-US" sz="2000" dirty="0"/>
          </a:p>
          <a:p>
            <a:pPr marL="457200" indent="-457200">
              <a:buFont typeface="+mj-lt"/>
              <a:buAutoNum type="arabicPeriod" startAt="4"/>
            </a:pPr>
            <a:r>
              <a:rPr lang="en-US" sz="2000" dirty="0" smtClean="0"/>
              <a:t>After </a:t>
            </a:r>
            <a:r>
              <a:rPr lang="en-US" sz="2000" dirty="0"/>
              <a:t>two minutes, the Judge calls time. The Judge collects the completed Question </a:t>
            </a:r>
            <a:r>
              <a:rPr lang="en-US" sz="2000" dirty="0" smtClean="0"/>
              <a:t>sheets and </a:t>
            </a:r>
            <a:r>
              <a:rPr lang="en-US" sz="2000" dirty="0"/>
              <a:t>the Teams move to the next </a:t>
            </a:r>
            <a:r>
              <a:rPr lang="en-US" sz="2000" dirty="0" smtClean="0"/>
              <a:t>Station</a:t>
            </a:r>
            <a:endParaRPr lang="en-US" sz="2000" dirty="0"/>
          </a:p>
          <a:p>
            <a:pPr marL="457200" indent="-457200">
              <a:buFont typeface="+mj-lt"/>
              <a:buAutoNum type="arabicPeriod" startAt="4"/>
            </a:pPr>
            <a:r>
              <a:rPr lang="en-US" sz="2000" dirty="0" smtClean="0"/>
              <a:t>At </a:t>
            </a:r>
            <a:r>
              <a:rPr lang="en-US" sz="2000" dirty="0"/>
              <a:t>each new Station, another group member should be the Mover so </a:t>
            </a:r>
            <a:r>
              <a:rPr lang="en-US" sz="2000" dirty="0" smtClean="0"/>
              <a:t/>
            </a:r>
            <a:br>
              <a:rPr lang="en-US" sz="2000" dirty="0" smtClean="0"/>
            </a:br>
            <a:r>
              <a:rPr lang="en-US" sz="2000" dirty="0" smtClean="0"/>
              <a:t>that </a:t>
            </a:r>
            <a:r>
              <a:rPr lang="en-US" sz="2000" dirty="0"/>
              <a:t>each student </a:t>
            </a:r>
            <a:r>
              <a:rPr lang="en-US" sz="2000" dirty="0" smtClean="0"/>
              <a:t>is the </a:t>
            </a:r>
            <a:r>
              <a:rPr lang="en-US" sz="2000" dirty="0"/>
              <a:t>Mover at </a:t>
            </a:r>
            <a:r>
              <a:rPr lang="en-US" sz="2000" dirty="0" smtClean="0"/>
              <a:t/>
            </a:r>
            <a:br>
              <a:rPr lang="en-US" sz="2000" dirty="0" smtClean="0"/>
            </a:br>
            <a:r>
              <a:rPr lang="en-US" sz="2000" dirty="0" smtClean="0"/>
              <a:t>least once</a:t>
            </a:r>
            <a:endParaRPr lang="en-US" sz="2000" dirty="0">
              <a:solidFill>
                <a:srgbClr val="3366FF"/>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33</a:t>
            </a:fld>
            <a:endParaRPr lang="en-US"/>
          </a:p>
        </p:txBody>
      </p:sp>
    </p:spTree>
    <p:extLst>
      <p:ext uri="{BB962C8B-B14F-4D97-AF65-F5344CB8AC3E}">
        <p14:creationId xmlns:p14="http://schemas.microsoft.com/office/powerpoint/2010/main" val="154346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5117530" y="1968500"/>
            <a:ext cx="4114800" cy="4157663"/>
          </a:xfrm>
        </p:spPr>
        <p:txBody>
          <a:bodyPr>
            <a:normAutofit/>
          </a:bodyPr>
          <a:lstStyle/>
          <a:p>
            <a:pPr marL="0" indent="0">
              <a:buNone/>
            </a:pPr>
            <a:r>
              <a:rPr lang="en-US" sz="2000" dirty="0"/>
              <a:t>A</a:t>
            </a:r>
            <a:r>
              <a:rPr lang="en-US" sz="2000" dirty="0" smtClean="0"/>
              <a:t>ctivities </a:t>
            </a:r>
            <a:r>
              <a:rPr lang="en-US" sz="2000" dirty="0"/>
              <a:t>for the </a:t>
            </a:r>
            <a:r>
              <a:rPr lang="en-US" sz="2000" dirty="0" smtClean="0"/>
              <a:t>Movers:</a:t>
            </a:r>
          </a:p>
          <a:p>
            <a:r>
              <a:rPr lang="en-US" sz="2000" dirty="0" smtClean="0"/>
              <a:t>Running </a:t>
            </a:r>
          </a:p>
          <a:p>
            <a:r>
              <a:rPr lang="en-US" sz="2000" dirty="0"/>
              <a:t>M</a:t>
            </a:r>
            <a:r>
              <a:rPr lang="en-US" sz="2000" dirty="0" smtClean="0"/>
              <a:t>arching </a:t>
            </a:r>
            <a:r>
              <a:rPr lang="en-US" sz="2000" dirty="0"/>
              <a:t>in </a:t>
            </a:r>
            <a:r>
              <a:rPr lang="en-US" sz="2000" dirty="0" smtClean="0"/>
              <a:t>place</a:t>
            </a:r>
            <a:endParaRPr lang="en-US" sz="2000" dirty="0"/>
          </a:p>
          <a:p>
            <a:r>
              <a:rPr lang="en-US" sz="2000" dirty="0" smtClean="0"/>
              <a:t>Walking </a:t>
            </a:r>
            <a:r>
              <a:rPr lang="en-US" sz="2000" dirty="0"/>
              <a:t>around the </a:t>
            </a:r>
            <a:r>
              <a:rPr lang="en-US" sz="2000" dirty="0" smtClean="0"/>
              <a:t>classroom</a:t>
            </a:r>
            <a:endParaRPr lang="en-US" sz="2000" dirty="0"/>
          </a:p>
          <a:p>
            <a:r>
              <a:rPr lang="en-US" sz="2000" dirty="0"/>
              <a:t>J</a:t>
            </a:r>
            <a:r>
              <a:rPr lang="en-US" sz="2000" dirty="0" smtClean="0"/>
              <a:t>umping </a:t>
            </a:r>
            <a:r>
              <a:rPr lang="en-US" sz="2000" dirty="0"/>
              <a:t>jacks </a:t>
            </a:r>
          </a:p>
          <a:p>
            <a:r>
              <a:rPr lang="en-US" sz="2000" dirty="0" smtClean="0"/>
              <a:t>Dancing </a:t>
            </a:r>
            <a:r>
              <a:rPr lang="en-US" sz="2000" dirty="0"/>
              <a:t>to </a:t>
            </a:r>
            <a:r>
              <a:rPr lang="en-US" sz="2000" dirty="0" smtClean="0"/>
              <a:t>music</a:t>
            </a:r>
            <a:endParaRPr lang="en-US" sz="2000" dirty="0">
              <a:solidFill>
                <a:srgbClr val="000000"/>
              </a:solidFill>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34</a:t>
            </a:fld>
            <a:endParaRPr lang="en-US"/>
          </a:p>
        </p:txBody>
      </p:sp>
    </p:spTree>
    <p:extLst>
      <p:ext uri="{BB962C8B-B14F-4D97-AF65-F5344CB8AC3E}">
        <p14:creationId xmlns:p14="http://schemas.microsoft.com/office/powerpoint/2010/main" val="36037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E4BAC9-6D41-4691-9299-18EF07EF0177}" type="slidenum">
              <a:rPr lang="en-US" smtClean="0"/>
              <a:t>35</a:t>
            </a:fld>
            <a:endParaRPr lang="en-US"/>
          </a:p>
        </p:txBody>
      </p:sp>
      <p:grpSp>
        <p:nvGrpSpPr>
          <p:cNvPr id="3" name="Group 2"/>
          <p:cNvGrpSpPr/>
          <p:nvPr/>
        </p:nvGrpSpPr>
        <p:grpSpPr>
          <a:xfrm>
            <a:off x="186813" y="2508250"/>
            <a:ext cx="2262158" cy="2576603"/>
            <a:chOff x="493847" y="2508250"/>
            <a:chExt cx="2262158" cy="2576603"/>
          </a:xfrm>
        </p:grpSpPr>
        <p:pic>
          <p:nvPicPr>
            <p:cNvPr id="4" name="Picture 3" descr="slide-38-icons.png"/>
            <p:cNvPicPr>
              <a:picLocks noChangeAspect="1"/>
            </p:cNvPicPr>
            <p:nvPr/>
          </p:nvPicPr>
          <p:blipFill rotWithShape="1">
            <a:blip r:embed="rId4">
              <a:extLst>
                <a:ext uri="{28A0092B-C50C-407E-A947-70E740481C1C}">
                  <a14:useLocalDpi xmlns:a14="http://schemas.microsoft.com/office/drawing/2010/main" val="0"/>
                </a:ext>
              </a:extLst>
            </a:blip>
            <a:srcRect l="6078" t="34634" r="57985" b="15298"/>
            <a:stretch/>
          </p:blipFill>
          <p:spPr>
            <a:xfrm>
              <a:off x="751140" y="2508250"/>
              <a:ext cx="1697831" cy="1771650"/>
            </a:xfrm>
            <a:prstGeom prst="rect">
              <a:avLst/>
            </a:prstGeom>
          </p:spPr>
        </p:pic>
        <p:sp>
          <p:nvSpPr>
            <p:cNvPr id="5" name="Rectangle 4"/>
            <p:cNvSpPr/>
            <p:nvPr/>
          </p:nvSpPr>
          <p:spPr>
            <a:xfrm>
              <a:off x="493847" y="4186146"/>
              <a:ext cx="2262158" cy="898707"/>
            </a:xfrm>
            <a:prstGeom prst="rect">
              <a:avLst/>
            </a:prstGeom>
          </p:spPr>
          <p:txBody>
            <a:bodyPr wrap="none">
              <a:spAutoFit/>
            </a:bodyPr>
            <a:lstStyle/>
            <a:p>
              <a:pPr lvl="0" algn="ctr" defTabSz="457200">
                <a:lnSpc>
                  <a:spcPct val="110000"/>
                </a:lnSpc>
                <a:spcAft>
                  <a:spcPts val="1200"/>
                </a:spcAft>
              </a:pPr>
              <a:r>
                <a:rPr lang="en-US" sz="2400" dirty="0">
                  <a:solidFill>
                    <a:srgbClr val="262626">
                      <a:lumMod val="75000"/>
                      <a:lumOff val="25000"/>
                    </a:srgbClr>
                  </a:solidFill>
                </a:rPr>
                <a:t>Breast cancer </a:t>
              </a:r>
              <a:r>
                <a:rPr lang="en-US" sz="2400" dirty="0" smtClean="0">
                  <a:solidFill>
                    <a:srgbClr val="262626">
                      <a:lumMod val="75000"/>
                      <a:lumOff val="25000"/>
                    </a:srgbClr>
                  </a:solidFill>
                </a:rPr>
                <a:t/>
              </a:r>
              <a:br>
                <a:rPr lang="en-US" sz="2400" dirty="0" smtClean="0">
                  <a:solidFill>
                    <a:srgbClr val="262626">
                      <a:lumMod val="75000"/>
                      <a:lumOff val="25000"/>
                    </a:srgbClr>
                  </a:solidFill>
                </a:rPr>
              </a:br>
              <a:r>
                <a:rPr lang="en-US" sz="2400" dirty="0" smtClean="0">
                  <a:solidFill>
                    <a:srgbClr val="262626">
                      <a:lumMod val="75000"/>
                      <a:lumOff val="25000"/>
                    </a:srgbClr>
                  </a:solidFill>
                </a:rPr>
                <a:t>knowledge</a:t>
              </a:r>
              <a:endParaRPr lang="en-US" sz="2400" dirty="0">
                <a:solidFill>
                  <a:srgbClr val="262626">
                    <a:lumMod val="75000"/>
                    <a:lumOff val="25000"/>
                  </a:srgbClr>
                </a:solidFill>
              </a:endParaRPr>
            </a:p>
          </p:txBody>
        </p:sp>
      </p:grpSp>
      <p:grpSp>
        <p:nvGrpSpPr>
          <p:cNvPr id="6" name="Group 5"/>
          <p:cNvGrpSpPr/>
          <p:nvPr/>
        </p:nvGrpSpPr>
        <p:grpSpPr>
          <a:xfrm>
            <a:off x="3331621" y="2508250"/>
            <a:ext cx="1860004" cy="2576603"/>
            <a:chOff x="5071409" y="2508250"/>
            <a:chExt cx="1860004" cy="2576603"/>
          </a:xfrm>
        </p:grpSpPr>
        <p:pic>
          <p:nvPicPr>
            <p:cNvPr id="7" name="Picture 6" descr="slide-38-icons.png"/>
            <p:cNvPicPr>
              <a:picLocks noChangeAspect="1"/>
            </p:cNvPicPr>
            <p:nvPr/>
          </p:nvPicPr>
          <p:blipFill rotWithShape="1">
            <a:blip r:embed="rId4">
              <a:extLst>
                <a:ext uri="{28A0092B-C50C-407E-A947-70E740481C1C}">
                  <a14:useLocalDpi xmlns:a14="http://schemas.microsoft.com/office/drawing/2010/main" val="0"/>
                </a:ext>
              </a:extLst>
            </a:blip>
            <a:srcRect l="53820" t="34634" r="10243" b="15298"/>
            <a:stretch/>
          </p:blipFill>
          <p:spPr>
            <a:xfrm>
              <a:off x="5233582" y="2508250"/>
              <a:ext cx="1697831" cy="1771650"/>
            </a:xfrm>
            <a:prstGeom prst="rect">
              <a:avLst/>
            </a:prstGeom>
          </p:spPr>
        </p:pic>
        <p:sp>
          <p:nvSpPr>
            <p:cNvPr id="8" name="Rectangle 7"/>
            <p:cNvSpPr/>
            <p:nvPr/>
          </p:nvSpPr>
          <p:spPr>
            <a:xfrm>
              <a:off x="5071409" y="4186146"/>
              <a:ext cx="1860004" cy="898707"/>
            </a:xfrm>
            <a:prstGeom prst="rect">
              <a:avLst/>
            </a:prstGeom>
          </p:spPr>
          <p:txBody>
            <a:bodyPr wrap="none">
              <a:spAutoFit/>
            </a:bodyPr>
            <a:lstStyle/>
            <a:p>
              <a:pPr lvl="0" algn="ctr" defTabSz="457200">
                <a:lnSpc>
                  <a:spcPct val="110000"/>
                </a:lnSpc>
                <a:spcAft>
                  <a:spcPts val="1200"/>
                </a:spcAft>
              </a:pPr>
              <a:r>
                <a:rPr lang="en-US" sz="2400" dirty="0">
                  <a:solidFill>
                    <a:srgbClr val="262626">
                      <a:lumMod val="75000"/>
                      <a:lumOff val="25000"/>
                    </a:srgbClr>
                  </a:solidFill>
                </a:rPr>
                <a:t>Physical </a:t>
              </a:r>
              <a:r>
                <a:rPr lang="en-US" sz="2400" dirty="0" smtClean="0">
                  <a:solidFill>
                    <a:srgbClr val="262626">
                      <a:lumMod val="75000"/>
                      <a:lumOff val="25000"/>
                    </a:srgbClr>
                  </a:solidFill>
                </a:rPr>
                <a:t/>
              </a:r>
              <a:br>
                <a:rPr lang="en-US" sz="2400" dirty="0" smtClean="0">
                  <a:solidFill>
                    <a:srgbClr val="262626">
                      <a:lumMod val="75000"/>
                      <a:lumOff val="25000"/>
                    </a:srgbClr>
                  </a:solidFill>
                </a:rPr>
              </a:br>
              <a:r>
                <a:rPr lang="en-US" sz="2400" dirty="0" smtClean="0">
                  <a:solidFill>
                    <a:srgbClr val="262626">
                      <a:lumMod val="75000"/>
                      <a:lumOff val="25000"/>
                    </a:srgbClr>
                  </a:solidFill>
                </a:rPr>
                <a:t>endurance </a:t>
              </a:r>
              <a:endParaRPr lang="en-US" sz="2400" dirty="0">
                <a:solidFill>
                  <a:srgbClr val="262626">
                    <a:lumMod val="75000"/>
                    <a:lumOff val="25000"/>
                  </a:srgbClr>
                </a:solidFill>
              </a:endParaRPr>
            </a:p>
          </p:txBody>
        </p:sp>
      </p:grpSp>
      <p:sp>
        <p:nvSpPr>
          <p:cNvPr id="9" name="Plus 8"/>
          <p:cNvSpPr/>
          <p:nvPr/>
        </p:nvSpPr>
        <p:spPr>
          <a:xfrm>
            <a:off x="2448971" y="3303496"/>
            <a:ext cx="882650" cy="882650"/>
          </a:xfrm>
          <a:prstGeom prst="mathPlus">
            <a:avLst/>
          </a:prstGeom>
          <a:solidFill>
            <a:srgbClr val="3C69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Equal 9"/>
          <p:cNvSpPr/>
          <p:nvPr/>
        </p:nvSpPr>
        <p:spPr>
          <a:xfrm>
            <a:off x="5191625" y="3397250"/>
            <a:ext cx="882650" cy="882650"/>
          </a:xfrm>
          <a:prstGeom prst="mathEqual">
            <a:avLst/>
          </a:prstGeom>
          <a:solidFill>
            <a:srgbClr val="3C69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074274" y="2978151"/>
            <a:ext cx="2897729" cy="1711238"/>
          </a:xfrm>
          <a:prstGeom prst="rect">
            <a:avLst/>
          </a:prstGeom>
        </p:spPr>
        <p:txBody>
          <a:bodyPr wrap="square">
            <a:spAutoFit/>
          </a:bodyPr>
          <a:lstStyle/>
          <a:p>
            <a:pPr lvl="0" algn="ctr" defTabSz="457200">
              <a:lnSpc>
                <a:spcPct val="110000"/>
              </a:lnSpc>
              <a:spcAft>
                <a:spcPts val="1200"/>
              </a:spcAft>
            </a:pPr>
            <a:r>
              <a:rPr lang="en-US" sz="2400" dirty="0">
                <a:solidFill>
                  <a:srgbClr val="262626">
                    <a:lumMod val="75000"/>
                    <a:lumOff val="25000"/>
                  </a:srgbClr>
                </a:solidFill>
              </a:rPr>
              <a:t>Clues about how to write a more effective risk reduction strategy</a:t>
            </a:r>
          </a:p>
        </p:txBody>
      </p:sp>
    </p:spTree>
    <p:extLst>
      <p:ext uri="{BB962C8B-B14F-4D97-AF65-F5344CB8AC3E}">
        <p14:creationId xmlns:p14="http://schemas.microsoft.com/office/powerpoint/2010/main" val="16212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413250" y="1365250"/>
            <a:ext cx="4432300" cy="4792663"/>
          </a:xfrm>
        </p:spPr>
        <p:txBody>
          <a:bodyPr>
            <a:normAutofit/>
          </a:bodyPr>
          <a:lstStyle/>
          <a:p>
            <a:pPr marL="0" indent="0">
              <a:buNone/>
            </a:pPr>
            <a:r>
              <a:rPr lang="en-US" sz="2000" b="1" dirty="0" smtClean="0"/>
              <a:t>Winner </a:t>
            </a:r>
            <a:r>
              <a:rPr lang="en-US" sz="2000" b="1" dirty="0"/>
              <a:t>of </a:t>
            </a:r>
            <a:r>
              <a:rPr lang="en-US" sz="2000" b="1" dirty="0" smtClean="0"/>
              <a:t>the Physical </a:t>
            </a:r>
            <a:r>
              <a:rPr lang="en-US" sz="2000" b="1" dirty="0"/>
              <a:t>Challenge: </a:t>
            </a:r>
            <a:r>
              <a:rPr lang="en-US" sz="2000" dirty="0"/>
              <a:t>Receives 15 clues for their </a:t>
            </a:r>
            <a:r>
              <a:rPr lang="en-US" sz="2000" dirty="0" smtClean="0"/>
              <a:t>Target Behavior.</a:t>
            </a:r>
          </a:p>
          <a:p>
            <a:pPr marL="0" indent="0">
              <a:buNone/>
            </a:pPr>
            <a:r>
              <a:rPr lang="en-US" sz="2000" b="1" dirty="0" smtClean="0"/>
              <a:t>2nd </a:t>
            </a:r>
            <a:r>
              <a:rPr lang="en-US" sz="2000" b="1" dirty="0"/>
              <a:t>Place: </a:t>
            </a:r>
            <a:r>
              <a:rPr lang="en-US" sz="2000" dirty="0"/>
              <a:t>Receives 10 clues for their </a:t>
            </a:r>
            <a:r>
              <a:rPr lang="en-US" sz="2000" dirty="0" smtClean="0"/>
              <a:t>Target Behavior.</a:t>
            </a:r>
          </a:p>
          <a:p>
            <a:pPr marL="0" indent="0">
              <a:buNone/>
            </a:pPr>
            <a:r>
              <a:rPr lang="en-US" sz="2000" b="1" dirty="0" smtClean="0"/>
              <a:t>3rd </a:t>
            </a:r>
            <a:r>
              <a:rPr lang="en-US" sz="2000" b="1" dirty="0"/>
              <a:t>Place: </a:t>
            </a:r>
            <a:r>
              <a:rPr lang="en-US" sz="2000" dirty="0"/>
              <a:t>Receives 8 clues for their </a:t>
            </a:r>
            <a:r>
              <a:rPr lang="en-US" sz="2000" dirty="0" smtClean="0"/>
              <a:t>Target Behavior.</a:t>
            </a:r>
          </a:p>
          <a:p>
            <a:pPr marL="0" indent="0">
              <a:buNone/>
            </a:pPr>
            <a:r>
              <a:rPr lang="en-US" sz="2000" b="1" dirty="0" smtClean="0"/>
              <a:t>4th </a:t>
            </a:r>
            <a:r>
              <a:rPr lang="en-US" sz="2000" b="1" dirty="0"/>
              <a:t>Place and below: </a:t>
            </a:r>
            <a:r>
              <a:rPr lang="en-US" sz="2000" dirty="0"/>
              <a:t>Receives 5 clues for </a:t>
            </a:r>
            <a:r>
              <a:rPr lang="en-US" sz="2000" dirty="0" smtClean="0"/>
              <a:t>their Target </a:t>
            </a:r>
            <a:r>
              <a:rPr lang="en-US" sz="2000" dirty="0"/>
              <a:t>Behavior.</a:t>
            </a:r>
            <a:endParaRPr lang="en-US" sz="2000" dirty="0">
              <a:latin typeface="Calisto MT"/>
              <a:cs typeface="Calisto MT"/>
            </a:endParaRPr>
          </a:p>
        </p:txBody>
      </p:sp>
      <p:sp>
        <p:nvSpPr>
          <p:cNvPr id="2" name="Slide Number Placeholder 1"/>
          <p:cNvSpPr>
            <a:spLocks noGrp="1"/>
          </p:cNvSpPr>
          <p:nvPr>
            <p:ph type="sldNum" sz="quarter" idx="10"/>
          </p:nvPr>
        </p:nvSpPr>
        <p:spPr/>
        <p:txBody>
          <a:bodyPr/>
          <a:lstStyle/>
          <a:p>
            <a:fld id="{CFE4BAC9-6D41-4691-9299-18EF07EF0177}" type="slidenum">
              <a:rPr lang="en-US" smtClean="0"/>
              <a:t>36</a:t>
            </a:fld>
            <a:endParaRPr lang="en-US"/>
          </a:p>
        </p:txBody>
      </p:sp>
    </p:spTree>
    <p:extLst>
      <p:ext uri="{BB962C8B-B14F-4D97-AF65-F5344CB8AC3E}">
        <p14:creationId xmlns:p14="http://schemas.microsoft.com/office/powerpoint/2010/main" val="28267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E4BAC9-6D41-4691-9299-18EF07EF0177}" type="slidenum">
              <a:rPr lang="en-US" smtClean="0"/>
              <a:t>37</a:t>
            </a:fld>
            <a:endParaRPr lang="en-US"/>
          </a:p>
        </p:txBody>
      </p:sp>
    </p:spTree>
    <p:extLst>
      <p:ext uri="{BB962C8B-B14F-4D97-AF65-F5344CB8AC3E}">
        <p14:creationId xmlns:p14="http://schemas.microsoft.com/office/powerpoint/2010/main" val="390392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843" y="1558699"/>
            <a:ext cx="5597771" cy="4797651"/>
          </a:xfrm>
          <a:prstGeom prst="rect">
            <a:avLst/>
          </a:prstGeom>
          <a:effectLst/>
        </p:spPr>
      </p:pic>
      <p:sp>
        <p:nvSpPr>
          <p:cNvPr id="3" name="Slide Number Placeholder 2"/>
          <p:cNvSpPr>
            <a:spLocks noGrp="1"/>
          </p:cNvSpPr>
          <p:nvPr>
            <p:ph type="sldNum" sz="quarter" idx="12"/>
          </p:nvPr>
        </p:nvSpPr>
        <p:spPr/>
        <p:txBody>
          <a:bodyPr/>
          <a:lstStyle/>
          <a:p>
            <a:fld id="{CFE4BAC9-6D41-4691-9299-18EF07EF0177}" type="slidenum">
              <a:rPr lang="en-US" smtClean="0"/>
              <a:t>38</a:t>
            </a:fld>
            <a:endParaRPr lang="en-US"/>
          </a:p>
        </p:txBody>
      </p:sp>
    </p:spTree>
    <p:extLst>
      <p:ext uri="{BB962C8B-B14F-4D97-AF65-F5344CB8AC3E}">
        <p14:creationId xmlns:p14="http://schemas.microsoft.com/office/powerpoint/2010/main" val="135048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8982" y="1674815"/>
            <a:ext cx="4397818" cy="4451348"/>
          </a:xfrm>
        </p:spPr>
        <p:txBody>
          <a:bodyPr/>
          <a:lstStyle/>
          <a:p>
            <a:pPr>
              <a:lnSpc>
                <a:spcPct val="120000"/>
              </a:lnSpc>
            </a:pPr>
            <a:r>
              <a:rPr lang="en-US" sz="2000" dirty="0" smtClean="0"/>
              <a:t>Things </a:t>
            </a:r>
            <a:r>
              <a:rPr lang="en-US" sz="2000" dirty="0"/>
              <a:t>have definitely calmed down. But now that we know Steve and I may be at risk for breast cancer, what can we do to lower our risk</a:t>
            </a:r>
            <a:r>
              <a:rPr lang="en-US" sz="2000" dirty="0" smtClean="0"/>
              <a:t>?</a:t>
            </a:r>
            <a:endParaRPr lang="en-US" sz="2000" dirty="0"/>
          </a:p>
          <a:p>
            <a:pPr>
              <a:lnSpc>
                <a:spcPct val="120000"/>
              </a:lnSpc>
            </a:pPr>
            <a:endParaRPr lang="en-US" dirty="0"/>
          </a:p>
        </p:txBody>
      </p:sp>
      <p:sp>
        <p:nvSpPr>
          <p:cNvPr id="2" name="Slide Number Placeholder 1"/>
          <p:cNvSpPr>
            <a:spLocks noGrp="1"/>
          </p:cNvSpPr>
          <p:nvPr>
            <p:ph type="sldNum" sz="quarter" idx="10"/>
          </p:nvPr>
        </p:nvSpPr>
        <p:spPr/>
        <p:txBody>
          <a:bodyPr/>
          <a:lstStyle/>
          <a:p>
            <a:fld id="{CFE4BAC9-6D41-4691-9299-18EF07EF0177}" type="slidenum">
              <a:rPr lang="en-US" smtClean="0"/>
              <a:t>3</a:t>
            </a:fld>
            <a:endParaRPr lang="en-US"/>
          </a:p>
        </p:txBody>
      </p:sp>
    </p:spTree>
    <p:extLst>
      <p:ext uri="{BB962C8B-B14F-4D97-AF65-F5344CB8AC3E}">
        <p14:creationId xmlns:p14="http://schemas.microsoft.com/office/powerpoint/2010/main" val="425300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E4BAC9-6D41-4691-9299-18EF07EF0177}" type="slidenum">
              <a:rPr lang="en-US" smtClean="0"/>
              <a:t>39</a:t>
            </a:fld>
            <a:endParaRPr lang="en-US"/>
          </a:p>
        </p:txBody>
      </p:sp>
      <p:pic>
        <p:nvPicPr>
          <p:cNvPr id="3" name="Picture 2" descr="page 48.png"/>
          <p:cNvPicPr>
            <a:picLocks noChangeAspect="1"/>
          </p:cNvPicPr>
          <p:nvPr/>
        </p:nvPicPr>
        <p:blipFill rotWithShape="1">
          <a:blip r:embed="rId4" cstate="print">
            <a:extLst>
              <a:ext uri="{28A0092B-C50C-407E-A947-70E740481C1C}">
                <a14:useLocalDpi xmlns:a14="http://schemas.microsoft.com/office/drawing/2010/main" val="0"/>
              </a:ext>
            </a:extLst>
          </a:blip>
          <a:srcRect t="7752" b="40966"/>
          <a:stretch/>
        </p:blipFill>
        <p:spPr>
          <a:xfrm>
            <a:off x="1176266" y="1895232"/>
            <a:ext cx="6663214" cy="442204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1434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lumMod val="65000"/>
                    <a:lumOff val="35000"/>
                  </a:prstClr>
                </a:solidFill>
                <a:latin typeface="Century Gothic"/>
              </a:rPr>
              <a:pPr/>
              <a:t>40</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2996638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20000"/>
              </a:lnSpc>
              <a:spcBef>
                <a:spcPct val="20000"/>
              </a:spcBef>
              <a:buClr>
                <a:schemeClr val="accent1"/>
              </a:buClr>
              <a:buSzPct val="65000"/>
            </a:pPr>
            <a:r>
              <a:rPr lang="en-US" sz="2000" dirty="0"/>
              <a:t>Will a person with one or more known risk factors always develop cancer?</a:t>
            </a:r>
          </a:p>
        </p:txBody>
      </p:sp>
      <p:sp>
        <p:nvSpPr>
          <p:cNvPr id="2" name="Slide Number Placeholder 1"/>
          <p:cNvSpPr>
            <a:spLocks noGrp="1"/>
          </p:cNvSpPr>
          <p:nvPr>
            <p:ph type="sldNum" sz="quarter" idx="10"/>
          </p:nvPr>
        </p:nvSpPr>
        <p:spPr/>
        <p:txBody>
          <a:bodyPr/>
          <a:lstStyle/>
          <a:p>
            <a:fld id="{CFE4BAC9-6D41-4691-9299-18EF07EF0177}" type="slidenum">
              <a:rPr lang="en-US" smtClean="0"/>
              <a:t>4</a:t>
            </a:fld>
            <a:endParaRPr lang="en-US"/>
          </a:p>
        </p:txBody>
      </p:sp>
    </p:spTree>
    <p:extLst>
      <p:ext uri="{BB962C8B-B14F-4D97-AF65-F5344CB8AC3E}">
        <p14:creationId xmlns:p14="http://schemas.microsoft.com/office/powerpoint/2010/main" val="10737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4204" y="1013792"/>
            <a:ext cx="4581135" cy="4631635"/>
          </a:xfrm>
        </p:spPr>
        <p:txBody>
          <a:bodyPr>
            <a:noAutofit/>
          </a:bodyPr>
          <a:lstStyle/>
          <a:p>
            <a:pPr>
              <a:lnSpc>
                <a:spcPct val="150000"/>
              </a:lnSpc>
              <a:spcAft>
                <a:spcPts val="1000"/>
              </a:spcAft>
            </a:pPr>
            <a:r>
              <a:rPr lang="en-US" sz="1800" dirty="0" smtClean="0"/>
              <a:t>Age</a:t>
            </a:r>
            <a:endParaRPr lang="en-US" sz="1800" dirty="0"/>
          </a:p>
          <a:p>
            <a:pPr>
              <a:lnSpc>
                <a:spcPct val="150000"/>
              </a:lnSpc>
              <a:spcAft>
                <a:spcPts val="1000"/>
              </a:spcAft>
            </a:pPr>
            <a:r>
              <a:rPr lang="en-US" sz="1800" dirty="0"/>
              <a:t>Tobacco </a:t>
            </a:r>
            <a:r>
              <a:rPr lang="en-US" sz="1800" dirty="0" smtClean="0"/>
              <a:t>use</a:t>
            </a:r>
            <a:endParaRPr lang="en-US" sz="1800" dirty="0"/>
          </a:p>
          <a:p>
            <a:pPr>
              <a:lnSpc>
                <a:spcPct val="150000"/>
              </a:lnSpc>
              <a:spcAft>
                <a:spcPts val="1000"/>
              </a:spcAft>
            </a:pPr>
            <a:r>
              <a:rPr lang="en-US" sz="1800" dirty="0" smtClean="0"/>
              <a:t>Exposure </a:t>
            </a:r>
            <a:r>
              <a:rPr lang="en-US" sz="1800" dirty="0"/>
              <a:t>to ultraviolet radiation</a:t>
            </a:r>
          </a:p>
          <a:p>
            <a:pPr>
              <a:lnSpc>
                <a:spcPct val="150000"/>
              </a:lnSpc>
              <a:spcAft>
                <a:spcPts val="1000"/>
              </a:spcAft>
            </a:pPr>
            <a:r>
              <a:rPr lang="en-US" sz="1800" dirty="0" smtClean="0"/>
              <a:t>Exposure to ionizing </a:t>
            </a:r>
            <a:r>
              <a:rPr lang="en-US" sz="1800" dirty="0"/>
              <a:t>radiation</a:t>
            </a:r>
          </a:p>
          <a:p>
            <a:pPr>
              <a:lnSpc>
                <a:spcPct val="150000"/>
              </a:lnSpc>
              <a:spcAft>
                <a:spcPts val="1000"/>
              </a:spcAft>
            </a:pPr>
            <a:r>
              <a:rPr lang="en-US" sz="1800" dirty="0"/>
              <a:t>Some viruses and bacteria</a:t>
            </a:r>
          </a:p>
          <a:p>
            <a:pPr>
              <a:lnSpc>
                <a:spcPct val="150000"/>
              </a:lnSpc>
              <a:spcAft>
                <a:spcPts val="1000"/>
              </a:spcAft>
            </a:pPr>
            <a:r>
              <a:rPr lang="en-US" sz="1800" dirty="0"/>
              <a:t>Hormones</a:t>
            </a:r>
          </a:p>
          <a:p>
            <a:pPr>
              <a:lnSpc>
                <a:spcPct val="150000"/>
              </a:lnSpc>
              <a:spcAft>
                <a:spcPts val="1000"/>
              </a:spcAft>
            </a:pPr>
            <a:r>
              <a:rPr lang="en-US" sz="1800" dirty="0"/>
              <a:t>Family history of cancer</a:t>
            </a:r>
          </a:p>
          <a:p>
            <a:pPr>
              <a:lnSpc>
                <a:spcPct val="150000"/>
              </a:lnSpc>
              <a:spcAft>
                <a:spcPts val="1000"/>
              </a:spcAft>
            </a:pPr>
            <a:r>
              <a:rPr lang="en-US" sz="1800" dirty="0"/>
              <a:t>Alcohol use</a:t>
            </a:r>
          </a:p>
          <a:p>
            <a:pPr>
              <a:lnSpc>
                <a:spcPct val="100000"/>
              </a:lnSpc>
              <a:spcAft>
                <a:spcPts val="1000"/>
              </a:spcAft>
            </a:pPr>
            <a:r>
              <a:rPr lang="en-US" sz="1800" dirty="0"/>
              <a:t>Poor diet, lack of physical activity, or being overweight</a:t>
            </a:r>
          </a:p>
          <a:p>
            <a:pPr>
              <a:lnSpc>
                <a:spcPct val="100000"/>
              </a:lnSpc>
              <a:spcAft>
                <a:spcPts val="1000"/>
              </a:spcAft>
            </a:pP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5</a:t>
            </a:fld>
            <a:endParaRPr lang="en-US"/>
          </a:p>
        </p:txBody>
      </p:sp>
    </p:spTree>
    <p:extLst>
      <p:ext uri="{BB962C8B-B14F-4D97-AF65-F5344CB8AC3E}">
        <p14:creationId xmlns:p14="http://schemas.microsoft.com/office/powerpoint/2010/main" val="243037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left)">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ppt_x</p:attrName>
                                        </p:attrNameLst>
                                      </p:cBhvr>
                                      <p:tavLst>
                                        <p:tav tm="0">
                                          <p:val>
                                            <p:strVal val="#ppt_x+#ppt_w*1.125000"/>
                                          </p:val>
                                        </p:tav>
                                        <p:tav tm="100000">
                                          <p:val>
                                            <p:strVal val="#ppt_x"/>
                                          </p:val>
                                        </p:tav>
                                      </p:tavLst>
                                    </p:anim>
                                    <p:animEffect transition="in" filter="wipe(left)">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96298"/>
            <a:ext cx="4114800" cy="4929866"/>
          </a:xfrm>
        </p:spPr>
        <p:txBody>
          <a:bodyPr>
            <a:normAutofit/>
          </a:bodyPr>
          <a:lstStyle/>
          <a:p>
            <a:pPr>
              <a:lnSpc>
                <a:spcPct val="90000"/>
              </a:lnSpc>
              <a:spcBef>
                <a:spcPts val="800"/>
              </a:spcBef>
            </a:pPr>
            <a:r>
              <a:rPr lang="en-US" sz="2000" b="1" dirty="0"/>
              <a:t>Age</a:t>
            </a:r>
          </a:p>
          <a:p>
            <a:pPr lvl="1"/>
            <a:r>
              <a:rPr lang="en-US" sz="2000" dirty="0"/>
              <a:t>The most </a:t>
            </a:r>
            <a:r>
              <a:rPr lang="en-US" sz="2000" dirty="0" smtClean="0"/>
              <a:t>significant risk </a:t>
            </a:r>
            <a:r>
              <a:rPr lang="en-US" sz="2000" dirty="0"/>
              <a:t>factor for cancer is </a:t>
            </a:r>
            <a:r>
              <a:rPr lang="en-US" sz="2000" dirty="0" smtClean="0"/>
              <a:t>age</a:t>
            </a:r>
          </a:p>
          <a:p>
            <a:pPr lvl="1"/>
            <a:endParaRPr lang="en-US" sz="2000" dirty="0"/>
          </a:p>
          <a:p>
            <a:pPr lvl="1"/>
            <a:r>
              <a:rPr lang="en-US" sz="2000" dirty="0"/>
              <a:t>Risk of cancer steadily increases with </a:t>
            </a:r>
            <a:r>
              <a:rPr lang="en-US" sz="2000" dirty="0" smtClean="0"/>
              <a:t>age</a:t>
            </a: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6</a:t>
            </a:fld>
            <a:endParaRPr lang="en-US"/>
          </a:p>
        </p:txBody>
      </p:sp>
    </p:spTree>
    <p:extLst>
      <p:ext uri="{BB962C8B-B14F-4D97-AF65-F5344CB8AC3E}">
        <p14:creationId xmlns:p14="http://schemas.microsoft.com/office/powerpoint/2010/main" val="195075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96298"/>
            <a:ext cx="4114800" cy="4929866"/>
          </a:xfrm>
        </p:spPr>
        <p:txBody>
          <a:bodyPr>
            <a:noAutofit/>
          </a:bodyPr>
          <a:lstStyle/>
          <a:p>
            <a:pPr lvl="1">
              <a:lnSpc>
                <a:spcPct val="120000"/>
              </a:lnSpc>
            </a:pPr>
            <a:r>
              <a:rPr lang="en-US" sz="2000" dirty="0" smtClean="0">
                <a:solidFill>
                  <a:srgbClr val="FFFFFF"/>
                </a:solidFill>
              </a:rPr>
              <a:t>Using </a:t>
            </a:r>
            <a:r>
              <a:rPr lang="en-US" sz="2000" dirty="0">
                <a:solidFill>
                  <a:srgbClr val="FFFFFF"/>
                </a:solidFill>
              </a:rPr>
              <a:t>tobacco products or regularly being around tobacco smoke increases the risk of cancer</a:t>
            </a:r>
          </a:p>
          <a:p>
            <a:pPr lvl="1">
              <a:lnSpc>
                <a:spcPct val="120000"/>
              </a:lnSpc>
            </a:pPr>
            <a:r>
              <a:rPr lang="en-US" sz="2000" dirty="0">
                <a:solidFill>
                  <a:srgbClr val="FFFFFF"/>
                </a:solidFill>
              </a:rPr>
              <a:t>Smokers are more likely than nonsmokers to develop cancer of the lung, larynx, mouth, esophagus, bladder, kidney, throat, stomach, pancreas, cervix, or cancer that starts in blood </a:t>
            </a:r>
            <a:r>
              <a:rPr lang="en-US" sz="2000" dirty="0" smtClean="0">
                <a:solidFill>
                  <a:srgbClr val="FFFFFF"/>
                </a:solidFill>
              </a:rPr>
              <a:t>cells</a:t>
            </a:r>
            <a:endParaRPr lang="en-US" sz="2000" dirty="0">
              <a:solidFill>
                <a:srgbClr val="FFFFFF"/>
              </a:solidFill>
            </a:endParaRPr>
          </a:p>
        </p:txBody>
      </p:sp>
      <p:sp>
        <p:nvSpPr>
          <p:cNvPr id="4" name="TextBox 3"/>
          <p:cNvSpPr txBox="1"/>
          <p:nvPr/>
        </p:nvSpPr>
        <p:spPr>
          <a:xfrm>
            <a:off x="441784" y="1196298"/>
            <a:ext cx="3946140" cy="3077766"/>
          </a:xfrm>
          <a:prstGeom prst="rect">
            <a:avLst/>
          </a:prstGeom>
          <a:noFill/>
        </p:spPr>
        <p:txBody>
          <a:bodyPr wrap="square" rtlCol="0">
            <a:spAutoFit/>
          </a:bodyPr>
          <a:lstStyle/>
          <a:p>
            <a:pPr lvl="0" defTabSz="457200">
              <a:lnSpc>
                <a:spcPct val="120000"/>
              </a:lnSpc>
              <a:spcBef>
                <a:spcPts val="800"/>
              </a:spcBef>
              <a:spcAft>
                <a:spcPts val="1200"/>
              </a:spcAft>
            </a:pPr>
            <a:r>
              <a:rPr lang="en-US" sz="2000" b="1" dirty="0">
                <a:solidFill>
                  <a:srgbClr val="FFFFFF"/>
                </a:solidFill>
              </a:rPr>
              <a:t>Tobacco use</a:t>
            </a:r>
          </a:p>
          <a:p>
            <a:pPr marL="0" lvl="1" defTabSz="457200">
              <a:lnSpc>
                <a:spcPct val="120000"/>
              </a:lnSpc>
              <a:spcAft>
                <a:spcPts val="1200"/>
              </a:spcAft>
            </a:pPr>
            <a:r>
              <a:rPr lang="en-US" sz="2000" dirty="0">
                <a:solidFill>
                  <a:srgbClr val="FFFFFF"/>
                </a:solidFill>
              </a:rPr>
              <a:t>Tobacco use is the most preventable cause of death</a:t>
            </a:r>
          </a:p>
          <a:p>
            <a:pPr marL="0" lvl="1" defTabSz="457200">
              <a:lnSpc>
                <a:spcPct val="120000"/>
              </a:lnSpc>
              <a:spcAft>
                <a:spcPts val="1200"/>
              </a:spcAft>
            </a:pPr>
            <a:r>
              <a:rPr lang="en-US" sz="2000" dirty="0">
                <a:solidFill>
                  <a:srgbClr val="FFFFFF"/>
                </a:solidFill>
              </a:rPr>
              <a:t>Each year more than 180,000 Americans die from cancer that is related to tobacco use</a:t>
            </a:r>
          </a:p>
          <a:p>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t>7</a:t>
            </a:fld>
            <a:endParaRPr lang="en-US"/>
          </a:p>
        </p:txBody>
      </p:sp>
    </p:spTree>
    <p:extLst>
      <p:ext uri="{BB962C8B-B14F-4D97-AF65-F5344CB8AC3E}">
        <p14:creationId xmlns:p14="http://schemas.microsoft.com/office/powerpoint/2010/main" val="5944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7453" y="1049060"/>
            <a:ext cx="5189347" cy="5077103"/>
          </a:xfrm>
        </p:spPr>
        <p:txBody>
          <a:bodyPr>
            <a:noAutofit/>
          </a:bodyPr>
          <a:lstStyle/>
          <a:p>
            <a:pPr>
              <a:lnSpc>
                <a:spcPct val="90000"/>
              </a:lnSpc>
              <a:spcBef>
                <a:spcPts val="800"/>
              </a:spcBef>
            </a:pPr>
            <a:r>
              <a:rPr lang="en-US" sz="2000" b="1" dirty="0" smtClean="0"/>
              <a:t>Exposure to UV radiation </a:t>
            </a:r>
          </a:p>
          <a:p>
            <a:pPr lvl="1">
              <a:lnSpc>
                <a:spcPct val="90000"/>
              </a:lnSpc>
              <a:spcBef>
                <a:spcPts val="800"/>
              </a:spcBef>
            </a:pPr>
            <a:r>
              <a:rPr lang="en-US" sz="2000" dirty="0" smtClean="0"/>
              <a:t>Ultraviolet </a:t>
            </a:r>
            <a:r>
              <a:rPr lang="en-US" sz="2000" dirty="0"/>
              <a:t>(UV) radiation comes </a:t>
            </a:r>
            <a:r>
              <a:rPr lang="en-US" sz="2000" dirty="0" smtClean="0"/>
              <a:t>from </a:t>
            </a:r>
            <a:r>
              <a:rPr lang="en-US" sz="2000" dirty="0"/>
              <a:t>the sun, sunlamps, and </a:t>
            </a:r>
            <a:r>
              <a:rPr lang="en-US" sz="2000" dirty="0" smtClean="0"/>
              <a:t>tanning </a:t>
            </a:r>
            <a:r>
              <a:rPr lang="en-US" sz="2000" dirty="0"/>
              <a:t>booths</a:t>
            </a:r>
          </a:p>
          <a:p>
            <a:pPr lvl="1">
              <a:lnSpc>
                <a:spcPct val="90000"/>
              </a:lnSpc>
            </a:pPr>
            <a:r>
              <a:rPr lang="en-US" sz="2000" dirty="0"/>
              <a:t>UV rays cause early aging of the skin and damage that can lead to skin </a:t>
            </a:r>
            <a:r>
              <a:rPr lang="en-US" sz="2000" dirty="0" smtClean="0"/>
              <a:t>cancer</a:t>
            </a:r>
          </a:p>
        </p:txBody>
      </p:sp>
      <p:sp>
        <p:nvSpPr>
          <p:cNvPr id="2" name="Slide Number Placeholder 1"/>
          <p:cNvSpPr>
            <a:spLocks noGrp="1"/>
          </p:cNvSpPr>
          <p:nvPr>
            <p:ph type="sldNum" sz="quarter" idx="10"/>
          </p:nvPr>
        </p:nvSpPr>
        <p:spPr/>
        <p:txBody>
          <a:bodyPr/>
          <a:lstStyle/>
          <a:p>
            <a:fld id="{CFE4BAC9-6D41-4691-9299-18EF07EF0177}" type="slidenum">
              <a:rPr lang="en-US" smtClean="0"/>
              <a:t>8</a:t>
            </a:fld>
            <a:endParaRPr lang="en-US"/>
          </a:p>
        </p:txBody>
      </p:sp>
    </p:spTree>
    <p:extLst>
      <p:ext uri="{BB962C8B-B14F-4D97-AF65-F5344CB8AC3E}">
        <p14:creationId xmlns:p14="http://schemas.microsoft.com/office/powerpoint/2010/main" val="270290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scovery ed canc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iscovery ed canc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discovery ed cancer.thmx</Template>
  <TotalTime>33864</TotalTime>
  <Words>4144</Words>
  <Application>Microsoft Macintosh PowerPoint</Application>
  <PresentationFormat>On-screen Show (4:3)</PresentationFormat>
  <Paragraphs>392</Paragraphs>
  <Slides>41</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Calibri</vt:lpstr>
      <vt:lpstr>Calisto MT</vt:lpstr>
      <vt:lpstr>Century Gothic</vt:lpstr>
      <vt:lpstr>MS PGothic</vt:lpstr>
      <vt:lpstr>Wingdings</vt:lpstr>
      <vt:lpstr>Arial</vt:lpstr>
      <vt:lpstr>discovery ed cancer</vt:lpstr>
      <vt:lpstr>Divider</vt:lpstr>
      <vt:lpstr>1_discovery ed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Agate Publishing</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What is Breast Cancer</dc:title>
  <dc:creator>Agate5</dc:creator>
  <cp:lastModifiedBy>Microsoft Office User</cp:lastModifiedBy>
  <cp:revision>323</cp:revision>
  <dcterms:created xsi:type="dcterms:W3CDTF">2015-10-20T15:42:57Z</dcterms:created>
  <dcterms:modified xsi:type="dcterms:W3CDTF">2016-08-18T18:49:18Z</dcterms:modified>
</cp:coreProperties>
</file>